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32"/>
  </p:notesMasterIdLst>
  <p:sldIdLst>
    <p:sldId id="256" r:id="rId3"/>
    <p:sldId id="257" r:id="rId4"/>
    <p:sldId id="258" r:id="rId5"/>
    <p:sldId id="259" r:id="rId6"/>
    <p:sldId id="260" r:id="rId7"/>
    <p:sldId id="261" r:id="rId8"/>
    <p:sldId id="262" r:id="rId9"/>
    <p:sldId id="282" r:id="rId10"/>
    <p:sldId id="286" r:id="rId11"/>
    <p:sldId id="284" r:id="rId12"/>
    <p:sldId id="287" r:id="rId13"/>
    <p:sldId id="285"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Google Sans" panose="020B0604020202020204" charset="0"/>
      <p:regular r:id="rId37"/>
      <p:bold r:id="rId38"/>
      <p:italic r:id="rId39"/>
      <p:boldItalic r:id="rId40"/>
    </p:embeddedFont>
    <p:embeddedFont>
      <p:font typeface="Google Sans Medium" panose="020B0604020202020204" charset="0"/>
      <p:regular r:id="rId41"/>
      <p:bold r:id="rId42"/>
      <p:italic r:id="rId43"/>
      <p:boldItalic r:id="rId44"/>
    </p:embeddedFont>
    <p:embeddedFont>
      <p:font typeface="Open Sans" panose="020B0606030504020204" pitchFamily="34" charset="0"/>
      <p:regular r:id="rId45"/>
      <p:bold r:id="rId46"/>
      <p:italic r:id="rId47"/>
      <p:boldItalic r:id="rId48"/>
    </p:embeddedFont>
    <p:embeddedFont>
      <p:font typeface="Open Sans SemiBold" panose="020B0706030804020204" pitchFamily="34" charset="0"/>
      <p:regular r:id="rId49"/>
      <p:bold r:id="rId50"/>
      <p:italic r:id="rId51"/>
      <p:boldItalic r:id="rId52"/>
    </p:embeddedFont>
  </p:embeddedFontLst>
  <p:defaultTextStyle>
    <a:defPPr marR="0" lvl="0" algn="l" rtl="0">
      <a:lnSpc>
        <a:spcPct val="100000"/>
      </a:lnSpc>
      <a:spcBef>
        <a:spcPts val="0"/>
      </a:spcBef>
      <a:spcAft>
        <a:spcPts val="0"/>
      </a:spcAft>
      <a:defRPr lang="pt-P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94"/>
  </p:normalViewPr>
  <p:slideViewPr>
    <p:cSldViewPr snapToGrid="0">
      <p:cViewPr varScale="1">
        <p:scale>
          <a:sx n="93" d="100"/>
          <a:sy n="93" d="100"/>
        </p:scale>
        <p:origin x="720"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52"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19.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font" Target="fonts/font9.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rtl="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ed80ebc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ed80ebc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265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ed80ebc1c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ed80ebc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d03e5b752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ed80ebc1c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ed80ebc1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d80ebc1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800de29cc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800de29c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d03e5b752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d03e5b75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800de29c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800de29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800de29cc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800de29cc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00de29c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800de29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d03e5b752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cd03e5b75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cd03e5b75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cd03e5b75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cd03e5b75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cd03e5b752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cd03e5b75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d03e5b75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d03e5b75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ced80ebc1c_1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ced80ebc1c_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cd03e5b752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cd03e5b75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ed80ebc1c_12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ed80ebc1c_1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d03e5b75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d03e5b75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d03e5b75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d03e5b7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03f3805e5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203f3805e57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rtlCol="0"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rtl="0"/>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rtlCol="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rtl="0"/>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rtlCol="0"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rtl="0"/>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rtlCol="0"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rtl="0"/>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rtlCol="0"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pPr rtl="0"/>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rtlCol="0"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pPr rt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rtlCol="0"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rtl="0"/>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311700" y="2150850"/>
            <a:ext cx="8520600" cy="841800"/>
          </a:xfrm>
          <a:prstGeom prst="rect">
            <a:avLst/>
          </a:prstGeom>
        </p:spPr>
        <p:txBody>
          <a:bodyPr spcFirstLastPara="1" wrap="square" lIns="91425" tIns="91425" rIns="91425" bIns="91425" rtlCol="0"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pPr rtl="0"/>
            <a:endParaRPr/>
          </a:p>
        </p:txBody>
      </p:sp>
      <p:sp>
        <p:nvSpPr>
          <p:cNvPr id="81" name="Google Shape;8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rtlCol="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311700" y="445025"/>
            <a:ext cx="8520600" cy="572700"/>
          </a:xfrm>
          <a:prstGeom prst="rect">
            <a:avLst/>
          </a:prstGeom>
        </p:spPr>
        <p:txBody>
          <a:bodyPr spcFirstLastPara="1" wrap="square" lIns="91425" tIns="91425" rIns="91425" bIns="91425" rtlCol="0"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pPr rtl="0"/>
            <a:endParaRPr/>
          </a:p>
        </p:txBody>
      </p:sp>
      <p:sp>
        <p:nvSpPr>
          <p:cNvPr id="84" name="Google Shape;84;p23"/>
          <p:cNvSpPr txBox="1">
            <a:spLocks noGrp="1"/>
          </p:cNvSpPr>
          <p:nvPr>
            <p:ph type="body" idx="1"/>
          </p:nvPr>
        </p:nvSpPr>
        <p:spPr>
          <a:xfrm>
            <a:off x="311700" y="1152475"/>
            <a:ext cx="8520600" cy="3416400"/>
          </a:xfrm>
          <a:prstGeom prst="rect">
            <a:avLst/>
          </a:prstGeom>
        </p:spPr>
        <p:txBody>
          <a:bodyPr spcFirstLastPara="1" wrap="square" lIns="91425" tIns="91425" rIns="91425" bIns="91425" rtlCol="0"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pPr rtl="0"/>
            <a:endParaRPr/>
          </a:p>
        </p:txBody>
      </p:sp>
      <p:sp>
        <p:nvSpPr>
          <p:cNvPr id="85" name="Google Shape;8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rtlCol="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311700" y="445025"/>
            <a:ext cx="8520600" cy="572700"/>
          </a:xfrm>
          <a:prstGeom prst="rect">
            <a:avLst/>
          </a:prstGeom>
        </p:spPr>
        <p:txBody>
          <a:bodyPr spcFirstLastPara="1" wrap="square" lIns="91425" tIns="91425" rIns="91425" bIns="91425" rtlCol="0"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pPr rtl="0"/>
            <a:endParaRPr/>
          </a:p>
        </p:txBody>
      </p:sp>
      <p:sp>
        <p:nvSpPr>
          <p:cNvPr id="88" name="Google Shape;88;p24"/>
          <p:cNvSpPr txBox="1">
            <a:spLocks noGrp="1"/>
          </p:cNvSpPr>
          <p:nvPr>
            <p:ph type="body" idx="1"/>
          </p:nvPr>
        </p:nvSpPr>
        <p:spPr>
          <a:xfrm>
            <a:off x="311700" y="1152475"/>
            <a:ext cx="3999900" cy="3416400"/>
          </a:xfrm>
          <a:prstGeom prst="rect">
            <a:avLst/>
          </a:prstGeom>
        </p:spPr>
        <p:txBody>
          <a:bodyPr spcFirstLastPara="1" wrap="square" lIns="91425" tIns="91425" rIns="91425" bIns="91425" rtlCol="0"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pPr rtl="0"/>
            <a:endParaRPr/>
          </a:p>
        </p:txBody>
      </p:sp>
      <p:sp>
        <p:nvSpPr>
          <p:cNvPr id="89" name="Google Shape;89;p24"/>
          <p:cNvSpPr txBox="1">
            <a:spLocks noGrp="1"/>
          </p:cNvSpPr>
          <p:nvPr>
            <p:ph type="body" idx="2"/>
          </p:nvPr>
        </p:nvSpPr>
        <p:spPr>
          <a:xfrm>
            <a:off x="4832400" y="1152475"/>
            <a:ext cx="3999900" cy="3416400"/>
          </a:xfrm>
          <a:prstGeom prst="rect">
            <a:avLst/>
          </a:prstGeom>
        </p:spPr>
        <p:txBody>
          <a:bodyPr spcFirstLastPara="1" wrap="square" lIns="91425" tIns="91425" rIns="91425" bIns="91425" rtlCol="0"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pPr rtl="0"/>
            <a:endParaRPr/>
          </a:p>
        </p:txBody>
      </p:sp>
      <p:sp>
        <p:nvSpPr>
          <p:cNvPr id="90" name="Google Shape;9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rtlCol="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311700" y="445025"/>
            <a:ext cx="8520600" cy="572700"/>
          </a:xfrm>
          <a:prstGeom prst="rect">
            <a:avLst/>
          </a:prstGeom>
        </p:spPr>
        <p:txBody>
          <a:bodyPr spcFirstLastPara="1" wrap="square" lIns="91425" tIns="91425" rIns="91425" bIns="91425" rtlCol="0"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pPr rtl="0"/>
            <a:endParaRPr/>
          </a:p>
        </p:txBody>
      </p:sp>
      <p:sp>
        <p:nvSpPr>
          <p:cNvPr id="93" name="Google Shape;9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rtlCol="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311700" y="555600"/>
            <a:ext cx="2808000" cy="755700"/>
          </a:xfrm>
          <a:prstGeom prst="rect">
            <a:avLst/>
          </a:prstGeom>
        </p:spPr>
        <p:txBody>
          <a:bodyPr spcFirstLastPara="1" wrap="square" lIns="91425" tIns="91425" rIns="91425" bIns="91425" rtlCol="0"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pPr rtl="0"/>
            <a:endParaRPr/>
          </a:p>
        </p:txBody>
      </p:sp>
      <p:sp>
        <p:nvSpPr>
          <p:cNvPr id="96" name="Google Shape;96;p26"/>
          <p:cNvSpPr txBox="1">
            <a:spLocks noGrp="1"/>
          </p:cNvSpPr>
          <p:nvPr>
            <p:ph type="body" idx="1"/>
          </p:nvPr>
        </p:nvSpPr>
        <p:spPr>
          <a:xfrm>
            <a:off x="311700" y="1389600"/>
            <a:ext cx="2808000" cy="3179400"/>
          </a:xfrm>
          <a:prstGeom prst="rect">
            <a:avLst/>
          </a:prstGeom>
        </p:spPr>
        <p:txBody>
          <a:bodyPr spcFirstLastPara="1" wrap="square" lIns="91425" tIns="91425" rIns="91425" bIns="91425" rtlCol="0"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pPr rtl="0"/>
            <a:endParaRPr/>
          </a:p>
        </p:txBody>
      </p:sp>
      <p:sp>
        <p:nvSpPr>
          <p:cNvPr id="97" name="Google Shape;9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rtlCol="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490250" y="450150"/>
            <a:ext cx="6367800" cy="4090800"/>
          </a:xfrm>
          <a:prstGeom prst="rect">
            <a:avLst/>
          </a:prstGeom>
        </p:spPr>
        <p:txBody>
          <a:bodyPr spcFirstLastPara="1" wrap="square" lIns="91425" tIns="91425" rIns="91425" bIns="91425" rtlCol="0"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pPr rtl="0"/>
            <a:endParaRPr/>
          </a:p>
        </p:txBody>
      </p:sp>
      <p:sp>
        <p:nvSpPr>
          <p:cNvPr id="100" name="Google Shape;10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rtlCol="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8"/>
          <p:cNvSpPr/>
          <p:nvPr/>
        </p:nvSpPr>
        <p:spPr>
          <a:xfrm>
            <a:off x="4572000" y="-125"/>
            <a:ext cx="4572000" cy="5143500"/>
          </a:xfrm>
          <a:prstGeom prst="rect">
            <a:avLst/>
          </a:prstGeom>
          <a:solidFill>
            <a:schemeClr val="lt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103" name="Google Shape;103;p28"/>
          <p:cNvSpPr txBox="1">
            <a:spLocks noGrp="1"/>
          </p:cNvSpPr>
          <p:nvPr>
            <p:ph type="title"/>
          </p:nvPr>
        </p:nvSpPr>
        <p:spPr>
          <a:xfrm>
            <a:off x="265500" y="1233175"/>
            <a:ext cx="4045200" cy="1482300"/>
          </a:xfrm>
          <a:prstGeom prst="rect">
            <a:avLst/>
          </a:prstGeom>
        </p:spPr>
        <p:txBody>
          <a:bodyPr spcFirstLastPara="1" wrap="square" lIns="91425" tIns="91425" rIns="91425" bIns="91425" rtlCol="0"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pPr rtl="0"/>
            <a:endParaRPr/>
          </a:p>
        </p:txBody>
      </p:sp>
      <p:sp>
        <p:nvSpPr>
          <p:cNvPr id="104" name="Google Shape;104;p28"/>
          <p:cNvSpPr txBox="1">
            <a:spLocks noGrp="1"/>
          </p:cNvSpPr>
          <p:nvPr>
            <p:ph type="subTitle" idx="1"/>
          </p:nvPr>
        </p:nvSpPr>
        <p:spPr>
          <a:xfrm>
            <a:off x="265500" y="2803075"/>
            <a:ext cx="4045200" cy="1235100"/>
          </a:xfrm>
          <a:prstGeom prst="rect">
            <a:avLst/>
          </a:prstGeom>
        </p:spPr>
        <p:txBody>
          <a:bodyPr spcFirstLastPara="1" wrap="square" lIns="91425" tIns="91425" rIns="91425" bIns="91425" rtlCol="0"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pPr rtl="0"/>
            <a:endParaRPr/>
          </a:p>
        </p:txBody>
      </p:sp>
      <p:sp>
        <p:nvSpPr>
          <p:cNvPr id="105" name="Google Shape;105;p28"/>
          <p:cNvSpPr txBox="1">
            <a:spLocks noGrp="1"/>
          </p:cNvSpPr>
          <p:nvPr>
            <p:ph type="body" idx="2"/>
          </p:nvPr>
        </p:nvSpPr>
        <p:spPr>
          <a:xfrm>
            <a:off x="4939500" y="724075"/>
            <a:ext cx="3837000" cy="3695100"/>
          </a:xfrm>
          <a:prstGeom prst="rect">
            <a:avLst/>
          </a:prstGeom>
        </p:spPr>
        <p:txBody>
          <a:bodyPr spcFirstLastPara="1" wrap="square" lIns="91425" tIns="91425" rIns="91425" bIns="91425" rtlCol="0"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pPr rtl="0"/>
            <a:endParaRPr/>
          </a:p>
        </p:txBody>
      </p:sp>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rtlCol="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29"/>
          <p:cNvSpPr txBox="1">
            <a:spLocks noGrp="1"/>
          </p:cNvSpPr>
          <p:nvPr>
            <p:ph type="body" idx="1"/>
          </p:nvPr>
        </p:nvSpPr>
        <p:spPr>
          <a:xfrm>
            <a:off x="311700" y="4230575"/>
            <a:ext cx="5998800" cy="605100"/>
          </a:xfrm>
          <a:prstGeom prst="rect">
            <a:avLst/>
          </a:prstGeom>
        </p:spPr>
        <p:txBody>
          <a:bodyPr spcFirstLastPara="1" wrap="square" lIns="91425" tIns="91425" rIns="91425" bIns="91425" rtlCol="0" anchor="ctr" anchorCtr="0">
            <a:normAutofit/>
          </a:bodyPr>
          <a:lstStyle>
            <a:lvl1pPr marL="457200" lvl="0" indent="-228600" rtl="0">
              <a:lnSpc>
                <a:spcPct val="100000"/>
              </a:lnSpc>
              <a:spcBef>
                <a:spcPts val="0"/>
              </a:spcBef>
              <a:spcAft>
                <a:spcPts val="0"/>
              </a:spcAft>
              <a:buSzPts val="1800"/>
              <a:buNone/>
              <a:defRPr/>
            </a:lvl1pPr>
          </a:lstStyle>
          <a:p>
            <a:pPr rtl="0"/>
            <a:endParaRPr/>
          </a:p>
        </p:txBody>
      </p:sp>
      <p:sp>
        <p:nvSpPr>
          <p:cNvPr id="109" name="Google Shape;10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rtlCol="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rtlCol="0"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pPr rtl="0"/>
            <a:r>
              <a:t>xx%</a:t>
            </a:r>
          </a:p>
        </p:txBody>
      </p:sp>
      <p:sp>
        <p:nvSpPr>
          <p:cNvPr id="112" name="Google Shape;112;p30"/>
          <p:cNvSpPr txBox="1">
            <a:spLocks noGrp="1"/>
          </p:cNvSpPr>
          <p:nvPr>
            <p:ph type="body" idx="1"/>
          </p:nvPr>
        </p:nvSpPr>
        <p:spPr>
          <a:xfrm>
            <a:off x="311700" y="3152225"/>
            <a:ext cx="8520600" cy="1300800"/>
          </a:xfrm>
          <a:prstGeom prst="rect">
            <a:avLst/>
          </a:prstGeom>
        </p:spPr>
        <p:txBody>
          <a:bodyPr spcFirstLastPara="1" wrap="square" lIns="91425" tIns="91425" rIns="91425" bIns="91425" rtlCol="0"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pPr rtl="0"/>
            <a:endParaRPr/>
          </a:p>
        </p:txBody>
      </p:sp>
      <p:sp>
        <p:nvSpPr>
          <p:cNvPr id="113" name="Google Shape;11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rtlCol="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4"/>
        <p:cNvGrpSpPr/>
        <p:nvPr/>
      </p:nvGrpSpPr>
      <p:grpSpPr>
        <a:xfrm>
          <a:off x="0" y="0"/>
          <a:ext cx="0" cy="0"/>
          <a:chOff x="0" y="0"/>
          <a:chExt cx="0" cy="0"/>
        </a:xfrm>
      </p:grpSpPr>
      <p:sp>
        <p:nvSpPr>
          <p:cNvPr id="115" name="Google Shape;115;p31"/>
          <p:cNvSpPr/>
          <p:nvPr/>
        </p:nvSpPr>
        <p:spPr>
          <a:xfrm>
            <a:off x="0" y="329125"/>
            <a:ext cx="69300" cy="753000"/>
          </a:xfrm>
          <a:prstGeom prst="rect">
            <a:avLst/>
          </a:prstGeom>
          <a:solidFill>
            <a:srgbClr val="4285F4"/>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pic>
        <p:nvPicPr>
          <p:cNvPr id="116" name="Google Shape;116;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rtlCol="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rtlCol="0"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rtl="0"/>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17"/>
        <p:cNvGrpSpPr/>
        <p:nvPr/>
      </p:nvGrpSpPr>
      <p:grpSpPr>
        <a:xfrm>
          <a:off x="0" y="0"/>
          <a:ext cx="0" cy="0"/>
          <a:chOff x="0" y="0"/>
          <a:chExt cx="0" cy="0"/>
        </a:xfrm>
      </p:grpSpPr>
      <p:sp>
        <p:nvSpPr>
          <p:cNvPr id="118" name="Google Shape;118;p32"/>
          <p:cNvSpPr/>
          <p:nvPr/>
        </p:nvSpPr>
        <p:spPr>
          <a:xfrm>
            <a:off x="0" y="329125"/>
            <a:ext cx="69300" cy="753000"/>
          </a:xfrm>
          <a:prstGeom prst="rect">
            <a:avLst/>
          </a:prstGeom>
          <a:solidFill>
            <a:srgbClr val="EA433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pic>
        <p:nvPicPr>
          <p:cNvPr id="119" name="Google Shape;119;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0"/>
        <p:cNvGrpSpPr/>
        <p:nvPr/>
      </p:nvGrpSpPr>
      <p:grpSpPr>
        <a:xfrm>
          <a:off x="0" y="0"/>
          <a:ext cx="0" cy="0"/>
          <a:chOff x="0" y="0"/>
          <a:chExt cx="0" cy="0"/>
        </a:xfrm>
      </p:grpSpPr>
      <p:sp>
        <p:nvSpPr>
          <p:cNvPr id="121" name="Google Shape;121;p33"/>
          <p:cNvSpPr/>
          <p:nvPr/>
        </p:nvSpPr>
        <p:spPr>
          <a:xfrm>
            <a:off x="0" y="329125"/>
            <a:ext cx="69300" cy="4485300"/>
          </a:xfrm>
          <a:prstGeom prst="rect">
            <a:avLst/>
          </a:prstGeom>
          <a:solidFill>
            <a:srgbClr val="EA433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pic>
        <p:nvPicPr>
          <p:cNvPr id="122" name="Google Shape;122;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3"/>
        <p:cNvGrpSpPr/>
        <p:nvPr/>
      </p:nvGrpSpPr>
      <p:grpSpPr>
        <a:xfrm>
          <a:off x="0" y="0"/>
          <a:ext cx="0" cy="0"/>
          <a:chOff x="0" y="0"/>
          <a:chExt cx="0" cy="0"/>
        </a:xfrm>
      </p:grpSpPr>
      <p:sp>
        <p:nvSpPr>
          <p:cNvPr id="124" name="Google Shape;124;p34"/>
          <p:cNvSpPr/>
          <p:nvPr/>
        </p:nvSpPr>
        <p:spPr>
          <a:xfrm>
            <a:off x="0" y="329125"/>
            <a:ext cx="69300" cy="4485300"/>
          </a:xfrm>
          <a:prstGeom prst="rect">
            <a:avLst/>
          </a:prstGeom>
          <a:solidFill>
            <a:srgbClr val="FBBC04"/>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pic>
        <p:nvPicPr>
          <p:cNvPr id="125" name="Google Shape;125;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26"/>
        <p:cNvGrpSpPr/>
        <p:nvPr/>
      </p:nvGrpSpPr>
      <p:grpSpPr>
        <a:xfrm>
          <a:off x="0" y="0"/>
          <a:ext cx="0" cy="0"/>
          <a:chOff x="0" y="0"/>
          <a:chExt cx="0" cy="0"/>
        </a:xfrm>
      </p:grpSpPr>
      <p:sp>
        <p:nvSpPr>
          <p:cNvPr id="127" name="Google Shape;127;p35"/>
          <p:cNvSpPr/>
          <p:nvPr/>
        </p:nvSpPr>
        <p:spPr>
          <a:xfrm>
            <a:off x="0" y="329125"/>
            <a:ext cx="69300" cy="4485300"/>
          </a:xfrm>
          <a:prstGeom prst="rect">
            <a:avLst/>
          </a:prstGeom>
          <a:solidFill>
            <a:srgbClr val="34A853"/>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pic>
        <p:nvPicPr>
          <p:cNvPr id="128" name="Google Shape;128;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29"/>
        <p:cNvGrpSpPr/>
        <p:nvPr/>
      </p:nvGrpSpPr>
      <p:grpSpPr>
        <a:xfrm>
          <a:off x="0" y="0"/>
          <a:ext cx="0" cy="0"/>
          <a:chOff x="0" y="0"/>
          <a:chExt cx="0" cy="0"/>
        </a:xfrm>
      </p:grpSpPr>
      <p:sp>
        <p:nvSpPr>
          <p:cNvPr id="130" name="Google Shape;130;p36"/>
          <p:cNvSpPr/>
          <p:nvPr/>
        </p:nvSpPr>
        <p:spPr>
          <a:xfrm>
            <a:off x="0" y="329125"/>
            <a:ext cx="69300" cy="753000"/>
          </a:xfrm>
          <a:prstGeom prst="rect">
            <a:avLst/>
          </a:prstGeom>
          <a:solidFill>
            <a:srgbClr val="F29900"/>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pic>
        <p:nvPicPr>
          <p:cNvPr id="131" name="Google Shape;131;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32"/>
        <p:cNvGrpSpPr/>
        <p:nvPr/>
      </p:nvGrpSpPr>
      <p:grpSpPr>
        <a:xfrm>
          <a:off x="0" y="0"/>
          <a:ext cx="0" cy="0"/>
          <a:chOff x="0" y="0"/>
          <a:chExt cx="0" cy="0"/>
        </a:xfrm>
      </p:grpSpPr>
      <p:sp>
        <p:nvSpPr>
          <p:cNvPr id="133" name="Google Shape;133;p37"/>
          <p:cNvSpPr/>
          <p:nvPr/>
        </p:nvSpPr>
        <p:spPr>
          <a:xfrm>
            <a:off x="0" y="329125"/>
            <a:ext cx="69300" cy="753000"/>
          </a:xfrm>
          <a:prstGeom prst="rect">
            <a:avLst/>
          </a:prstGeom>
          <a:solidFill>
            <a:srgbClr val="34A853"/>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pic>
        <p:nvPicPr>
          <p:cNvPr id="134" name="Google Shape;134;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35"/>
        <p:cNvGrpSpPr/>
        <p:nvPr/>
      </p:nvGrpSpPr>
      <p:grpSpPr>
        <a:xfrm>
          <a:off x="0" y="0"/>
          <a:ext cx="0" cy="0"/>
          <a:chOff x="0" y="0"/>
          <a:chExt cx="0" cy="0"/>
        </a:xfrm>
      </p:grpSpPr>
      <p:sp>
        <p:nvSpPr>
          <p:cNvPr id="136" name="Google Shape;136;p38"/>
          <p:cNvSpPr/>
          <p:nvPr/>
        </p:nvSpPr>
        <p:spPr>
          <a:xfrm>
            <a:off x="0" y="329125"/>
            <a:ext cx="69300" cy="753000"/>
          </a:xfrm>
          <a:prstGeom prst="rect">
            <a:avLst/>
          </a:prstGeom>
          <a:solidFill>
            <a:srgbClr val="9AA0A6"/>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pic>
        <p:nvPicPr>
          <p:cNvPr id="137" name="Google Shape;13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rtlCol="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rtlCol="0"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rtl="0"/>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rtlCol="0"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rtl="0"/>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rtlCol="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rtlCol="0"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rtl="0"/>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rtlCol="0"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rtl="0"/>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rtlCol="0"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rtl="0"/>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rtlCol="0"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rtl="0"/>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rtlCol="0"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rtl="0"/>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rtlCol="0"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rtl="0"/>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rtlCol="0" anchor="ctr" anchorCtr="0">
            <a:normAutofit/>
          </a:bodyPr>
          <a:lstStyle>
            <a:lvl1pPr marL="457200" lvl="0" indent="-228600">
              <a:lnSpc>
                <a:spcPct val="100000"/>
              </a:lnSpc>
              <a:spcBef>
                <a:spcPts val="0"/>
              </a:spcBef>
              <a:spcAft>
                <a:spcPts val="0"/>
              </a:spcAft>
              <a:buSzPts val="1800"/>
              <a:buNone/>
              <a:defRPr/>
            </a:lvl1pPr>
          </a:lstStyle>
          <a:p>
            <a:pPr rtl="0"/>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rtlCol="0"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rtl="0"/>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rtlCol="0"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pPr rtl="0"/>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rtlCol="0"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rtlCol="0"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pPr rtl="0"/>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rtlCol="0"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pPr rtl="0"/>
            <a:endParaRPr/>
          </a:p>
        </p:txBody>
      </p:sp>
      <p:pic>
        <p:nvPicPr>
          <p:cNvPr id="75" name="Google Shape;75;p20"/>
          <p:cNvPicPr preferRelativeResize="0"/>
          <p:nvPr/>
        </p:nvPicPr>
        <p:blipFill>
          <a:blip r:embed="rId20">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43"/>
        <p:cNvGrpSpPr/>
        <p:nvPr/>
      </p:nvGrpSpPr>
      <p:grpSpPr>
        <a:xfrm>
          <a:off x="0" y="0"/>
          <a:ext cx="0" cy="0"/>
          <a:chOff x="0" y="0"/>
          <a:chExt cx="0" cy="0"/>
        </a:xfrm>
      </p:grpSpPr>
      <p:sp>
        <p:nvSpPr>
          <p:cNvPr id="144" name="Google Shape;144;p40"/>
          <p:cNvSpPr txBox="1"/>
          <p:nvPr/>
        </p:nvSpPr>
        <p:spPr>
          <a:xfrm>
            <a:off x="517650" y="1156008"/>
            <a:ext cx="8410593" cy="1415742"/>
          </a:xfrm>
          <a:prstGeom prst="rect">
            <a:avLst/>
          </a:prstGeom>
          <a:noFill/>
          <a:ln>
            <a:noFill/>
          </a:ln>
        </p:spPr>
        <p:txBody>
          <a:bodyPr spcFirstLastPara="1" wrap="square" lIns="0" tIns="91425" rIns="91425" bIns="91425" rtlCol="0" anchor="t" anchorCtr="0">
            <a:spAutoFit/>
          </a:bodyPr>
          <a:lstStyle/>
          <a:p>
            <a:pPr marL="0" lvl="0" indent="0" algn="ctr" rtl="0">
              <a:spcBef>
                <a:spcPts val="0"/>
              </a:spcBef>
              <a:spcAft>
                <a:spcPts val="0"/>
              </a:spcAft>
              <a:buNone/>
            </a:pPr>
            <a:r>
              <a:rPr lang="pt-BR" sz="4000" dirty="0"/>
              <a:t>Curso de Introdução à Programação com foco em Front - End </a:t>
            </a:r>
            <a:endParaRPr sz="4000" dirty="0">
              <a:solidFill>
                <a:srgbClr val="FFFFFF"/>
              </a:solidFill>
              <a:latin typeface="Open Sans SemiBold"/>
              <a:ea typeface="Open Sans SemiBold"/>
              <a:cs typeface="Open Sans SemiBold"/>
              <a:sym typeface="Open Sans SemiBold"/>
            </a:endParaRPr>
          </a:p>
        </p:txBody>
      </p:sp>
      <p:sp>
        <p:nvSpPr>
          <p:cNvPr id="145" name="Google Shape;145;p40"/>
          <p:cNvSpPr txBox="1"/>
          <p:nvPr/>
        </p:nvSpPr>
        <p:spPr>
          <a:xfrm>
            <a:off x="517649" y="2769901"/>
            <a:ext cx="8410593" cy="1169521"/>
          </a:xfrm>
          <a:prstGeom prst="rect">
            <a:avLst/>
          </a:prstGeom>
          <a:noFill/>
          <a:ln>
            <a:noFill/>
          </a:ln>
        </p:spPr>
        <p:txBody>
          <a:bodyPr spcFirstLastPara="1" wrap="square" lIns="0" tIns="91425" rIns="91425" bIns="91425" rtlCol="0" anchor="t" anchorCtr="0">
            <a:spAutoFit/>
          </a:bodyPr>
          <a:lstStyle/>
          <a:p>
            <a:pPr marL="0" lvl="0" indent="0" algn="l" rtl="0">
              <a:spcBef>
                <a:spcPts val="0"/>
              </a:spcBef>
              <a:spcAft>
                <a:spcPts val="0"/>
              </a:spcAft>
              <a:buNone/>
            </a:pPr>
            <a:r>
              <a:rPr lang="pt-BR" sz="3200" dirty="0"/>
              <a:t>Proz Tecnologia, ministrado pela tutora Caroline Medeiros</a:t>
            </a:r>
            <a:r>
              <a:rPr lang="pt" sz="2400" dirty="0">
                <a:solidFill>
                  <a:srgbClr val="FFFFFF"/>
                </a:solidFill>
                <a:latin typeface="Open Sans"/>
                <a:ea typeface="Open Sans"/>
                <a:cs typeface="Open Sans"/>
                <a:sym typeface="Open Sans"/>
              </a:rPr>
              <a:t> </a:t>
            </a:r>
            <a:endParaRPr sz="2400" dirty="0">
              <a:solidFill>
                <a:srgbClr val="FFFFFF"/>
              </a:solidFill>
              <a:latin typeface="Open Sans"/>
              <a:ea typeface="Open Sans"/>
              <a:cs typeface="Open Sans"/>
              <a:sym typeface="Open Sans"/>
            </a:endParaRPr>
          </a:p>
        </p:txBody>
      </p:sp>
      <p:cxnSp>
        <p:nvCxnSpPr>
          <p:cNvPr id="146" name="Google Shape;146;p40"/>
          <p:cNvCxnSpPr/>
          <p:nvPr/>
        </p:nvCxnSpPr>
        <p:spPr>
          <a:xfrm rot="10800000">
            <a:off x="517650" y="2670825"/>
            <a:ext cx="5808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a:solidFill>
                  <a:srgbClr val="1967D2"/>
                </a:solidFill>
                <a:latin typeface="Google Sans"/>
                <a:ea typeface="Google Sans"/>
                <a:cs typeface="Google Sans"/>
                <a:sym typeface="Google Sans"/>
              </a:rPr>
              <a:t>Juliana Souza</a:t>
            </a:r>
            <a:endParaRPr sz="1800" b="1" i="0" u="none" strike="noStrike" cap="none">
              <a:solidFill>
                <a:srgbClr val="1967D2"/>
              </a:solidFill>
              <a:latin typeface="Google Sans"/>
              <a:ea typeface="Google Sans"/>
              <a:cs typeface="Google Sans"/>
              <a:sym typeface="Google Sans"/>
            </a:endParaRPr>
          </a:p>
        </p:txBody>
      </p:sp>
      <p:sp>
        <p:nvSpPr>
          <p:cNvPr id="67" name="Google Shape;67;p14"/>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b="1">
                <a:latin typeface="Google Sans"/>
                <a:ea typeface="Google Sans"/>
                <a:cs typeface="Google Sans"/>
                <a:sym typeface="Google Sans"/>
              </a:rPr>
              <a:t>Idade</a:t>
            </a:r>
            <a:r>
              <a:rPr lang="en" sz="1400" b="1" i="0" u="none" strike="noStrike" cap="none">
                <a:solidFill>
                  <a:srgbClr val="000000"/>
                </a:solidFill>
                <a:latin typeface="Google Sans"/>
                <a:ea typeface="Google Sans"/>
                <a:cs typeface="Google Sans"/>
                <a:sym typeface="Google Sans"/>
              </a:rPr>
              <a:t>: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b="1">
                <a:latin typeface="Google Sans"/>
                <a:ea typeface="Google Sans"/>
                <a:cs typeface="Google Sans"/>
                <a:sym typeface="Google Sans"/>
              </a:rPr>
              <a:t>Educação</a:t>
            </a:r>
            <a:r>
              <a:rPr lang="en" sz="1400" b="1" i="0" u="none" strike="noStrike" cap="none">
                <a:solidFill>
                  <a:srgbClr val="000000"/>
                </a:solidFill>
                <a:latin typeface="Google Sans"/>
                <a:ea typeface="Google Sans"/>
                <a:cs typeface="Google Sans"/>
                <a:sym typeface="Google Sans"/>
              </a:rPr>
              <a:t>: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b="1">
                <a:latin typeface="Google Sans"/>
                <a:ea typeface="Google Sans"/>
                <a:cs typeface="Google Sans"/>
                <a:sym typeface="Google Sans"/>
              </a:rPr>
              <a:t>Cidade Natal</a:t>
            </a:r>
            <a:r>
              <a:rPr lang="en" sz="1400" b="1" i="0" u="none" strike="noStrike" cap="none">
                <a:solidFill>
                  <a:srgbClr val="000000"/>
                </a:solidFill>
                <a:latin typeface="Google Sans"/>
                <a:ea typeface="Google Sans"/>
                <a:cs typeface="Google Sans"/>
                <a:sym typeface="Google Sans"/>
              </a:rPr>
              <a:t>: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b="1">
                <a:latin typeface="Google Sans"/>
                <a:ea typeface="Google Sans"/>
                <a:cs typeface="Google Sans"/>
                <a:sym typeface="Google Sans"/>
              </a:rPr>
              <a:t>Família</a:t>
            </a:r>
            <a:r>
              <a:rPr lang="en" sz="1400" b="1" i="0" u="none" strike="noStrike" cap="none">
                <a:solidFill>
                  <a:srgbClr val="000000"/>
                </a:solidFill>
                <a:latin typeface="Google Sans"/>
                <a:ea typeface="Google Sans"/>
                <a:cs typeface="Google Sans"/>
                <a:sym typeface="Google Sans"/>
              </a:rPr>
              <a:t>: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b="1">
                <a:latin typeface="Google Sans"/>
                <a:ea typeface="Google Sans"/>
                <a:cs typeface="Google Sans"/>
                <a:sym typeface="Google Sans"/>
              </a:rPr>
              <a:t>Ocupação</a:t>
            </a:r>
            <a:r>
              <a:rPr lang="en" sz="1400" b="1" i="0" u="none" strike="noStrike" cap="none">
                <a:solidFill>
                  <a:srgbClr val="000000"/>
                </a:solidFill>
                <a:latin typeface="Google Sans"/>
                <a:ea typeface="Google Sans"/>
                <a:cs typeface="Google Sans"/>
                <a:sym typeface="Google Sans"/>
              </a:rPr>
              <a:t>:</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68" name="Google Shape;68;p14"/>
          <p:cNvSpPr txBox="1"/>
          <p:nvPr/>
        </p:nvSpPr>
        <p:spPr>
          <a:xfrm>
            <a:off x="1707850" y="3614500"/>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18 anos</a:t>
            </a:r>
            <a:endParaRPr>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Ensino Médio</a:t>
            </a:r>
            <a:endParaRPr>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Franca - S.P</a:t>
            </a:r>
            <a:endParaRPr>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Solteira</a:t>
            </a:r>
            <a:endParaRPr>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
                <a:solidFill>
                  <a:schemeClr val="dk1"/>
                </a:solidFill>
                <a:latin typeface="Google Sans"/>
                <a:ea typeface="Google Sans"/>
                <a:cs typeface="Google Sans"/>
                <a:sym typeface="Google Sans"/>
              </a:rPr>
              <a:t>Estudante</a:t>
            </a:r>
            <a:endParaRPr sz="1400" i="0" u="none" strike="noStrike" cap="none">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69" name="Google Shape;69;p14"/>
          <p:cNvSpPr txBox="1"/>
          <p:nvPr/>
        </p:nvSpPr>
        <p:spPr>
          <a:xfrm>
            <a:off x="3525250" y="274875"/>
            <a:ext cx="5410500" cy="1217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a:latin typeface="Google Sans"/>
                <a:ea typeface="Google Sans"/>
                <a:cs typeface="Google Sans"/>
                <a:sym typeface="Google Sans"/>
              </a:rPr>
              <a:t>“Tento me manter atualizada sobre as novidades do mundo do cinema, encontrar filmes que me façam rir ou chorar, adoro compartilhar as minhas opiniões e recomendações com os amigos nas redes sociais.”</a:t>
            </a:r>
            <a:endParaRPr sz="1800" i="1" u="none" strike="noStrike" cap="none">
              <a:solidFill>
                <a:srgbClr val="000000"/>
              </a:solidFill>
              <a:latin typeface="Google Sans"/>
              <a:ea typeface="Google Sans"/>
              <a:cs typeface="Google Sans"/>
              <a:sym typeface="Google Sans"/>
            </a:endParaRPr>
          </a:p>
        </p:txBody>
      </p:sp>
      <p:sp>
        <p:nvSpPr>
          <p:cNvPr id="70" name="Google Shape;70;p14"/>
          <p:cNvSpPr txBox="1"/>
          <p:nvPr/>
        </p:nvSpPr>
        <p:spPr>
          <a:xfrm>
            <a:off x="3651375" y="1492000"/>
            <a:ext cx="2522700" cy="20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a:solidFill>
                  <a:srgbClr val="196702"/>
                </a:solidFill>
                <a:latin typeface="Google Sans"/>
                <a:ea typeface="Google Sans"/>
                <a:cs typeface="Google Sans"/>
                <a:sym typeface="Google Sans"/>
              </a:rPr>
              <a:t>Metas</a:t>
            </a:r>
            <a:endParaRPr sz="1800" i="0" u="none" strike="noStrike" cap="none">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
                <a:latin typeface="Google Sans"/>
                <a:ea typeface="Google Sans"/>
                <a:cs typeface="Google Sans"/>
                <a:sym typeface="Google Sans"/>
              </a:rPr>
              <a:t>Assistir aos trailers dos filmes que mais combinam com o seu perfil e humor, descobrir novos filmes que não estão no cinema mas estão disponíveis em outras plataformas online</a:t>
            </a:r>
            <a:endParaRPr sz="1400" i="0" u="none" strike="noStrike" cap="none">
              <a:solidFill>
                <a:srgbClr val="000000"/>
              </a:solidFill>
              <a:latin typeface="Google Sans"/>
              <a:ea typeface="Google Sans"/>
              <a:cs typeface="Google Sans"/>
              <a:sym typeface="Google Sans"/>
            </a:endParaRPr>
          </a:p>
        </p:txBody>
      </p:sp>
      <p:sp>
        <p:nvSpPr>
          <p:cNvPr id="71" name="Google Shape;71;p14"/>
          <p:cNvSpPr txBox="1"/>
          <p:nvPr/>
        </p:nvSpPr>
        <p:spPr>
          <a:xfrm>
            <a:off x="6326475" y="1492000"/>
            <a:ext cx="2522700" cy="240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a:solidFill>
                  <a:srgbClr val="C5221F"/>
                </a:solidFill>
                <a:latin typeface="Google Sans"/>
                <a:ea typeface="Google Sans"/>
                <a:cs typeface="Google Sans"/>
                <a:sym typeface="Google Sans"/>
              </a:rPr>
              <a:t>Frustrações</a:t>
            </a:r>
            <a:endParaRPr sz="1800" b="1" i="0" u="none" strike="noStrike" cap="none">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Não ter muita variedade de filmes no cinema da sua cidade, não saber se os filmes são bons ou ruins antes de assistir, não ter dinheiro suficiente para ir ao cinema toda semana</a:t>
            </a:r>
            <a:endParaRPr sz="1400" i="0" u="none" strike="noStrike" cap="none">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72" name="Google Shape;72;p14"/>
          <p:cNvSpPr txBox="1"/>
          <p:nvPr/>
        </p:nvSpPr>
        <p:spPr>
          <a:xfrm>
            <a:off x="3651371" y="3901200"/>
            <a:ext cx="51510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latin typeface="Google Sans"/>
                <a:ea typeface="Google Sans"/>
                <a:cs typeface="Google Sans"/>
                <a:sym typeface="Google Sans"/>
              </a:rPr>
              <a:t>Juliana é muito estudiosa,sempre se empenha ao máximo nos estudos para não atrasar e tirar notas boas.</a:t>
            </a:r>
            <a:endParaRPr>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
                <a:latin typeface="Google Sans"/>
                <a:ea typeface="Google Sans"/>
                <a:cs typeface="Google Sans"/>
                <a:sym typeface="Google Sans"/>
              </a:rPr>
              <a:t>Ela adora ouvir música e podcasts, fazer compras online,mas sua paixão é ir ao cinema  assistir filmes de romance e comédia.</a:t>
            </a:r>
            <a:endParaRPr>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a:latin typeface="Google Sans"/>
              <a:ea typeface="Google Sans"/>
              <a:cs typeface="Google Sans"/>
              <a:sym typeface="Google Sans"/>
            </a:endParaRPr>
          </a:p>
        </p:txBody>
      </p:sp>
      <p:pic>
        <p:nvPicPr>
          <p:cNvPr id="73" name="Google Shape;73;p14"/>
          <p:cNvPicPr preferRelativeResize="0"/>
          <p:nvPr/>
        </p:nvPicPr>
        <p:blipFill>
          <a:blip r:embed="rId3">
            <a:alphaModFix/>
          </a:blip>
          <a:stretch>
            <a:fillRect/>
          </a:stretch>
        </p:blipFill>
        <p:spPr>
          <a:xfrm>
            <a:off x="451450" y="372398"/>
            <a:ext cx="2758200" cy="27366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a:extLst>
              <a:ext uri="{FF2B5EF4-FFF2-40B4-BE49-F238E27FC236}">
                <a16:creationId xmlns:a16="http://schemas.microsoft.com/office/drawing/2014/main" id="{1BE9EDAB-5389-34B4-3566-7D05C10DB6F0}"/>
              </a:ext>
            </a:extLst>
          </p:cNvPr>
          <p:cNvGraphicFramePr>
            <a:graphicFrameLocks noGrp="1"/>
          </p:cNvGraphicFramePr>
          <p:nvPr/>
        </p:nvGraphicFramePr>
        <p:xfrm>
          <a:off x="667285" y="519561"/>
          <a:ext cx="7619999" cy="4457481"/>
        </p:xfrm>
        <a:graphic>
          <a:graphicData uri="http://schemas.openxmlformats.org/drawingml/2006/table">
            <a:tbl>
              <a:tblPr lastCol="1">
                <a:noFill/>
              </a:tblPr>
              <a:tblGrid>
                <a:gridCol w="1524000">
                  <a:extLst>
                    <a:ext uri="{9D8B030D-6E8A-4147-A177-3AD203B41FA5}">
                      <a16:colId xmlns:a16="http://schemas.microsoft.com/office/drawing/2014/main" val="2976782832"/>
                    </a:ext>
                  </a:extLst>
                </a:gridCol>
                <a:gridCol w="1524000">
                  <a:extLst>
                    <a:ext uri="{9D8B030D-6E8A-4147-A177-3AD203B41FA5}">
                      <a16:colId xmlns:a16="http://schemas.microsoft.com/office/drawing/2014/main" val="1372896345"/>
                    </a:ext>
                  </a:extLst>
                </a:gridCol>
                <a:gridCol w="1524000">
                  <a:extLst>
                    <a:ext uri="{9D8B030D-6E8A-4147-A177-3AD203B41FA5}">
                      <a16:colId xmlns:a16="http://schemas.microsoft.com/office/drawing/2014/main" val="301863828"/>
                    </a:ext>
                  </a:extLst>
                </a:gridCol>
                <a:gridCol w="1503144">
                  <a:extLst>
                    <a:ext uri="{9D8B030D-6E8A-4147-A177-3AD203B41FA5}">
                      <a16:colId xmlns:a16="http://schemas.microsoft.com/office/drawing/2014/main" val="1645728663"/>
                    </a:ext>
                  </a:extLst>
                </a:gridCol>
                <a:gridCol w="1544855">
                  <a:extLst>
                    <a:ext uri="{9D8B030D-6E8A-4147-A177-3AD203B41FA5}">
                      <a16:colId xmlns:a16="http://schemas.microsoft.com/office/drawing/2014/main" val="3378171867"/>
                    </a:ext>
                  </a:extLst>
                </a:gridCol>
              </a:tblGrid>
              <a:tr h="252898">
                <a:tc>
                  <a:txBody>
                    <a:bodyPr/>
                    <a:lstStyle/>
                    <a:p>
                      <a:pPr marL="0" lvl="0" indent="0" algn="ctr" rtl="0">
                        <a:spcBef>
                          <a:spcPts val="0"/>
                        </a:spcBef>
                        <a:spcAft>
                          <a:spcPts val="0"/>
                        </a:spcAft>
                        <a:buNone/>
                      </a:pPr>
                      <a:r>
                        <a:rPr lang="pt" sz="1100" b="1" dirty="0">
                          <a:latin typeface="Google Sans"/>
                          <a:ea typeface="Google Sans"/>
                          <a:cs typeface="Google Sans"/>
                          <a:sym typeface="Google Sans"/>
                        </a:rPr>
                        <a:t>AÇÃO</a:t>
                      </a:r>
                      <a:endParaRPr sz="1100" b="1"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pt" sz="1100" b="1" dirty="0">
                          <a:latin typeface="Google Sans"/>
                          <a:sym typeface="Google Sans"/>
                        </a:rPr>
                        <a:t>Abrir o aplicativo</a:t>
                      </a:r>
                      <a:endParaRPr sz="1100" dirty="0"/>
                    </a:p>
                  </a:txBody>
                  <a:tcPr marL="91425" marR="91425" marT="91425" marB="91425" anchor="ctr">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pt" sz="1100" b="1" dirty="0">
                          <a:latin typeface="Google Sans"/>
                          <a:ea typeface="Google Sans"/>
                          <a:cs typeface="Google Sans"/>
                          <a:sym typeface="Google Sans"/>
                        </a:rPr>
                        <a:t>Selecionar genero de filme</a:t>
                      </a:r>
                      <a:endParaRPr sz="1100" dirty="0"/>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pt" sz="1100" b="1" dirty="0">
                          <a:latin typeface="Google Sans"/>
                          <a:ea typeface="Google Sans"/>
                          <a:cs typeface="Google Sans"/>
                          <a:sym typeface="Google Sans"/>
                        </a:rPr>
                        <a:t>Selecionar filme</a:t>
                      </a:r>
                      <a:endParaRPr sz="1100"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pt" sz="1100" b="1" dirty="0">
                          <a:latin typeface="Google Sans"/>
                          <a:ea typeface="Google Sans"/>
                          <a:cs typeface="Google Sans"/>
                          <a:sym typeface="Google Sans"/>
                        </a:rPr>
                        <a:t>Assistir ao trailer</a:t>
                      </a:r>
                      <a:endParaRPr sz="1100"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extLst>
                  <a:ext uri="{0D108BD9-81ED-4DB2-BD59-A6C34878D82A}">
                    <a16:rowId xmlns:a16="http://schemas.microsoft.com/office/drawing/2014/main" val="3142993054"/>
                  </a:ext>
                </a:extLst>
              </a:tr>
              <a:tr h="1511365">
                <a:tc>
                  <a:txBody>
                    <a:bodyPr/>
                    <a:lstStyle/>
                    <a:p>
                      <a:pPr marL="177800" lvl="0" indent="-114300" algn="ctr" rtl="0">
                        <a:spcBef>
                          <a:spcPts val="0"/>
                        </a:spcBef>
                        <a:spcAft>
                          <a:spcPts val="0"/>
                        </a:spcAft>
                        <a:buNone/>
                      </a:pPr>
                      <a:r>
                        <a:rPr lang="pt" sz="1100" b="1" dirty="0">
                          <a:latin typeface="Google Sans"/>
                          <a:ea typeface="Google Sans"/>
                          <a:cs typeface="Google Sans"/>
                          <a:sym typeface="Google Sans"/>
                        </a:rPr>
                        <a:t>LISTA DE TAREFAS</a:t>
                      </a:r>
                      <a:endParaRPr sz="1100" b="1"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sz="1000" dirty="0">
                        <a:latin typeface="Google Sans"/>
                        <a:ea typeface="Google Sans"/>
                        <a:cs typeface="Google Sans"/>
                        <a:sym typeface="Google Sans"/>
                      </a:endParaRPr>
                    </a:p>
                    <a:p>
                      <a:pPr marL="0" lvl="0" indent="0" algn="l" rtl="0">
                        <a:spcBef>
                          <a:spcPts val="0"/>
                        </a:spcBef>
                        <a:spcAft>
                          <a:spcPts val="0"/>
                        </a:spcAft>
                        <a:buNone/>
                      </a:pPr>
                      <a:r>
                        <a:rPr lang="pt" sz="1000" dirty="0">
                          <a:latin typeface="Google Sans"/>
                          <a:ea typeface="Google Sans"/>
                          <a:cs typeface="Google Sans"/>
                          <a:sym typeface="Google Sans"/>
                        </a:rPr>
                        <a:t>A. Desloqueia seu celular</a:t>
                      </a:r>
                      <a:endParaRPr sz="1000" dirty="0">
                        <a:latin typeface="Google Sans"/>
                        <a:ea typeface="Google Sans"/>
                        <a:cs typeface="Google Sans"/>
                        <a:sym typeface="Google Sans"/>
                      </a:endParaRPr>
                    </a:p>
                    <a:p>
                      <a:pPr marL="0" lvl="0" indent="0" algn="l" rtl="0">
                        <a:spcBef>
                          <a:spcPts val="0"/>
                        </a:spcBef>
                        <a:spcAft>
                          <a:spcPts val="0"/>
                        </a:spcAft>
                        <a:buNone/>
                      </a:pPr>
                      <a:r>
                        <a:rPr lang="pt" sz="1000" dirty="0">
                          <a:latin typeface="Google Sans"/>
                          <a:ea typeface="Google Sans"/>
                          <a:cs typeface="Google Sans"/>
                          <a:sym typeface="Google Sans"/>
                        </a:rPr>
                        <a:t>B. Clica </a:t>
                      </a:r>
                      <a:r>
                        <a:rPr lang="pt-BR" sz="1000" dirty="0">
                          <a:latin typeface="Google Sans"/>
                          <a:ea typeface="Google Sans"/>
                          <a:cs typeface="Google Sans"/>
                          <a:sym typeface="Google Sans"/>
                        </a:rPr>
                        <a:t>no ícone do aplicativo</a:t>
                      </a:r>
                      <a:endParaRPr sz="1000" dirty="0">
                        <a:latin typeface="Google Sans"/>
                        <a:ea typeface="Google Sans"/>
                        <a:cs typeface="Google Sans"/>
                        <a:sym typeface="Google Sans"/>
                      </a:endParaRPr>
                    </a:p>
                    <a:p>
                      <a:pPr marL="0" lvl="0" indent="0" algn="l" rtl="0">
                        <a:spcBef>
                          <a:spcPts val="0"/>
                        </a:spcBef>
                        <a:spcAft>
                          <a:spcPts val="0"/>
                        </a:spcAft>
                        <a:buNone/>
                      </a:pPr>
                      <a:r>
                        <a:rPr lang="pt" sz="1000" dirty="0">
                          <a:latin typeface="Google Sans"/>
                          <a:ea typeface="Google Sans"/>
                          <a:cs typeface="Google Sans"/>
                          <a:sym typeface="Google Sans"/>
                        </a:rPr>
                        <a:t>C. Digita seu login e senha para entrar no app</a:t>
                      </a:r>
                      <a:endParaRPr sz="1000" dirty="0">
                        <a:latin typeface="Google Sans"/>
                        <a:ea typeface="Google Sans"/>
                        <a:cs typeface="Google Sans"/>
                        <a:sym typeface="Google Sans"/>
                      </a:endParaRP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sz="1000" dirty="0">
                        <a:latin typeface="Google Sans"/>
                        <a:ea typeface="Google Sans"/>
                        <a:cs typeface="Google Sans"/>
                        <a:sym typeface="Google Sans"/>
                      </a:endParaRPr>
                    </a:p>
                    <a:p>
                      <a:pPr marL="0" lvl="0" indent="0" algn="l" rtl="0">
                        <a:spcBef>
                          <a:spcPts val="0"/>
                        </a:spcBef>
                        <a:spcAft>
                          <a:spcPts val="0"/>
                        </a:spcAft>
                        <a:buNone/>
                      </a:pPr>
                      <a:r>
                        <a:rPr lang="pt" sz="1000" dirty="0">
                          <a:latin typeface="Google Sans"/>
                          <a:ea typeface="Google Sans"/>
                          <a:cs typeface="Google Sans"/>
                          <a:sym typeface="Google Sans"/>
                        </a:rPr>
                        <a:t>A. Clica no icone de menu</a:t>
                      </a:r>
                    </a:p>
                    <a:p>
                      <a:pPr marL="0" lvl="0" indent="0" algn="l" rtl="0">
                        <a:spcBef>
                          <a:spcPts val="0"/>
                        </a:spcBef>
                        <a:spcAft>
                          <a:spcPts val="0"/>
                        </a:spcAft>
                        <a:buNone/>
                      </a:pPr>
                      <a:r>
                        <a:rPr lang="pt" sz="1000" dirty="0">
                          <a:latin typeface="Google Sans"/>
                          <a:ea typeface="Google Sans"/>
                          <a:cs typeface="Google Sans"/>
                          <a:sym typeface="Google Sans"/>
                        </a:rPr>
                        <a:t>B. Clica na aba genero de filme</a:t>
                      </a:r>
                      <a:endParaRPr sz="1000" dirty="0">
                        <a:latin typeface="Google Sans"/>
                        <a:ea typeface="Google Sans"/>
                        <a:cs typeface="Google Sans"/>
                        <a:sym typeface="Google Sans"/>
                      </a:endParaRPr>
                    </a:p>
                    <a:p>
                      <a:pPr marL="0" lvl="0" indent="0" algn="l" rtl="0">
                        <a:spcBef>
                          <a:spcPts val="0"/>
                        </a:spcBef>
                        <a:spcAft>
                          <a:spcPts val="0"/>
                        </a:spcAft>
                        <a:buNone/>
                      </a:pPr>
                      <a:r>
                        <a:rPr lang="pt" sz="1000" dirty="0">
                          <a:latin typeface="Google Sans"/>
                          <a:ea typeface="Google Sans"/>
                          <a:cs typeface="Google Sans"/>
                          <a:sym typeface="Google Sans"/>
                        </a:rPr>
                        <a:t>C. Seleciona </a:t>
                      </a:r>
                      <a:r>
                        <a:rPr lang="pt-BR" sz="1000" dirty="0">
                          <a:latin typeface="Google Sans"/>
                          <a:ea typeface="Google Sans"/>
                          <a:cs typeface="Google Sans"/>
                          <a:sym typeface="Google Sans"/>
                        </a:rPr>
                        <a:t>o gênero de filme que está interessado</a:t>
                      </a:r>
                      <a:endParaRPr sz="1000" dirty="0">
                        <a:latin typeface="Google Sans"/>
                        <a:ea typeface="Google Sans"/>
                        <a:cs typeface="Google Sans"/>
                        <a:sym typeface="Google Sans"/>
                      </a:endParaRPr>
                    </a:p>
                    <a:p>
                      <a:pPr marL="0" lvl="0" indent="0" algn="l" rtl="0">
                        <a:spcBef>
                          <a:spcPts val="0"/>
                        </a:spcBef>
                        <a:spcAft>
                          <a:spcPts val="0"/>
                        </a:spcAft>
                        <a:buNone/>
                      </a:pPr>
                      <a:endParaRPr sz="10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sz="1000" dirty="0">
                        <a:latin typeface="Google Sans"/>
                        <a:ea typeface="Google Sans"/>
                        <a:cs typeface="Google Sans"/>
                        <a:sym typeface="Google Sans"/>
                      </a:endParaRPr>
                    </a:p>
                    <a:p>
                      <a:pPr marL="0" lvl="0" indent="0" algn="l" rtl="0">
                        <a:spcBef>
                          <a:spcPts val="0"/>
                        </a:spcBef>
                        <a:spcAft>
                          <a:spcPts val="0"/>
                        </a:spcAft>
                        <a:buNone/>
                      </a:pPr>
                      <a:r>
                        <a:rPr lang="pt" sz="1000" dirty="0">
                          <a:latin typeface="Google Sans"/>
                          <a:ea typeface="Google Sans"/>
                          <a:cs typeface="Google Sans"/>
                          <a:sym typeface="Google Sans"/>
                        </a:rPr>
                        <a:t>A.  Clica no filme que interessou</a:t>
                      </a:r>
                      <a:endParaRPr sz="1000" dirty="0">
                        <a:latin typeface="Google Sans"/>
                        <a:ea typeface="Google Sans"/>
                        <a:cs typeface="Google Sans"/>
                        <a:sym typeface="Google Sans"/>
                      </a:endParaRPr>
                    </a:p>
                    <a:p>
                      <a:pPr marL="0" lvl="0" indent="0" algn="l" rtl="0">
                        <a:spcBef>
                          <a:spcPts val="0"/>
                        </a:spcBef>
                        <a:spcAft>
                          <a:spcPts val="0"/>
                        </a:spcAft>
                        <a:buNone/>
                      </a:pPr>
                      <a:r>
                        <a:rPr lang="pt" sz="1000" dirty="0">
                          <a:latin typeface="Google Sans"/>
                          <a:ea typeface="Google Sans"/>
                          <a:cs typeface="Google Sans"/>
                          <a:sym typeface="Google Sans"/>
                        </a:rPr>
                        <a:t>B. Clica nas informações para ler a sinopse,o elenco e a classificação do filme</a:t>
                      </a:r>
                      <a:endParaRPr sz="1000" dirty="0">
                        <a:latin typeface="Google Sans"/>
                        <a:ea typeface="Google Sans"/>
                        <a:cs typeface="Google Sans"/>
                        <a:sym typeface="Google Sans"/>
                      </a:endParaRPr>
                    </a:p>
                    <a:p>
                      <a:pPr marL="0" lvl="0" indent="0" algn="l" rtl="0">
                        <a:spcBef>
                          <a:spcPts val="0"/>
                        </a:spcBef>
                        <a:spcAft>
                          <a:spcPts val="0"/>
                        </a:spcAft>
                        <a:buNone/>
                      </a:pPr>
                      <a:endParaRPr sz="1000" dirty="0">
                        <a:latin typeface="Google Sans"/>
                        <a:ea typeface="Google Sans"/>
                        <a:cs typeface="Google Sans"/>
                        <a:sym typeface="Google Sans"/>
                      </a:endParaRPr>
                    </a:p>
                    <a:p>
                      <a:pPr marL="0" lvl="0" indent="0" algn="l" rtl="0">
                        <a:spcBef>
                          <a:spcPts val="0"/>
                        </a:spcBef>
                        <a:spcAft>
                          <a:spcPts val="0"/>
                        </a:spcAft>
                        <a:buNone/>
                      </a:pPr>
                      <a:endParaRPr sz="10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sz="1000" dirty="0">
                        <a:latin typeface="Google Sans"/>
                        <a:ea typeface="Google Sans"/>
                        <a:cs typeface="Google Sans"/>
                        <a:sym typeface="Google Sans"/>
                      </a:endParaRPr>
                    </a:p>
                    <a:p>
                      <a:pPr marL="0" lvl="0" indent="0" algn="l" rtl="0">
                        <a:spcBef>
                          <a:spcPts val="0"/>
                        </a:spcBef>
                        <a:spcAft>
                          <a:spcPts val="0"/>
                        </a:spcAft>
                        <a:buNone/>
                      </a:pPr>
                      <a:r>
                        <a:rPr lang="pt" sz="1000" dirty="0">
                          <a:latin typeface="Google Sans"/>
                          <a:ea typeface="Google Sans"/>
                          <a:cs typeface="Google Sans"/>
                          <a:sym typeface="Google Sans"/>
                        </a:rPr>
                        <a:t>A. Clica icone para assistir o Trailer</a:t>
                      </a:r>
                      <a:endParaRPr sz="1000" dirty="0">
                        <a:latin typeface="Google Sans"/>
                        <a:ea typeface="Google Sans"/>
                        <a:cs typeface="Google Sans"/>
                        <a:sym typeface="Google Sans"/>
                      </a:endParaRPr>
                    </a:p>
                    <a:p>
                      <a:pPr marL="0" lvl="0" indent="0" algn="l" rtl="0">
                        <a:spcBef>
                          <a:spcPts val="0"/>
                        </a:spcBef>
                        <a:spcAft>
                          <a:spcPts val="0"/>
                        </a:spcAft>
                        <a:buNone/>
                      </a:pPr>
                      <a:r>
                        <a:rPr lang="pt" sz="1000" dirty="0">
                          <a:latin typeface="Google Sans"/>
                          <a:ea typeface="Google Sans"/>
                          <a:cs typeface="Google Sans"/>
                          <a:sym typeface="Google Sans"/>
                        </a:rPr>
                        <a:t>B. Assisti o Trailer</a:t>
                      </a:r>
                    </a:p>
                    <a:p>
                      <a:pPr marL="0" lvl="0" indent="0" algn="l" rtl="0">
                        <a:spcBef>
                          <a:spcPts val="0"/>
                        </a:spcBef>
                        <a:spcAft>
                          <a:spcPts val="0"/>
                        </a:spcAft>
                        <a:buNone/>
                      </a:pPr>
                      <a:r>
                        <a:rPr lang="pt" sz="1000" dirty="0">
                          <a:latin typeface="Google Sans"/>
                          <a:ea typeface="Google Sans"/>
                          <a:cs typeface="Google Sans"/>
                          <a:sym typeface="Google Sans"/>
                        </a:rPr>
                        <a:t>C. Fecha o aplicativo</a:t>
                      </a:r>
                      <a:endParaRPr sz="1000" dirty="0">
                        <a:latin typeface="Google Sans"/>
                        <a:ea typeface="Google Sans"/>
                        <a:cs typeface="Google Sans"/>
                        <a:sym typeface="Google Sans"/>
                      </a:endParaRPr>
                    </a:p>
                    <a:p>
                      <a:pPr marL="0" lvl="0" indent="0" algn="l" rtl="0">
                        <a:spcBef>
                          <a:spcPts val="0"/>
                        </a:spcBef>
                        <a:spcAft>
                          <a:spcPts val="0"/>
                        </a:spcAft>
                        <a:buNone/>
                      </a:pPr>
                      <a:endParaRPr sz="1000" dirty="0">
                        <a:latin typeface="Google Sans"/>
                        <a:ea typeface="Google Sans"/>
                        <a:cs typeface="Google Sans"/>
                        <a:sym typeface="Google Sans"/>
                      </a:endParaRPr>
                    </a:p>
                    <a:p>
                      <a:pPr marL="0" lvl="0" indent="0" algn="l" rtl="0">
                        <a:spcBef>
                          <a:spcPts val="0"/>
                        </a:spcBef>
                        <a:spcAft>
                          <a:spcPts val="0"/>
                        </a:spcAft>
                        <a:buNone/>
                      </a:pPr>
                      <a:endParaRPr sz="10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1034924017"/>
                  </a:ext>
                </a:extLst>
              </a:tr>
              <a:tr h="669581">
                <a:tc>
                  <a:txBody>
                    <a:bodyPr/>
                    <a:lstStyle/>
                    <a:p>
                      <a:pPr marL="0" lvl="0" indent="0" algn="ctr" rtl="0">
                        <a:spcBef>
                          <a:spcPts val="0"/>
                        </a:spcBef>
                        <a:spcAft>
                          <a:spcPts val="0"/>
                        </a:spcAft>
                        <a:buNone/>
                      </a:pPr>
                      <a:r>
                        <a:rPr lang="pt" sz="1100" b="1" dirty="0">
                          <a:latin typeface="Google Sans"/>
                          <a:ea typeface="Google Sans"/>
                          <a:cs typeface="Google Sans"/>
                          <a:sym typeface="Google Sans"/>
                        </a:rPr>
                        <a:t>SENTIMENTO</a:t>
                      </a:r>
                      <a:endParaRPr sz="1100" b="1"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171450" lvl="0" indent="-171450" algn="l" rtl="0">
                        <a:spcBef>
                          <a:spcPts val="0"/>
                        </a:spcBef>
                        <a:spcAft>
                          <a:spcPts val="0"/>
                        </a:spcAft>
                        <a:buFont typeface="Arial" panose="020B0604020202020204" pitchFamily="34" charset="0"/>
                        <a:buChar char="•"/>
                      </a:pPr>
                      <a:endParaRPr lang="pt-BR" sz="1000" dirty="0">
                        <a:latin typeface="Google Sans"/>
                        <a:ea typeface="Google Sans"/>
                        <a:cs typeface="Google Sans"/>
                        <a:sym typeface="Google Sans"/>
                      </a:endParaRPr>
                    </a:p>
                    <a:p>
                      <a:pPr marL="171450" lvl="0" indent="-171450" algn="l" rtl="0">
                        <a:spcBef>
                          <a:spcPts val="0"/>
                        </a:spcBef>
                        <a:spcAft>
                          <a:spcPts val="0"/>
                        </a:spcAft>
                        <a:buFont typeface="Arial" panose="020B0604020202020204" pitchFamily="34" charset="0"/>
                        <a:buChar char="•"/>
                      </a:pPr>
                      <a:r>
                        <a:rPr lang="pt-BR" sz="1000" dirty="0">
                          <a:latin typeface="Google Sans"/>
                          <a:ea typeface="Google Sans"/>
                          <a:cs typeface="Google Sans"/>
                          <a:sym typeface="Google Sans"/>
                        </a:rPr>
                        <a:t>Animada</a:t>
                      </a:r>
                    </a:p>
                    <a:p>
                      <a:pPr marL="171450" lvl="0" indent="-171450" algn="l" rtl="0">
                        <a:spcBef>
                          <a:spcPts val="0"/>
                        </a:spcBef>
                        <a:spcAft>
                          <a:spcPts val="0"/>
                        </a:spcAft>
                        <a:buFont typeface="Arial" panose="020B0604020202020204" pitchFamily="34" charset="0"/>
                        <a:buChar char="•"/>
                      </a:pPr>
                      <a:r>
                        <a:rPr lang="pt-BR" sz="1000" dirty="0">
                          <a:latin typeface="Google Sans"/>
                          <a:ea typeface="Google Sans"/>
                          <a:cs typeface="Google Sans"/>
                          <a:sym typeface="Google Sans"/>
                        </a:rPr>
                        <a:t>Curiosa</a:t>
                      </a: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171450" lvl="0" indent="-171450" algn="l" rtl="0">
                        <a:spcBef>
                          <a:spcPts val="0"/>
                        </a:spcBef>
                        <a:spcAft>
                          <a:spcPts val="0"/>
                        </a:spcAft>
                        <a:buFont typeface="Arial" panose="020B0604020202020204" pitchFamily="34" charset="0"/>
                        <a:buChar char="•"/>
                      </a:pPr>
                      <a:endParaRPr lang="pt-BR" sz="1000" dirty="0">
                        <a:latin typeface="Google Sans"/>
                        <a:ea typeface="Google Sans"/>
                        <a:cs typeface="Google Sans"/>
                        <a:sym typeface="Google Sans"/>
                      </a:endParaRPr>
                    </a:p>
                    <a:p>
                      <a:pPr marL="171450" lvl="0" indent="-171450" algn="l" rtl="0">
                        <a:spcBef>
                          <a:spcPts val="0"/>
                        </a:spcBef>
                        <a:spcAft>
                          <a:spcPts val="0"/>
                        </a:spcAft>
                        <a:buFont typeface="Arial" panose="020B0604020202020204" pitchFamily="34" charset="0"/>
                        <a:buChar char="•"/>
                      </a:pPr>
                      <a:r>
                        <a:rPr lang="pt-BR" sz="1000" dirty="0">
                          <a:latin typeface="Google Sans"/>
                          <a:ea typeface="Google Sans"/>
                          <a:cs typeface="Google Sans"/>
                          <a:sym typeface="Google Sans"/>
                        </a:rPr>
                        <a:t>Satisfeita</a:t>
                      </a:r>
                    </a:p>
                    <a:p>
                      <a:pPr marL="171450" lvl="0" indent="-171450" algn="l" rtl="0">
                        <a:spcBef>
                          <a:spcPts val="0"/>
                        </a:spcBef>
                        <a:spcAft>
                          <a:spcPts val="0"/>
                        </a:spcAft>
                        <a:buFont typeface="Arial" panose="020B0604020202020204" pitchFamily="34" charset="0"/>
                        <a:buChar char="•"/>
                      </a:pPr>
                      <a:r>
                        <a:rPr lang="pt-BR" sz="1000" dirty="0">
                          <a:latin typeface="Google Sans"/>
                          <a:ea typeface="Google Sans"/>
                          <a:cs typeface="Google Sans"/>
                          <a:sym typeface="Google Sans"/>
                        </a:rPr>
                        <a:t>Feliz</a:t>
                      </a:r>
                    </a:p>
                    <a:p>
                      <a:pPr marL="0" lvl="0" indent="0" algn="l" rtl="0">
                        <a:spcBef>
                          <a:spcPts val="0"/>
                        </a:spcBef>
                        <a:spcAft>
                          <a:spcPts val="0"/>
                        </a:spcAft>
                        <a:buNone/>
                      </a:pPr>
                      <a:endParaRPr sz="1000" dirty="0">
                        <a:latin typeface="Google Sans"/>
                        <a:ea typeface="Google Sans"/>
                        <a:cs typeface="Google Sans"/>
                        <a:sym typeface="Google Sans"/>
                      </a:endParaRPr>
                    </a:p>
                    <a:p>
                      <a:pPr marL="0" lvl="0" indent="0" algn="l" rtl="0">
                        <a:spcBef>
                          <a:spcPts val="0"/>
                        </a:spcBef>
                        <a:spcAft>
                          <a:spcPts val="0"/>
                        </a:spcAft>
                        <a:buNone/>
                      </a:pPr>
                      <a:endParaRPr sz="10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171450" lvl="0" indent="-171450" algn="l" rtl="0">
                        <a:spcBef>
                          <a:spcPts val="0"/>
                        </a:spcBef>
                        <a:spcAft>
                          <a:spcPts val="0"/>
                        </a:spcAft>
                        <a:buFont typeface="Arial" panose="020B0604020202020204" pitchFamily="34" charset="0"/>
                        <a:buChar char="•"/>
                      </a:pPr>
                      <a:endParaRPr lang="pt-BR" sz="1000" dirty="0">
                        <a:latin typeface="Google Sans"/>
                        <a:ea typeface="Google Sans"/>
                        <a:cs typeface="Google Sans"/>
                        <a:sym typeface="Google Sans"/>
                      </a:endParaRPr>
                    </a:p>
                    <a:p>
                      <a:pPr marL="171450" lvl="0" indent="-171450" algn="l" rtl="0">
                        <a:spcBef>
                          <a:spcPts val="0"/>
                        </a:spcBef>
                        <a:spcAft>
                          <a:spcPts val="0"/>
                        </a:spcAft>
                        <a:buFont typeface="Arial" panose="020B0604020202020204" pitchFamily="34" charset="0"/>
                        <a:buChar char="•"/>
                      </a:pPr>
                      <a:r>
                        <a:rPr lang="pt-BR" sz="1000" dirty="0">
                          <a:latin typeface="Google Sans"/>
                          <a:ea typeface="Google Sans"/>
                          <a:cs typeface="Google Sans"/>
                          <a:sym typeface="Google Sans"/>
                        </a:rPr>
                        <a:t>Interessada</a:t>
                      </a:r>
                    </a:p>
                    <a:p>
                      <a:pPr marL="171450" lvl="0" indent="-171450" algn="l" rtl="0">
                        <a:spcBef>
                          <a:spcPts val="0"/>
                        </a:spcBef>
                        <a:spcAft>
                          <a:spcPts val="0"/>
                        </a:spcAft>
                        <a:buFont typeface="Arial" panose="020B0604020202020204" pitchFamily="34" charset="0"/>
                        <a:buChar char="•"/>
                      </a:pPr>
                      <a:r>
                        <a:rPr lang="pt-BR" sz="1000" dirty="0">
                          <a:latin typeface="Google Sans"/>
                          <a:ea typeface="Google Sans"/>
                          <a:cs typeface="Google Sans"/>
                          <a:sym typeface="Google Sans"/>
                        </a:rPr>
                        <a:t>Envolvida</a:t>
                      </a:r>
                      <a:endParaRPr sz="1000" dirty="0">
                        <a:latin typeface="Google Sans"/>
                        <a:ea typeface="Google Sans"/>
                        <a:cs typeface="Google Sans"/>
                        <a:sym typeface="Google Sans"/>
                      </a:endParaRPr>
                    </a:p>
                    <a:p>
                      <a:pPr marL="0" lvl="0" indent="0" algn="l" rtl="0">
                        <a:spcBef>
                          <a:spcPts val="0"/>
                        </a:spcBef>
                        <a:spcAft>
                          <a:spcPts val="0"/>
                        </a:spcAft>
                        <a:buNone/>
                      </a:pPr>
                      <a:endParaRPr sz="10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171450" lvl="0" indent="-171450" algn="l" rtl="0">
                        <a:spcBef>
                          <a:spcPts val="0"/>
                        </a:spcBef>
                        <a:spcAft>
                          <a:spcPts val="0"/>
                        </a:spcAft>
                        <a:buFont typeface="Arial" panose="020B0604020202020204" pitchFamily="34" charset="0"/>
                        <a:buChar char="•"/>
                      </a:pPr>
                      <a:endParaRPr lang="pt-BR" sz="1000" dirty="0">
                        <a:latin typeface="Google Sans"/>
                        <a:ea typeface="Google Sans"/>
                        <a:cs typeface="Google Sans"/>
                        <a:sym typeface="Google Sans"/>
                      </a:endParaRPr>
                    </a:p>
                    <a:p>
                      <a:pPr marL="171450" lvl="0" indent="-171450" algn="l" rtl="0">
                        <a:spcBef>
                          <a:spcPts val="0"/>
                        </a:spcBef>
                        <a:spcAft>
                          <a:spcPts val="0"/>
                        </a:spcAft>
                        <a:buFont typeface="Arial" panose="020B0604020202020204" pitchFamily="34" charset="0"/>
                        <a:buChar char="•"/>
                      </a:pPr>
                      <a:r>
                        <a:rPr lang="pt-BR" sz="1000" dirty="0">
                          <a:latin typeface="Google Sans"/>
                          <a:ea typeface="Google Sans"/>
                          <a:cs typeface="Google Sans"/>
                          <a:sym typeface="Google Sans"/>
                        </a:rPr>
                        <a:t>Impressionada</a:t>
                      </a:r>
                    </a:p>
                    <a:p>
                      <a:pPr marL="171450" lvl="0" indent="-171450" algn="l" rtl="0">
                        <a:spcBef>
                          <a:spcPts val="0"/>
                        </a:spcBef>
                        <a:spcAft>
                          <a:spcPts val="0"/>
                        </a:spcAft>
                        <a:buFont typeface="Arial" panose="020B0604020202020204" pitchFamily="34" charset="0"/>
                        <a:buChar char="•"/>
                      </a:pPr>
                      <a:r>
                        <a:rPr lang="pt-BR" sz="1000" dirty="0">
                          <a:latin typeface="Google Sans"/>
                          <a:ea typeface="Google Sans"/>
                          <a:cs typeface="Google Sans"/>
                          <a:sym typeface="Google Sans"/>
                        </a:rPr>
                        <a:t>Entretida</a:t>
                      </a:r>
                    </a:p>
                    <a:p>
                      <a:pPr marL="171450" lvl="0" indent="-171450" algn="l" rtl="0">
                        <a:spcBef>
                          <a:spcPts val="0"/>
                        </a:spcBef>
                        <a:spcAft>
                          <a:spcPts val="0"/>
                        </a:spcAft>
                        <a:buFont typeface="Arial" panose="020B0604020202020204" pitchFamily="34" charset="0"/>
                        <a:buChar char="•"/>
                      </a:pPr>
                      <a:endParaRPr sz="1000" dirty="0">
                        <a:latin typeface="Google Sans"/>
                        <a:ea typeface="Google Sans"/>
                        <a:cs typeface="Google Sans"/>
                        <a:sym typeface="Google Sans"/>
                      </a:endParaRPr>
                    </a:p>
                    <a:p>
                      <a:pPr marL="0" lvl="0" indent="0" algn="l" rtl="0">
                        <a:spcBef>
                          <a:spcPts val="0"/>
                        </a:spcBef>
                        <a:spcAft>
                          <a:spcPts val="0"/>
                        </a:spcAft>
                        <a:buNone/>
                      </a:pPr>
                      <a:endParaRPr sz="10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2904216983"/>
                  </a:ext>
                </a:extLst>
              </a:tr>
              <a:tr h="1406142">
                <a:tc>
                  <a:txBody>
                    <a:bodyPr/>
                    <a:lstStyle/>
                    <a:p>
                      <a:pPr marL="0" lvl="0" indent="0" algn="ctr" rtl="0">
                        <a:spcBef>
                          <a:spcPts val="0"/>
                        </a:spcBef>
                        <a:spcAft>
                          <a:spcPts val="0"/>
                        </a:spcAft>
                        <a:buNone/>
                      </a:pPr>
                      <a:r>
                        <a:rPr lang="pt" sz="1100" b="1">
                          <a:latin typeface="Google Sans"/>
                          <a:ea typeface="Google Sans"/>
                          <a:cs typeface="Google Sans"/>
                          <a:sym typeface="Google Sans"/>
                        </a:rPr>
                        <a:t>OPORTUNIDADES DE MELHORIA</a:t>
                      </a:r>
                      <a:endParaRPr sz="1100" b="1">
                        <a:latin typeface="Google Sans"/>
                        <a:ea typeface="Google Sans"/>
                        <a:cs typeface="Google Sans"/>
                        <a:sym typeface="Google Sans"/>
                      </a:endParaRPr>
                    </a:p>
                  </a:txBody>
                  <a:tcPr marL="114300"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r>
                        <a:rPr lang="pt-BR" sz="1000" b="0" i="0" u="none" strike="noStrike" cap="none" dirty="0">
                          <a:solidFill>
                            <a:srgbClr val="000000"/>
                          </a:solidFill>
                          <a:effectLst/>
                          <a:latin typeface="Arial"/>
                          <a:ea typeface="Arial"/>
                          <a:cs typeface="Arial"/>
                          <a:sym typeface="Arial"/>
                        </a:rPr>
                        <a:t>O aplicativo poderia oferecer recomendações personalizadas baseadas nas escolhas anteriores, avaliações e preferências do usuário.</a:t>
                      </a: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pt-BR" sz="1000" b="0" i="0" u="none" strike="noStrike" cap="none" dirty="0">
                          <a:solidFill>
                            <a:srgbClr val="000000"/>
                          </a:solidFill>
                          <a:effectLst/>
                          <a:latin typeface="Arial"/>
                          <a:ea typeface="Arial"/>
                          <a:cs typeface="Arial"/>
                          <a:sym typeface="Arial"/>
                        </a:rPr>
                        <a:t>O aplicativo poderia permitir que o usuário criasse uma lista de filmes que ele quer ver no futuro</a:t>
                      </a:r>
                      <a:endParaRPr sz="10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pt-BR" sz="1000" dirty="0">
                          <a:latin typeface="Google Sans"/>
                          <a:ea typeface="Google Sans"/>
                          <a:cs typeface="Google Sans"/>
                          <a:sym typeface="Google Sans"/>
                        </a:rPr>
                        <a:t>Assim que clicar no filme o aplicativo poderia já apresentar a foto do cartaz do filme com sua sinopse e demais informações abaixo.</a:t>
                      </a:r>
                      <a:endParaRPr sz="1000" dirty="0">
                        <a:latin typeface="Google Sans"/>
                        <a:ea typeface="Google Sans"/>
                        <a:cs typeface="Google Sans"/>
                        <a:sym typeface="Google Sans"/>
                      </a:endParaRPr>
                    </a:p>
                    <a:p>
                      <a:pPr marL="0" lvl="0" indent="0" algn="l" rtl="0">
                        <a:spcBef>
                          <a:spcPts val="0"/>
                        </a:spcBef>
                        <a:spcAft>
                          <a:spcPts val="0"/>
                        </a:spcAft>
                        <a:buNone/>
                      </a:pPr>
                      <a:endParaRPr sz="10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pt-BR" sz="1000" dirty="0">
                          <a:latin typeface="Google Sans"/>
                          <a:ea typeface="Google Sans"/>
                          <a:cs typeface="Google Sans"/>
                          <a:sym typeface="Google Sans"/>
                        </a:rPr>
                        <a:t>Colocar uma área de seleção de cinema, data e horário e compra de ingressos online</a:t>
                      </a:r>
                      <a:endParaRPr sz="1000" dirty="0">
                        <a:latin typeface="Google Sans"/>
                        <a:ea typeface="Google Sans"/>
                        <a:cs typeface="Google Sans"/>
                        <a:sym typeface="Google Sans"/>
                      </a:endParaRPr>
                    </a:p>
                    <a:p>
                      <a:pPr marL="0" lvl="0" indent="0" algn="l" rtl="0">
                        <a:spcBef>
                          <a:spcPts val="0"/>
                        </a:spcBef>
                        <a:spcAft>
                          <a:spcPts val="0"/>
                        </a:spcAft>
                        <a:buNone/>
                      </a:pPr>
                      <a:endParaRPr sz="10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783365626"/>
                  </a:ext>
                </a:extLst>
              </a:tr>
            </a:tbl>
          </a:graphicData>
        </a:graphic>
      </p:graphicFrame>
      <p:sp>
        <p:nvSpPr>
          <p:cNvPr id="4" name="CaixaDeTexto 3">
            <a:extLst>
              <a:ext uri="{FF2B5EF4-FFF2-40B4-BE49-F238E27FC236}">
                <a16:creationId xmlns:a16="http://schemas.microsoft.com/office/drawing/2014/main" id="{5C5AC952-CD25-25DC-FCB2-2C07421D0AD0}"/>
              </a:ext>
            </a:extLst>
          </p:cNvPr>
          <p:cNvSpPr txBox="1"/>
          <p:nvPr/>
        </p:nvSpPr>
        <p:spPr>
          <a:xfrm>
            <a:off x="667285" y="161378"/>
            <a:ext cx="2326172" cy="584775"/>
          </a:xfrm>
          <a:prstGeom prst="rect">
            <a:avLst/>
          </a:prstGeom>
          <a:noFill/>
        </p:spPr>
        <p:txBody>
          <a:bodyPr wrap="square">
            <a:spAutoFit/>
          </a:bodyPr>
          <a:lstStyle/>
          <a:p>
            <a:r>
              <a:rPr lang="pt" sz="1200" b="1" dirty="0">
                <a:latin typeface="Google Sans"/>
                <a:ea typeface="Google Sans"/>
                <a:cs typeface="Google Sans"/>
                <a:sym typeface="Google Sans"/>
              </a:rPr>
              <a:t>Persona: </a:t>
            </a:r>
            <a:r>
              <a:rPr lang="pt-BR" b="1" dirty="0">
                <a:solidFill>
                  <a:srgbClr val="1967D2"/>
                </a:solidFill>
                <a:latin typeface="Google Sans" panose="020B0604020202020204" charset="0"/>
                <a:ea typeface="Google Sans"/>
                <a:cs typeface="Google Sans"/>
                <a:sym typeface="Google Sans"/>
              </a:rPr>
              <a:t> </a:t>
            </a:r>
            <a:r>
              <a:rPr lang="pt-BR" sz="1600" b="1" dirty="0">
                <a:solidFill>
                  <a:srgbClr val="1967D2"/>
                </a:solidFill>
                <a:latin typeface="Google Sans"/>
                <a:ea typeface="Google Sans"/>
                <a:cs typeface="Google Sans"/>
                <a:sym typeface="Google Sans"/>
              </a:rPr>
              <a:t>Juliana Souza</a:t>
            </a:r>
            <a:endParaRPr lang="pt-BR" sz="1400" b="1" i="0" u="none" strike="noStrike" cap="none" dirty="0">
              <a:solidFill>
                <a:srgbClr val="1967D2"/>
              </a:solidFill>
              <a:latin typeface="Google Sans"/>
              <a:ea typeface="Google Sans"/>
              <a:cs typeface="Google Sans"/>
              <a:sym typeface="Google Sans"/>
            </a:endParaRPr>
          </a:p>
          <a:p>
            <a:pPr rtl="0">
              <a:spcBef>
                <a:spcPts val="0"/>
              </a:spcBef>
              <a:spcAft>
                <a:spcPts val="0"/>
              </a:spcAft>
            </a:pPr>
            <a:endParaRPr lang="pt-BR" sz="1600" b="0" dirty="0">
              <a:effectLst/>
            </a:endParaRPr>
          </a:p>
        </p:txBody>
      </p:sp>
      <p:sp>
        <p:nvSpPr>
          <p:cNvPr id="8" name="CaixaDeTexto 7">
            <a:extLst>
              <a:ext uri="{FF2B5EF4-FFF2-40B4-BE49-F238E27FC236}">
                <a16:creationId xmlns:a16="http://schemas.microsoft.com/office/drawing/2014/main" id="{ABA2AC50-2A85-246D-4857-748B532F681F}"/>
              </a:ext>
            </a:extLst>
          </p:cNvPr>
          <p:cNvSpPr txBox="1"/>
          <p:nvPr/>
        </p:nvSpPr>
        <p:spPr>
          <a:xfrm>
            <a:off x="5491077" y="161378"/>
            <a:ext cx="2796207" cy="307777"/>
          </a:xfrm>
          <a:prstGeom prst="rect">
            <a:avLst/>
          </a:prstGeom>
          <a:noFill/>
        </p:spPr>
        <p:txBody>
          <a:bodyPr wrap="square">
            <a:spAutoFit/>
          </a:bodyPr>
          <a:lstStyle/>
          <a:p>
            <a:pPr marL="0" lvl="0" indent="0" algn="l" rtl="0">
              <a:spcBef>
                <a:spcPts val="0"/>
              </a:spcBef>
              <a:spcAft>
                <a:spcPts val="300"/>
              </a:spcAft>
              <a:buNone/>
            </a:pPr>
            <a:r>
              <a:rPr lang="pt-BR" sz="1400" dirty="0">
                <a:solidFill>
                  <a:srgbClr val="434343"/>
                </a:solidFill>
                <a:latin typeface="Google Sans"/>
                <a:ea typeface="Google Sans"/>
                <a:cs typeface="Google Sans"/>
                <a:sym typeface="Google Sans"/>
              </a:rPr>
              <a:t>Objetivo: Assistir trailer de filme</a:t>
            </a:r>
            <a:endParaRPr lang="pt-BR" sz="2000" b="1" dirty="0">
              <a:latin typeface="Google Sans"/>
              <a:ea typeface="Google Sans"/>
              <a:cs typeface="Google Sans"/>
              <a:sym typeface="Google Sans"/>
            </a:endParaRPr>
          </a:p>
        </p:txBody>
      </p:sp>
    </p:spTree>
    <p:extLst>
      <p:ext uri="{BB962C8B-B14F-4D97-AF65-F5344CB8AC3E}">
        <p14:creationId xmlns:p14="http://schemas.microsoft.com/office/powerpoint/2010/main" val="171635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8"/>
          <p:cNvSpPr txBox="1"/>
          <p:nvPr/>
        </p:nvSpPr>
        <p:spPr>
          <a:xfrm>
            <a:off x="517675" y="524350"/>
            <a:ext cx="6108600" cy="923299"/>
          </a:xfrm>
          <a:prstGeom prst="rect">
            <a:avLst/>
          </a:prstGeom>
          <a:noFill/>
          <a:ln>
            <a:noFill/>
          </a:ln>
        </p:spPr>
        <p:txBody>
          <a:bodyPr spcFirstLastPara="1" wrap="square" lIns="0" tIns="91425" rIns="91425" bIns="91425" rtlCol="0" anchor="t" anchorCtr="0">
            <a:spAutoFit/>
          </a:bodyPr>
          <a:lstStyle/>
          <a:p>
            <a:pPr marL="0" lvl="0" indent="0" algn="l" rtl="0">
              <a:spcBef>
                <a:spcPts val="0"/>
              </a:spcBef>
              <a:spcAft>
                <a:spcPts val="0"/>
              </a:spcAft>
              <a:buNone/>
            </a:pPr>
            <a:r>
              <a:rPr lang="pt" sz="2400" dirty="0">
                <a:solidFill>
                  <a:srgbClr val="5F6368"/>
                </a:solidFill>
                <a:latin typeface="Open Sans"/>
                <a:ea typeface="Open Sans"/>
                <a:cs typeface="Open Sans"/>
                <a:sym typeface="Open Sans"/>
              </a:rPr>
              <a:t>Mapa da jornada do </a:t>
            </a:r>
          </a:p>
          <a:p>
            <a:pPr marL="0" lvl="0" indent="0" algn="l" rtl="0">
              <a:spcBef>
                <a:spcPts val="0"/>
              </a:spcBef>
              <a:spcAft>
                <a:spcPts val="0"/>
              </a:spcAft>
              <a:buNone/>
            </a:pPr>
            <a:r>
              <a:rPr lang="pt" sz="2400" dirty="0">
                <a:solidFill>
                  <a:srgbClr val="5F6368"/>
                </a:solidFill>
                <a:latin typeface="Open Sans"/>
                <a:ea typeface="Open Sans"/>
                <a:cs typeface="Open Sans"/>
                <a:sym typeface="Open Sans"/>
              </a:rPr>
              <a:t>usuário</a:t>
            </a:r>
            <a:endParaRPr sz="2400" dirty="0">
              <a:solidFill>
                <a:srgbClr val="5F6368"/>
              </a:solidFill>
              <a:latin typeface="Open Sans"/>
              <a:ea typeface="Open Sans"/>
              <a:cs typeface="Open Sans"/>
              <a:sym typeface="Open Sans"/>
            </a:endParaRPr>
          </a:p>
        </p:txBody>
      </p:sp>
      <p:sp>
        <p:nvSpPr>
          <p:cNvPr id="227" name="Google Shape;227;p48"/>
          <p:cNvSpPr/>
          <p:nvPr/>
        </p:nvSpPr>
        <p:spPr>
          <a:xfrm>
            <a:off x="4211875" y="0"/>
            <a:ext cx="4932000" cy="5143500"/>
          </a:xfrm>
          <a:prstGeom prst="rect">
            <a:avLst/>
          </a:prstGeom>
          <a:solidFill>
            <a:schemeClr val="lt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228" name="Google Shape;228;p48"/>
          <p:cNvSpPr txBox="1"/>
          <p:nvPr/>
        </p:nvSpPr>
        <p:spPr>
          <a:xfrm>
            <a:off x="6011725" y="2294700"/>
            <a:ext cx="1332300" cy="554100"/>
          </a:xfrm>
          <a:prstGeom prst="rect">
            <a:avLst/>
          </a:prstGeom>
          <a:noFill/>
          <a:ln>
            <a:noFill/>
          </a:ln>
        </p:spPr>
        <p:txBody>
          <a:bodyPr spcFirstLastPara="1" wrap="square" lIns="91425" tIns="91425" rIns="91425" bIns="91425" rtlCol="0" anchor="t" anchorCtr="0">
            <a:spAutoFit/>
          </a:bodyPr>
          <a:lstStyle/>
          <a:p>
            <a:pPr marL="0" lvl="0" indent="0" algn="ctr" rtl="0">
              <a:spcBef>
                <a:spcPts val="0"/>
              </a:spcBef>
              <a:spcAft>
                <a:spcPts val="0"/>
              </a:spcAft>
              <a:buNone/>
            </a:pPr>
            <a:r>
              <a:rPr lang="pt" sz="1200">
                <a:solidFill>
                  <a:srgbClr val="5F6368"/>
                </a:solidFill>
                <a:latin typeface="Open Sans"/>
                <a:ea typeface="Open Sans"/>
                <a:cs typeface="Open Sans"/>
                <a:sym typeface="Open Sans"/>
              </a:rPr>
              <a:t>Imagem do mapa da jornada do usuário</a:t>
            </a:r>
            <a:endParaRPr sz="1200">
              <a:solidFill>
                <a:srgbClr val="5F6368"/>
              </a:solidFill>
              <a:latin typeface="Open Sans"/>
              <a:ea typeface="Open Sans"/>
              <a:cs typeface="Open Sans"/>
              <a:sym typeface="Open Sans"/>
            </a:endParaRPr>
          </a:p>
        </p:txBody>
      </p:sp>
      <p:sp>
        <p:nvSpPr>
          <p:cNvPr id="229" name="Google Shape;229;p48"/>
          <p:cNvSpPr txBox="1"/>
          <p:nvPr/>
        </p:nvSpPr>
        <p:spPr>
          <a:xfrm>
            <a:off x="517675" y="1522550"/>
            <a:ext cx="2421300" cy="723300"/>
          </a:xfrm>
          <a:prstGeom prst="rect">
            <a:avLst/>
          </a:prstGeom>
          <a:noFill/>
          <a:ln>
            <a:noFill/>
          </a:ln>
        </p:spPr>
        <p:txBody>
          <a:bodyPr spcFirstLastPara="1" wrap="square" lIns="0" tIns="91425" rIns="91425" bIns="91425" rtlCol="0" anchor="t" anchorCtr="0">
            <a:spAutoFit/>
          </a:bodyPr>
          <a:lstStyle/>
          <a:p>
            <a:pPr marL="0" lvl="0" indent="0" algn="l" rtl="0">
              <a:lnSpc>
                <a:spcPct val="150000"/>
              </a:lnSpc>
              <a:spcBef>
                <a:spcPts val="0"/>
              </a:spcBef>
              <a:spcAft>
                <a:spcPts val="0"/>
              </a:spcAft>
              <a:buClr>
                <a:schemeClr val="dk1"/>
              </a:buClr>
              <a:buSzPts val="1100"/>
              <a:buFont typeface="Arial"/>
              <a:buNone/>
            </a:pPr>
            <a:r>
              <a:rPr lang="pt">
                <a:solidFill>
                  <a:srgbClr val="5F6368"/>
                </a:solidFill>
                <a:latin typeface="Open Sans"/>
                <a:ea typeface="Open Sans"/>
                <a:cs typeface="Open Sans"/>
                <a:sym typeface="Open Sans"/>
              </a:rPr>
              <a:t>[Suas notas sobre metas e processo de pensamento]</a:t>
            </a:r>
            <a:endParaRPr/>
          </a:p>
        </p:txBody>
      </p:sp>
    </p:spTree>
    <p:extLst>
      <p:ext uri="{BB962C8B-B14F-4D97-AF65-F5344CB8AC3E}">
        <p14:creationId xmlns:p14="http://schemas.microsoft.com/office/powerpoint/2010/main" val="2416793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233"/>
        <p:cNvGrpSpPr/>
        <p:nvPr/>
      </p:nvGrpSpPr>
      <p:grpSpPr>
        <a:xfrm>
          <a:off x="0" y="0"/>
          <a:ext cx="0" cy="0"/>
          <a:chOff x="0" y="0"/>
          <a:chExt cx="0" cy="0"/>
        </a:xfrm>
      </p:grpSpPr>
      <p:sp>
        <p:nvSpPr>
          <p:cNvPr id="234" name="Google Shape;234;p49"/>
          <p:cNvSpPr txBox="1"/>
          <p:nvPr/>
        </p:nvSpPr>
        <p:spPr>
          <a:xfrm>
            <a:off x="3721275" y="1886850"/>
            <a:ext cx="6302100" cy="1369800"/>
          </a:xfrm>
          <a:prstGeom prst="rect">
            <a:avLst/>
          </a:prstGeom>
          <a:noFill/>
          <a:ln>
            <a:noFill/>
          </a:ln>
        </p:spPr>
        <p:txBody>
          <a:bodyPr spcFirstLastPara="1" wrap="square" lIns="91425" tIns="91425" rIns="91425" bIns="91425" rtlCol="0"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pt">
                <a:solidFill>
                  <a:srgbClr val="FFFFFF"/>
                </a:solidFill>
                <a:latin typeface="Open Sans"/>
                <a:ea typeface="Open Sans"/>
                <a:cs typeface="Open Sans"/>
                <a:sym typeface="Open Sans"/>
              </a:rPr>
              <a:t>Wireframes de papel</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pt">
                <a:solidFill>
                  <a:srgbClr val="FFFFFF"/>
                </a:solidFill>
                <a:latin typeface="Open Sans"/>
                <a:ea typeface="Open Sans"/>
                <a:cs typeface="Open Sans"/>
                <a:sym typeface="Open Sans"/>
              </a:rPr>
              <a:t>Wireframes digitais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pt">
                <a:solidFill>
                  <a:srgbClr val="FFFFFF"/>
                </a:solidFill>
                <a:latin typeface="Open Sans"/>
                <a:ea typeface="Open Sans"/>
                <a:cs typeface="Open Sans"/>
                <a:sym typeface="Open Sans"/>
              </a:rPr>
              <a:t>Protótipo de baixa fidelidade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pt">
                <a:solidFill>
                  <a:srgbClr val="FFFFFF"/>
                </a:solidFill>
                <a:latin typeface="Open Sans"/>
                <a:ea typeface="Open Sans"/>
                <a:cs typeface="Open Sans"/>
                <a:sym typeface="Open Sans"/>
              </a:rPr>
              <a:t>Estudos de usabilidade</a:t>
            </a:r>
            <a:endParaRPr>
              <a:solidFill>
                <a:srgbClr val="FFFFFF"/>
              </a:solidFill>
              <a:latin typeface="Open Sans"/>
              <a:ea typeface="Open Sans"/>
              <a:cs typeface="Open Sans"/>
              <a:sym typeface="Open Sans"/>
            </a:endParaRPr>
          </a:p>
        </p:txBody>
      </p:sp>
      <p:sp>
        <p:nvSpPr>
          <p:cNvPr id="235" name="Google Shape;235;p49"/>
          <p:cNvSpPr txBox="1"/>
          <p:nvPr/>
        </p:nvSpPr>
        <p:spPr>
          <a:xfrm>
            <a:off x="-468875" y="2082300"/>
            <a:ext cx="3704400" cy="609367"/>
          </a:xfrm>
          <a:prstGeom prst="rect">
            <a:avLst/>
          </a:prstGeom>
          <a:noFill/>
          <a:ln>
            <a:noFill/>
          </a:ln>
        </p:spPr>
        <p:txBody>
          <a:bodyPr spcFirstLastPara="1" wrap="square" lIns="91425" tIns="91425" rIns="91425" bIns="91425" rtlCol="0" anchor="t" anchorCtr="0">
            <a:spAutoFit/>
          </a:bodyPr>
          <a:lstStyle/>
          <a:p>
            <a:pPr marL="0" lvl="0" indent="0" algn="r" rtl="0">
              <a:lnSpc>
                <a:spcPct val="115000"/>
              </a:lnSpc>
              <a:spcBef>
                <a:spcPts val="0"/>
              </a:spcBef>
              <a:spcAft>
                <a:spcPts val="0"/>
              </a:spcAft>
              <a:buClr>
                <a:schemeClr val="dk1"/>
              </a:buClr>
              <a:buSzPts val="1100"/>
              <a:buFont typeface="Arial"/>
              <a:buNone/>
            </a:pPr>
            <a:r>
              <a:rPr lang="pt" sz="2400">
                <a:solidFill>
                  <a:srgbClr val="FFFFFF"/>
                </a:solidFill>
                <a:latin typeface="Open Sans"/>
                <a:ea typeface="Open Sans"/>
                <a:cs typeface="Open Sans"/>
                <a:sym typeface="Open Sans"/>
              </a:rPr>
              <a:t>Iniciando o design</a:t>
            </a:r>
            <a:endParaRPr sz="2400" dirty="0">
              <a:solidFill>
                <a:srgbClr val="FFFFFF"/>
              </a:solidFill>
              <a:latin typeface="Open Sans"/>
              <a:ea typeface="Open Sans"/>
              <a:cs typeface="Open Sans"/>
              <a:sym typeface="Open Sans"/>
            </a:endParaRPr>
          </a:p>
        </p:txBody>
      </p:sp>
      <p:cxnSp>
        <p:nvCxnSpPr>
          <p:cNvPr id="236" name="Google Shape;236;p4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50"/>
          <p:cNvSpPr/>
          <p:nvPr/>
        </p:nvSpPr>
        <p:spPr>
          <a:xfrm>
            <a:off x="4211875" y="0"/>
            <a:ext cx="4932000" cy="5143500"/>
          </a:xfrm>
          <a:prstGeom prst="rect">
            <a:avLst/>
          </a:prstGeom>
          <a:solidFill>
            <a:schemeClr val="lt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242" name="Google Shape;242;p50"/>
          <p:cNvSpPr txBox="1"/>
          <p:nvPr/>
        </p:nvSpPr>
        <p:spPr>
          <a:xfrm>
            <a:off x="517675" y="524350"/>
            <a:ext cx="7000800" cy="554100"/>
          </a:xfrm>
          <a:prstGeom prst="rect">
            <a:avLst/>
          </a:prstGeom>
          <a:noFill/>
          <a:ln>
            <a:noFill/>
          </a:ln>
        </p:spPr>
        <p:txBody>
          <a:bodyPr spcFirstLastPara="1" wrap="square" lIns="0" tIns="91425" rIns="91425" bIns="91425" rtlCol="0" anchor="t" anchorCtr="0">
            <a:spAutoFit/>
          </a:bodyPr>
          <a:lstStyle/>
          <a:p>
            <a:pPr marL="0" lvl="0" indent="0" algn="l" rtl="0">
              <a:spcBef>
                <a:spcPts val="0"/>
              </a:spcBef>
              <a:spcAft>
                <a:spcPts val="0"/>
              </a:spcAft>
              <a:buNone/>
            </a:pPr>
            <a:r>
              <a:rPr lang="pt" sz="2400">
                <a:solidFill>
                  <a:srgbClr val="5F6368"/>
                </a:solidFill>
                <a:latin typeface="Open Sans"/>
                <a:ea typeface="Open Sans"/>
                <a:cs typeface="Open Sans"/>
                <a:sym typeface="Open Sans"/>
              </a:rPr>
              <a:t>Wireframes de papel </a:t>
            </a:r>
            <a:endParaRPr sz="2400">
              <a:solidFill>
                <a:srgbClr val="5F6368"/>
              </a:solidFill>
              <a:latin typeface="Open Sans"/>
              <a:ea typeface="Open Sans"/>
              <a:cs typeface="Open Sans"/>
              <a:sym typeface="Open Sans"/>
            </a:endParaRPr>
          </a:p>
        </p:txBody>
      </p:sp>
      <p:sp>
        <p:nvSpPr>
          <p:cNvPr id="243" name="Google Shape;243;p50"/>
          <p:cNvSpPr txBox="1"/>
          <p:nvPr/>
        </p:nvSpPr>
        <p:spPr>
          <a:xfrm>
            <a:off x="517675" y="1522550"/>
            <a:ext cx="2421300" cy="723300"/>
          </a:xfrm>
          <a:prstGeom prst="rect">
            <a:avLst/>
          </a:prstGeom>
          <a:noFill/>
          <a:ln>
            <a:noFill/>
          </a:ln>
        </p:spPr>
        <p:txBody>
          <a:bodyPr spcFirstLastPara="1" wrap="square" lIns="0" tIns="91425" rIns="91425" bIns="91425" rtlCol="0" anchor="t" anchorCtr="0">
            <a:spAutoFit/>
          </a:bodyPr>
          <a:lstStyle/>
          <a:p>
            <a:pPr marL="0" lvl="0" indent="0" algn="l" rtl="0">
              <a:lnSpc>
                <a:spcPct val="150000"/>
              </a:lnSpc>
              <a:spcBef>
                <a:spcPts val="0"/>
              </a:spcBef>
              <a:spcAft>
                <a:spcPts val="0"/>
              </a:spcAft>
              <a:buClr>
                <a:schemeClr val="dk1"/>
              </a:buClr>
              <a:buSzPts val="1100"/>
              <a:buFont typeface="Arial"/>
              <a:buNone/>
            </a:pPr>
            <a:r>
              <a:rPr lang="pt">
                <a:solidFill>
                  <a:srgbClr val="5F6368"/>
                </a:solidFill>
                <a:latin typeface="Open Sans"/>
                <a:ea typeface="Open Sans"/>
                <a:cs typeface="Open Sans"/>
                <a:sym typeface="Open Sans"/>
              </a:rPr>
              <a:t>[Suas notas sobre metas e processo de pensamento]</a:t>
            </a:r>
            <a:endParaRPr/>
          </a:p>
        </p:txBody>
      </p:sp>
      <p:sp>
        <p:nvSpPr>
          <p:cNvPr id="244" name="Google Shape;244;p50"/>
          <p:cNvSpPr txBox="1"/>
          <p:nvPr/>
        </p:nvSpPr>
        <p:spPr>
          <a:xfrm>
            <a:off x="5830075" y="1833000"/>
            <a:ext cx="1695600" cy="1477500"/>
          </a:xfrm>
          <a:prstGeom prst="rect">
            <a:avLst/>
          </a:prstGeom>
          <a:noFill/>
          <a:ln>
            <a:noFill/>
          </a:ln>
        </p:spPr>
        <p:txBody>
          <a:bodyPr spcFirstLastPara="1" wrap="square" lIns="91425" tIns="91425" rIns="91425" bIns="91425" rtlCol="0" anchor="t" anchorCtr="0">
            <a:spAutoFit/>
          </a:bodyPr>
          <a:lstStyle/>
          <a:p>
            <a:pPr marL="0" lvl="0" indent="0" algn="ctr" rtl="0">
              <a:spcBef>
                <a:spcPts val="0"/>
              </a:spcBef>
              <a:spcAft>
                <a:spcPts val="0"/>
              </a:spcAft>
              <a:buNone/>
            </a:pPr>
            <a:r>
              <a:rPr lang="pt" sz="1200">
                <a:solidFill>
                  <a:srgbClr val="5F6368"/>
                </a:solidFill>
                <a:latin typeface="Open Sans"/>
                <a:ea typeface="Open Sans"/>
                <a:cs typeface="Open Sans"/>
                <a:sym typeface="Open Sans"/>
              </a:rPr>
              <a:t>Imagem de wireframes de papel, incluindo cinco versões diferentes da mesma tela e uma imagem da nova versão refinada</a:t>
            </a:r>
            <a:endParaRPr sz="1200">
              <a:solidFill>
                <a:srgbClr val="5F6368"/>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1"/>
          <p:cNvSpPr txBox="1"/>
          <p:nvPr/>
        </p:nvSpPr>
        <p:spPr>
          <a:xfrm>
            <a:off x="517675" y="524350"/>
            <a:ext cx="7000800" cy="554100"/>
          </a:xfrm>
          <a:prstGeom prst="rect">
            <a:avLst/>
          </a:prstGeom>
          <a:noFill/>
          <a:ln>
            <a:noFill/>
          </a:ln>
        </p:spPr>
        <p:txBody>
          <a:bodyPr spcFirstLastPara="1" wrap="square" lIns="0" tIns="91425" rIns="91425" bIns="91425" rtlCol="0" anchor="t" anchorCtr="0">
            <a:spAutoFit/>
          </a:bodyPr>
          <a:lstStyle/>
          <a:p>
            <a:pPr marL="0" lvl="0" indent="0" algn="l" rtl="0">
              <a:spcBef>
                <a:spcPts val="0"/>
              </a:spcBef>
              <a:spcAft>
                <a:spcPts val="0"/>
              </a:spcAft>
              <a:buNone/>
            </a:pPr>
            <a:r>
              <a:rPr lang="pt" sz="2400">
                <a:solidFill>
                  <a:srgbClr val="5F6368"/>
                </a:solidFill>
                <a:latin typeface="Open Sans"/>
                <a:ea typeface="Open Sans"/>
                <a:cs typeface="Open Sans"/>
                <a:sym typeface="Open Sans"/>
              </a:rPr>
              <a:t>Wireframes digitais </a:t>
            </a:r>
            <a:endParaRPr sz="2400">
              <a:solidFill>
                <a:srgbClr val="5F6368"/>
              </a:solidFill>
              <a:latin typeface="Open Sans"/>
              <a:ea typeface="Open Sans"/>
              <a:cs typeface="Open Sans"/>
              <a:sym typeface="Open Sans"/>
            </a:endParaRPr>
          </a:p>
        </p:txBody>
      </p:sp>
      <p:sp>
        <p:nvSpPr>
          <p:cNvPr id="250" name="Google Shape;250;p51"/>
          <p:cNvSpPr txBox="1"/>
          <p:nvPr/>
        </p:nvSpPr>
        <p:spPr>
          <a:xfrm>
            <a:off x="517675" y="1522550"/>
            <a:ext cx="2421300" cy="723300"/>
          </a:xfrm>
          <a:prstGeom prst="rect">
            <a:avLst/>
          </a:prstGeom>
          <a:noFill/>
          <a:ln>
            <a:noFill/>
          </a:ln>
        </p:spPr>
        <p:txBody>
          <a:bodyPr spcFirstLastPara="1" wrap="square" lIns="0" tIns="91425" rIns="91425" bIns="91425" rtlCol="0" anchor="t" anchorCtr="0">
            <a:spAutoFit/>
          </a:bodyPr>
          <a:lstStyle/>
          <a:p>
            <a:pPr marL="0" lvl="0" indent="0" algn="l" rtl="0">
              <a:lnSpc>
                <a:spcPct val="150000"/>
              </a:lnSpc>
              <a:spcBef>
                <a:spcPts val="0"/>
              </a:spcBef>
              <a:spcAft>
                <a:spcPts val="0"/>
              </a:spcAft>
              <a:buClr>
                <a:schemeClr val="dk1"/>
              </a:buClr>
              <a:buSzPts val="1100"/>
              <a:buFont typeface="Arial"/>
              <a:buNone/>
            </a:pPr>
            <a:r>
              <a:rPr lang="pt">
                <a:solidFill>
                  <a:srgbClr val="5F6368"/>
                </a:solidFill>
                <a:latin typeface="Open Sans"/>
                <a:ea typeface="Open Sans"/>
                <a:cs typeface="Open Sans"/>
                <a:sym typeface="Open Sans"/>
              </a:rPr>
              <a:t>[Suas notas sobre metas e processo de pensamento]</a:t>
            </a:r>
            <a:endParaRPr/>
          </a:p>
        </p:txBody>
      </p:sp>
      <p:sp>
        <p:nvSpPr>
          <p:cNvPr id="251" name="Google Shape;251;p51"/>
          <p:cNvSpPr/>
          <p:nvPr/>
        </p:nvSpPr>
        <p:spPr>
          <a:xfrm>
            <a:off x="5092825" y="984600"/>
            <a:ext cx="2421300" cy="3958500"/>
          </a:xfrm>
          <a:prstGeom prst="rect">
            <a:avLst/>
          </a:prstGeom>
          <a:solidFill>
            <a:schemeClr val="lt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cxnSp>
        <p:nvCxnSpPr>
          <p:cNvPr id="252" name="Google Shape;252;p51"/>
          <p:cNvCxnSpPr/>
          <p:nvPr/>
        </p:nvCxnSpPr>
        <p:spPr>
          <a:xfrm>
            <a:off x="4565525" y="1608925"/>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53" name="Google Shape;253;p51"/>
          <p:cNvSpPr txBox="1"/>
          <p:nvPr/>
        </p:nvSpPr>
        <p:spPr>
          <a:xfrm>
            <a:off x="3506850" y="1208725"/>
            <a:ext cx="1100400" cy="800400"/>
          </a:xfrm>
          <a:prstGeom prst="rect">
            <a:avLst/>
          </a:prstGeom>
          <a:noFill/>
          <a:ln>
            <a:noFill/>
          </a:ln>
        </p:spPr>
        <p:txBody>
          <a:bodyPr spcFirstLastPara="1" wrap="square" lIns="91425" tIns="91425" rIns="91425" bIns="91425" rtlCol="0" anchor="t" anchorCtr="0">
            <a:spAutoFit/>
          </a:bodyPr>
          <a:lstStyle/>
          <a:p>
            <a:pPr marL="0" lvl="0" indent="0" algn="l" rtl="0">
              <a:spcBef>
                <a:spcPts val="0"/>
              </a:spcBef>
              <a:spcAft>
                <a:spcPts val="0"/>
              </a:spcAft>
              <a:buNone/>
            </a:pPr>
            <a:r>
              <a:rPr lang="pt" sz="1000">
                <a:solidFill>
                  <a:srgbClr val="5F6368"/>
                </a:solidFill>
                <a:latin typeface="Open Sans"/>
                <a:ea typeface="Open Sans"/>
                <a:cs typeface="Open Sans"/>
                <a:sym typeface="Open Sans"/>
              </a:rPr>
              <a:t>Descrição do elemento e seu benefício para o usuário</a:t>
            </a:r>
            <a:endParaRPr sz="1000">
              <a:solidFill>
                <a:srgbClr val="5F6368"/>
              </a:solidFill>
              <a:latin typeface="Open Sans"/>
              <a:ea typeface="Open Sans"/>
              <a:cs typeface="Open Sans"/>
              <a:sym typeface="Open Sans"/>
            </a:endParaRPr>
          </a:p>
        </p:txBody>
      </p:sp>
      <p:cxnSp>
        <p:nvCxnSpPr>
          <p:cNvPr id="254" name="Google Shape;254;p51"/>
          <p:cNvCxnSpPr/>
          <p:nvPr/>
        </p:nvCxnSpPr>
        <p:spPr>
          <a:xfrm rot="10800000">
            <a:off x="7096000" y="2920200"/>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55" name="Google Shape;255;p51"/>
          <p:cNvSpPr txBox="1"/>
          <p:nvPr/>
        </p:nvSpPr>
        <p:spPr>
          <a:xfrm>
            <a:off x="5363575" y="1833000"/>
            <a:ext cx="1892400" cy="1108200"/>
          </a:xfrm>
          <a:prstGeom prst="rect">
            <a:avLst/>
          </a:prstGeom>
          <a:noFill/>
          <a:ln>
            <a:noFill/>
          </a:ln>
        </p:spPr>
        <p:txBody>
          <a:bodyPr spcFirstLastPara="1" wrap="square" lIns="91425" tIns="91425" rIns="91425" bIns="91425" rtlCol="0" anchor="t" anchorCtr="0">
            <a:spAutoFit/>
          </a:bodyPr>
          <a:lstStyle/>
          <a:p>
            <a:pPr marL="0" lvl="0" indent="0" algn="ctr" rtl="0">
              <a:spcBef>
                <a:spcPts val="0"/>
              </a:spcBef>
              <a:spcAft>
                <a:spcPts val="0"/>
              </a:spcAft>
              <a:buNone/>
            </a:pPr>
            <a:r>
              <a:rPr lang="pt" sz="1200">
                <a:solidFill>
                  <a:srgbClr val="5F6368"/>
                </a:solidFill>
                <a:latin typeface="Open Sans"/>
                <a:ea typeface="Open Sans"/>
                <a:cs typeface="Open Sans"/>
                <a:sym typeface="Open Sans"/>
              </a:rPr>
              <a:t>Insira o primeiro exemplo de wireframe que demonstre o design thinking alinhado com a pesquisa do usuário </a:t>
            </a:r>
            <a:endParaRPr sz="1200">
              <a:solidFill>
                <a:srgbClr val="5F6368"/>
              </a:solidFill>
              <a:latin typeface="Open Sans"/>
              <a:ea typeface="Open Sans"/>
              <a:cs typeface="Open Sans"/>
              <a:sym typeface="Open Sans"/>
            </a:endParaRPr>
          </a:p>
        </p:txBody>
      </p:sp>
      <p:sp>
        <p:nvSpPr>
          <p:cNvPr id="256" name="Google Shape;256;p51"/>
          <p:cNvSpPr txBox="1"/>
          <p:nvPr/>
        </p:nvSpPr>
        <p:spPr>
          <a:xfrm>
            <a:off x="8030375" y="2520000"/>
            <a:ext cx="1100400" cy="800400"/>
          </a:xfrm>
          <a:prstGeom prst="rect">
            <a:avLst/>
          </a:prstGeom>
          <a:noFill/>
          <a:ln>
            <a:noFill/>
          </a:ln>
        </p:spPr>
        <p:txBody>
          <a:bodyPr spcFirstLastPara="1" wrap="square" lIns="91425" tIns="91425" rIns="91425" bIns="91425" rtlCol="0" anchor="t" anchorCtr="0">
            <a:spAutoFit/>
          </a:bodyPr>
          <a:lstStyle/>
          <a:p>
            <a:pPr marL="0" lvl="0" indent="0" algn="l" rtl="0">
              <a:spcBef>
                <a:spcPts val="0"/>
              </a:spcBef>
              <a:spcAft>
                <a:spcPts val="0"/>
              </a:spcAft>
              <a:buNone/>
            </a:pPr>
            <a:r>
              <a:rPr lang="pt" sz="1000">
                <a:solidFill>
                  <a:srgbClr val="5F6368"/>
                </a:solidFill>
                <a:latin typeface="Open Sans"/>
                <a:ea typeface="Open Sans"/>
                <a:cs typeface="Open Sans"/>
                <a:sym typeface="Open Sans"/>
              </a:rPr>
              <a:t>Descrição do elemento e seu benefício para o usuário</a:t>
            </a:r>
            <a:endParaRPr sz="1000">
              <a:solidFill>
                <a:srgbClr val="5F6368"/>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2"/>
          <p:cNvSpPr txBox="1"/>
          <p:nvPr/>
        </p:nvSpPr>
        <p:spPr>
          <a:xfrm>
            <a:off x="517675" y="524350"/>
            <a:ext cx="7000800" cy="554100"/>
          </a:xfrm>
          <a:prstGeom prst="rect">
            <a:avLst/>
          </a:prstGeom>
          <a:noFill/>
          <a:ln>
            <a:noFill/>
          </a:ln>
        </p:spPr>
        <p:txBody>
          <a:bodyPr spcFirstLastPara="1" wrap="square" lIns="0" tIns="91425" rIns="91425" bIns="91425" rtlCol="0" anchor="t" anchorCtr="0">
            <a:spAutoFit/>
          </a:bodyPr>
          <a:lstStyle/>
          <a:p>
            <a:pPr marL="0" lvl="0" indent="0" algn="l" rtl="0">
              <a:spcBef>
                <a:spcPts val="0"/>
              </a:spcBef>
              <a:spcAft>
                <a:spcPts val="0"/>
              </a:spcAft>
              <a:buNone/>
            </a:pPr>
            <a:r>
              <a:rPr lang="pt" sz="2400">
                <a:solidFill>
                  <a:srgbClr val="5F6368"/>
                </a:solidFill>
                <a:latin typeface="Open Sans"/>
                <a:ea typeface="Open Sans"/>
                <a:cs typeface="Open Sans"/>
                <a:sym typeface="Open Sans"/>
              </a:rPr>
              <a:t>Wireframes digitais </a:t>
            </a:r>
            <a:endParaRPr sz="2400">
              <a:solidFill>
                <a:srgbClr val="5F6368"/>
              </a:solidFill>
              <a:latin typeface="Open Sans"/>
              <a:ea typeface="Open Sans"/>
              <a:cs typeface="Open Sans"/>
              <a:sym typeface="Open Sans"/>
            </a:endParaRPr>
          </a:p>
        </p:txBody>
      </p:sp>
      <p:sp>
        <p:nvSpPr>
          <p:cNvPr id="262" name="Google Shape;262;p52"/>
          <p:cNvSpPr txBox="1"/>
          <p:nvPr/>
        </p:nvSpPr>
        <p:spPr>
          <a:xfrm>
            <a:off x="517675" y="1522550"/>
            <a:ext cx="2421300" cy="723300"/>
          </a:xfrm>
          <a:prstGeom prst="rect">
            <a:avLst/>
          </a:prstGeom>
          <a:noFill/>
          <a:ln>
            <a:noFill/>
          </a:ln>
        </p:spPr>
        <p:txBody>
          <a:bodyPr spcFirstLastPara="1" wrap="square" lIns="0" tIns="91425" rIns="91425" bIns="91425" rtlCol="0" anchor="t" anchorCtr="0">
            <a:spAutoFit/>
          </a:bodyPr>
          <a:lstStyle/>
          <a:p>
            <a:pPr marL="0" lvl="0" indent="0" algn="l" rtl="0">
              <a:lnSpc>
                <a:spcPct val="150000"/>
              </a:lnSpc>
              <a:spcBef>
                <a:spcPts val="0"/>
              </a:spcBef>
              <a:spcAft>
                <a:spcPts val="0"/>
              </a:spcAft>
              <a:buClr>
                <a:schemeClr val="dk1"/>
              </a:buClr>
              <a:buSzPts val="1100"/>
              <a:buFont typeface="Arial"/>
              <a:buNone/>
            </a:pPr>
            <a:r>
              <a:rPr lang="pt">
                <a:solidFill>
                  <a:srgbClr val="5F6368"/>
                </a:solidFill>
                <a:latin typeface="Open Sans"/>
                <a:ea typeface="Open Sans"/>
                <a:cs typeface="Open Sans"/>
                <a:sym typeface="Open Sans"/>
              </a:rPr>
              <a:t>[Suas notas sobre metas e processo de pensamento]</a:t>
            </a:r>
            <a:endParaRPr/>
          </a:p>
        </p:txBody>
      </p:sp>
      <p:sp>
        <p:nvSpPr>
          <p:cNvPr id="263" name="Google Shape;263;p52"/>
          <p:cNvSpPr/>
          <p:nvPr/>
        </p:nvSpPr>
        <p:spPr>
          <a:xfrm>
            <a:off x="5092825" y="984600"/>
            <a:ext cx="2421300" cy="3958500"/>
          </a:xfrm>
          <a:prstGeom prst="rect">
            <a:avLst/>
          </a:prstGeom>
          <a:solidFill>
            <a:schemeClr val="lt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cxnSp>
        <p:nvCxnSpPr>
          <p:cNvPr id="264" name="Google Shape;264;p52"/>
          <p:cNvCxnSpPr/>
          <p:nvPr/>
        </p:nvCxnSpPr>
        <p:spPr>
          <a:xfrm>
            <a:off x="4565525" y="1608925"/>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65" name="Google Shape;265;p52"/>
          <p:cNvSpPr txBox="1"/>
          <p:nvPr/>
        </p:nvSpPr>
        <p:spPr>
          <a:xfrm>
            <a:off x="3506850" y="1208725"/>
            <a:ext cx="1100400" cy="800400"/>
          </a:xfrm>
          <a:prstGeom prst="rect">
            <a:avLst/>
          </a:prstGeom>
          <a:noFill/>
          <a:ln>
            <a:noFill/>
          </a:ln>
        </p:spPr>
        <p:txBody>
          <a:bodyPr spcFirstLastPara="1" wrap="square" lIns="91425" tIns="91425" rIns="91425" bIns="91425" rtlCol="0" anchor="t" anchorCtr="0">
            <a:spAutoFit/>
          </a:bodyPr>
          <a:lstStyle/>
          <a:p>
            <a:pPr marL="0" lvl="0" indent="0" algn="l" rtl="0">
              <a:spcBef>
                <a:spcPts val="0"/>
              </a:spcBef>
              <a:spcAft>
                <a:spcPts val="0"/>
              </a:spcAft>
              <a:buNone/>
            </a:pPr>
            <a:r>
              <a:rPr lang="pt" sz="1000">
                <a:solidFill>
                  <a:srgbClr val="5F6368"/>
                </a:solidFill>
                <a:latin typeface="Open Sans"/>
                <a:ea typeface="Open Sans"/>
                <a:cs typeface="Open Sans"/>
                <a:sym typeface="Open Sans"/>
              </a:rPr>
              <a:t>Descrição do elemento e seu benefício para o usuário</a:t>
            </a:r>
            <a:endParaRPr sz="1000">
              <a:solidFill>
                <a:srgbClr val="5F6368"/>
              </a:solidFill>
              <a:latin typeface="Open Sans"/>
              <a:ea typeface="Open Sans"/>
              <a:cs typeface="Open Sans"/>
              <a:sym typeface="Open Sans"/>
            </a:endParaRPr>
          </a:p>
        </p:txBody>
      </p:sp>
      <p:cxnSp>
        <p:nvCxnSpPr>
          <p:cNvPr id="266" name="Google Shape;266;p52"/>
          <p:cNvCxnSpPr/>
          <p:nvPr/>
        </p:nvCxnSpPr>
        <p:spPr>
          <a:xfrm rot="10800000">
            <a:off x="7096000" y="2920200"/>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67" name="Google Shape;267;p52"/>
          <p:cNvSpPr txBox="1"/>
          <p:nvPr/>
        </p:nvSpPr>
        <p:spPr>
          <a:xfrm>
            <a:off x="5363575" y="1833000"/>
            <a:ext cx="1892400" cy="1108200"/>
          </a:xfrm>
          <a:prstGeom prst="rect">
            <a:avLst/>
          </a:prstGeom>
          <a:noFill/>
          <a:ln>
            <a:noFill/>
          </a:ln>
        </p:spPr>
        <p:txBody>
          <a:bodyPr spcFirstLastPara="1" wrap="square" lIns="91425" tIns="91425" rIns="91425" bIns="91425" rtlCol="0" anchor="t" anchorCtr="0">
            <a:spAutoFit/>
          </a:bodyPr>
          <a:lstStyle/>
          <a:p>
            <a:pPr marL="0" lvl="0" indent="0" algn="ctr" rtl="0">
              <a:spcBef>
                <a:spcPts val="0"/>
              </a:spcBef>
              <a:spcAft>
                <a:spcPts val="0"/>
              </a:spcAft>
              <a:buNone/>
            </a:pPr>
            <a:r>
              <a:rPr lang="pt" sz="1200">
                <a:solidFill>
                  <a:srgbClr val="5F6368"/>
                </a:solidFill>
                <a:latin typeface="Open Sans"/>
                <a:ea typeface="Open Sans"/>
                <a:cs typeface="Open Sans"/>
                <a:sym typeface="Open Sans"/>
              </a:rPr>
              <a:t>Insira o segundo exemplo de wireframe que demonstre o design thinking alinhado com a pesquisa do usuário </a:t>
            </a:r>
            <a:endParaRPr sz="1200">
              <a:solidFill>
                <a:srgbClr val="5F6368"/>
              </a:solidFill>
              <a:latin typeface="Open Sans"/>
              <a:ea typeface="Open Sans"/>
              <a:cs typeface="Open Sans"/>
              <a:sym typeface="Open Sans"/>
            </a:endParaRPr>
          </a:p>
        </p:txBody>
      </p:sp>
      <p:sp>
        <p:nvSpPr>
          <p:cNvPr id="268" name="Google Shape;268;p52"/>
          <p:cNvSpPr txBox="1"/>
          <p:nvPr/>
        </p:nvSpPr>
        <p:spPr>
          <a:xfrm>
            <a:off x="8030375" y="2520000"/>
            <a:ext cx="1100400" cy="800400"/>
          </a:xfrm>
          <a:prstGeom prst="rect">
            <a:avLst/>
          </a:prstGeom>
          <a:noFill/>
          <a:ln>
            <a:noFill/>
          </a:ln>
        </p:spPr>
        <p:txBody>
          <a:bodyPr spcFirstLastPara="1" wrap="square" lIns="91425" tIns="91425" rIns="91425" bIns="91425" rtlCol="0" anchor="t" anchorCtr="0">
            <a:spAutoFit/>
          </a:bodyPr>
          <a:lstStyle/>
          <a:p>
            <a:pPr marL="0" lvl="0" indent="0" algn="l" rtl="0">
              <a:spcBef>
                <a:spcPts val="0"/>
              </a:spcBef>
              <a:spcAft>
                <a:spcPts val="0"/>
              </a:spcAft>
              <a:buNone/>
            </a:pPr>
            <a:r>
              <a:rPr lang="pt" sz="1000">
                <a:solidFill>
                  <a:srgbClr val="5F6368"/>
                </a:solidFill>
                <a:latin typeface="Open Sans"/>
                <a:ea typeface="Open Sans"/>
                <a:cs typeface="Open Sans"/>
                <a:sym typeface="Open Sans"/>
              </a:rPr>
              <a:t>Descrição do elemento e seu benefício para o usuário</a:t>
            </a:r>
            <a:endParaRPr sz="1000">
              <a:solidFill>
                <a:srgbClr val="5F6368"/>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3"/>
          <p:cNvSpPr/>
          <p:nvPr/>
        </p:nvSpPr>
        <p:spPr>
          <a:xfrm>
            <a:off x="4211875" y="0"/>
            <a:ext cx="4932000" cy="5143500"/>
          </a:xfrm>
          <a:prstGeom prst="rect">
            <a:avLst/>
          </a:prstGeom>
          <a:solidFill>
            <a:schemeClr val="lt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274" name="Google Shape;274;p53"/>
          <p:cNvSpPr txBox="1"/>
          <p:nvPr/>
        </p:nvSpPr>
        <p:spPr>
          <a:xfrm>
            <a:off x="517675" y="524350"/>
            <a:ext cx="7000800" cy="1034099"/>
          </a:xfrm>
          <a:prstGeom prst="rect">
            <a:avLst/>
          </a:prstGeom>
          <a:noFill/>
          <a:ln>
            <a:noFill/>
          </a:ln>
        </p:spPr>
        <p:txBody>
          <a:bodyPr spcFirstLastPara="1" wrap="square" lIns="0" tIns="91425" rIns="91425" bIns="91425" rtlCol="0" anchor="t" anchorCtr="0">
            <a:spAutoFit/>
          </a:bodyPr>
          <a:lstStyle/>
          <a:p>
            <a:pPr marL="0" lvl="0" indent="0" algn="l" rtl="0">
              <a:lnSpc>
                <a:spcPct val="115000"/>
              </a:lnSpc>
              <a:spcBef>
                <a:spcPts val="0"/>
              </a:spcBef>
              <a:spcAft>
                <a:spcPts val="0"/>
              </a:spcAft>
              <a:buNone/>
            </a:pPr>
            <a:r>
              <a:rPr lang="pt" sz="2400" dirty="0">
                <a:solidFill>
                  <a:srgbClr val="5F6368"/>
                </a:solidFill>
                <a:latin typeface="Open Sans"/>
                <a:ea typeface="Open Sans"/>
                <a:cs typeface="Open Sans"/>
                <a:sym typeface="Open Sans"/>
              </a:rPr>
              <a:t>Protótipo de baixa </a:t>
            </a:r>
          </a:p>
          <a:p>
            <a:pPr marL="0" lvl="0" indent="0" algn="l" rtl="0">
              <a:lnSpc>
                <a:spcPct val="115000"/>
              </a:lnSpc>
              <a:spcBef>
                <a:spcPts val="0"/>
              </a:spcBef>
              <a:spcAft>
                <a:spcPts val="0"/>
              </a:spcAft>
              <a:buNone/>
            </a:pPr>
            <a:r>
              <a:rPr lang="pt" sz="2400" dirty="0">
                <a:solidFill>
                  <a:srgbClr val="5F6368"/>
                </a:solidFill>
                <a:latin typeface="Open Sans"/>
                <a:ea typeface="Open Sans"/>
                <a:cs typeface="Open Sans"/>
                <a:sym typeface="Open Sans"/>
              </a:rPr>
              <a:t>fidelidade</a:t>
            </a:r>
            <a:endParaRPr sz="2400" dirty="0">
              <a:solidFill>
                <a:srgbClr val="5F6368"/>
              </a:solidFill>
              <a:latin typeface="Open Sans"/>
              <a:ea typeface="Open Sans"/>
              <a:cs typeface="Open Sans"/>
              <a:sym typeface="Open Sans"/>
            </a:endParaRPr>
          </a:p>
        </p:txBody>
      </p:sp>
      <p:sp>
        <p:nvSpPr>
          <p:cNvPr id="275" name="Google Shape;275;p53"/>
          <p:cNvSpPr txBox="1"/>
          <p:nvPr/>
        </p:nvSpPr>
        <p:spPr>
          <a:xfrm>
            <a:off x="6011725" y="2110050"/>
            <a:ext cx="1332300" cy="923400"/>
          </a:xfrm>
          <a:prstGeom prst="rect">
            <a:avLst/>
          </a:prstGeom>
          <a:noFill/>
          <a:ln>
            <a:noFill/>
          </a:ln>
        </p:spPr>
        <p:txBody>
          <a:bodyPr spcFirstLastPara="1" wrap="square" lIns="91425" tIns="91425" rIns="91425" bIns="91425" rtlCol="0" anchor="t" anchorCtr="0">
            <a:spAutoFit/>
          </a:bodyPr>
          <a:lstStyle/>
          <a:p>
            <a:pPr marL="0" lvl="0" indent="0" algn="ctr" rtl="0">
              <a:spcBef>
                <a:spcPts val="0"/>
              </a:spcBef>
              <a:spcAft>
                <a:spcPts val="0"/>
              </a:spcAft>
              <a:buNone/>
            </a:pPr>
            <a:r>
              <a:rPr lang="pt" sz="1200">
                <a:solidFill>
                  <a:srgbClr val="5F6368"/>
                </a:solidFill>
                <a:latin typeface="Open Sans"/>
                <a:ea typeface="Open Sans"/>
                <a:cs typeface="Open Sans"/>
                <a:sym typeface="Open Sans"/>
              </a:rPr>
              <a:t>Captura de tela do protótipo com conexões ou GIF do protótipo</a:t>
            </a:r>
            <a:endParaRPr sz="1200">
              <a:solidFill>
                <a:srgbClr val="5F6368"/>
              </a:solidFill>
              <a:latin typeface="Open Sans"/>
              <a:ea typeface="Open Sans"/>
              <a:cs typeface="Open Sans"/>
              <a:sym typeface="Open Sans"/>
            </a:endParaRPr>
          </a:p>
        </p:txBody>
      </p:sp>
      <p:sp>
        <p:nvSpPr>
          <p:cNvPr id="276" name="Google Shape;276;p53"/>
          <p:cNvSpPr txBox="1"/>
          <p:nvPr/>
        </p:nvSpPr>
        <p:spPr>
          <a:xfrm>
            <a:off x="532875" y="1793800"/>
            <a:ext cx="2915400" cy="1046700"/>
          </a:xfrm>
          <a:prstGeom prst="rect">
            <a:avLst/>
          </a:prstGeom>
          <a:noFill/>
          <a:ln>
            <a:noFill/>
          </a:ln>
        </p:spPr>
        <p:txBody>
          <a:bodyPr spcFirstLastPara="1" wrap="square" lIns="0" tIns="91425" rIns="91425" bIns="91425" rtlCol="0" anchor="t" anchorCtr="0">
            <a:spAutoFit/>
          </a:bodyPr>
          <a:lstStyle/>
          <a:p>
            <a:pPr marL="0" lvl="0" indent="0" algn="l" rtl="0">
              <a:lnSpc>
                <a:spcPct val="150000"/>
              </a:lnSpc>
              <a:spcBef>
                <a:spcPts val="0"/>
              </a:spcBef>
              <a:spcAft>
                <a:spcPts val="0"/>
              </a:spcAft>
              <a:buNone/>
            </a:pPr>
            <a:r>
              <a:rPr lang="pt">
                <a:solidFill>
                  <a:srgbClr val="5F6368"/>
                </a:solidFill>
                <a:latin typeface="Open Sans"/>
                <a:ea typeface="Open Sans"/>
                <a:cs typeface="Open Sans"/>
                <a:sym typeface="Open Sans"/>
              </a:rPr>
              <a:t>[Link para protótipo de baixa fidelidade e breve descrição do fluxo do usuário]</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4"/>
          <p:cNvSpPr txBox="1"/>
          <p:nvPr/>
        </p:nvSpPr>
        <p:spPr>
          <a:xfrm>
            <a:off x="517675" y="448150"/>
            <a:ext cx="6155100" cy="554100"/>
          </a:xfrm>
          <a:prstGeom prst="rect">
            <a:avLst/>
          </a:prstGeom>
          <a:noFill/>
          <a:ln>
            <a:noFill/>
          </a:ln>
        </p:spPr>
        <p:txBody>
          <a:bodyPr spcFirstLastPara="1" wrap="square" lIns="0" tIns="91425" rIns="91425" bIns="91425" rtlCol="0" anchor="t" anchorCtr="0">
            <a:spAutoFit/>
          </a:bodyPr>
          <a:lstStyle/>
          <a:p>
            <a:pPr marL="0" lvl="0" indent="0" algn="l" rtl="0">
              <a:spcBef>
                <a:spcPts val="0"/>
              </a:spcBef>
              <a:spcAft>
                <a:spcPts val="0"/>
              </a:spcAft>
              <a:buNone/>
            </a:pPr>
            <a:r>
              <a:rPr lang="pt" sz="2400">
                <a:solidFill>
                  <a:srgbClr val="5F6368"/>
                </a:solidFill>
                <a:latin typeface="Open Sans"/>
                <a:ea typeface="Open Sans"/>
                <a:cs typeface="Open Sans"/>
                <a:sym typeface="Open Sans"/>
              </a:rPr>
              <a:t>Estudo de usabilidade: resultados</a:t>
            </a:r>
            <a:endParaRPr sz="2400">
              <a:solidFill>
                <a:srgbClr val="5F6368"/>
              </a:solidFill>
              <a:latin typeface="Open Sans"/>
              <a:ea typeface="Open Sans"/>
              <a:cs typeface="Open Sans"/>
              <a:sym typeface="Open Sans"/>
            </a:endParaRPr>
          </a:p>
        </p:txBody>
      </p:sp>
      <p:sp>
        <p:nvSpPr>
          <p:cNvPr id="282" name="Google Shape;282;p54"/>
          <p:cNvSpPr txBox="1"/>
          <p:nvPr/>
        </p:nvSpPr>
        <p:spPr>
          <a:xfrm>
            <a:off x="532875" y="1050575"/>
            <a:ext cx="7873500" cy="648000"/>
          </a:xfrm>
          <a:prstGeom prst="rect">
            <a:avLst/>
          </a:prstGeom>
          <a:noFill/>
          <a:ln>
            <a:noFill/>
          </a:ln>
        </p:spPr>
        <p:txBody>
          <a:bodyPr spcFirstLastPara="1" wrap="square" lIns="0" tIns="91425" rIns="91425" bIns="91425" rtlCol="0" anchor="t" anchorCtr="0">
            <a:spAutoFit/>
          </a:bodyPr>
          <a:lstStyle/>
          <a:p>
            <a:pPr marL="0" lvl="0" indent="0" algn="l" rtl="0">
              <a:lnSpc>
                <a:spcPct val="115000"/>
              </a:lnSpc>
              <a:spcBef>
                <a:spcPts val="0"/>
              </a:spcBef>
              <a:spcAft>
                <a:spcPts val="0"/>
              </a:spcAft>
              <a:buNone/>
            </a:pPr>
            <a:r>
              <a:rPr lang="pt">
                <a:solidFill>
                  <a:srgbClr val="5F6368"/>
                </a:solidFill>
                <a:latin typeface="Open Sans"/>
                <a:ea typeface="Open Sans"/>
                <a:cs typeface="Open Sans"/>
                <a:sym typeface="Open Sans"/>
              </a:rPr>
              <a:t>Escreva uma breve apresentação dos estudos de usabilidade que realizou e seus resultados</a:t>
            </a:r>
            <a:endParaRPr>
              <a:solidFill>
                <a:srgbClr val="5F6368"/>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5F6368"/>
              </a:solidFill>
              <a:latin typeface="Open Sans"/>
              <a:ea typeface="Open Sans"/>
              <a:cs typeface="Open Sans"/>
              <a:sym typeface="Open Sans"/>
            </a:endParaRPr>
          </a:p>
        </p:txBody>
      </p:sp>
      <p:sp>
        <p:nvSpPr>
          <p:cNvPr id="283" name="Google Shape;283;p54"/>
          <p:cNvSpPr txBox="1"/>
          <p:nvPr/>
        </p:nvSpPr>
        <p:spPr>
          <a:xfrm>
            <a:off x="456675" y="2022575"/>
            <a:ext cx="3336000" cy="400200"/>
          </a:xfrm>
          <a:prstGeom prst="rect">
            <a:avLst/>
          </a:prstGeom>
          <a:noFill/>
          <a:ln>
            <a:noFill/>
          </a:ln>
        </p:spPr>
        <p:txBody>
          <a:bodyPr spcFirstLastPara="1" wrap="square" lIns="91425" tIns="91425" rIns="91425" bIns="91425" rtlCol="0" anchor="t" anchorCtr="0">
            <a:spAutoFit/>
          </a:bodyPr>
          <a:lstStyle/>
          <a:p>
            <a:pPr marL="0" lvl="0" indent="0" algn="l" rtl="0">
              <a:lnSpc>
                <a:spcPct val="115000"/>
              </a:lnSpc>
              <a:spcBef>
                <a:spcPts val="0"/>
              </a:spcBef>
              <a:spcAft>
                <a:spcPts val="0"/>
              </a:spcAft>
              <a:buNone/>
            </a:pPr>
            <a:r>
              <a:rPr lang="pt" b="1">
                <a:solidFill>
                  <a:srgbClr val="F29900"/>
                </a:solidFill>
                <a:latin typeface="Open Sans"/>
                <a:ea typeface="Open Sans"/>
                <a:cs typeface="Open Sans"/>
                <a:sym typeface="Open Sans"/>
              </a:rPr>
              <a:t>Resultados da 1ª rodada</a:t>
            </a:r>
            <a:endParaRPr b="1">
              <a:solidFill>
                <a:srgbClr val="F29900"/>
              </a:solidFill>
            </a:endParaRPr>
          </a:p>
        </p:txBody>
      </p:sp>
      <p:sp>
        <p:nvSpPr>
          <p:cNvPr id="284" name="Google Shape;284;p54"/>
          <p:cNvSpPr/>
          <p:nvPr/>
        </p:nvSpPr>
        <p:spPr>
          <a:xfrm>
            <a:off x="4477900" y="2422775"/>
            <a:ext cx="3775800" cy="2063700"/>
          </a:xfrm>
          <a:prstGeom prst="rect">
            <a:avLst/>
          </a:prstGeom>
          <a:solidFill>
            <a:srgbClr val="F8F9FA"/>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285" name="Google Shape;285;p54"/>
          <p:cNvSpPr txBox="1"/>
          <p:nvPr/>
        </p:nvSpPr>
        <p:spPr>
          <a:xfrm>
            <a:off x="4984525" y="2568500"/>
            <a:ext cx="3336000" cy="400200"/>
          </a:xfrm>
          <a:prstGeom prst="rect">
            <a:avLst/>
          </a:prstGeom>
          <a:noFill/>
          <a:ln>
            <a:noFill/>
          </a:ln>
        </p:spPr>
        <p:txBody>
          <a:bodyPr spcFirstLastPara="1" wrap="square" lIns="91425" tIns="91425" rIns="91425" bIns="91425" rtlCol="0" anchor="t" anchorCtr="0">
            <a:spAutoFit/>
          </a:bodyPr>
          <a:lstStyle/>
          <a:p>
            <a:pPr marL="0" lvl="0" indent="0" algn="l" rtl="0">
              <a:lnSpc>
                <a:spcPct val="115000"/>
              </a:lnSpc>
              <a:spcBef>
                <a:spcPts val="0"/>
              </a:spcBef>
              <a:spcAft>
                <a:spcPts val="0"/>
              </a:spcAft>
              <a:buNone/>
            </a:pPr>
            <a:r>
              <a:rPr lang="pt">
                <a:solidFill>
                  <a:srgbClr val="5F6368"/>
                </a:solidFill>
                <a:latin typeface="Open Sans"/>
                <a:ea typeface="Open Sans"/>
                <a:cs typeface="Open Sans"/>
                <a:sym typeface="Open Sans"/>
              </a:rPr>
              <a:t>Inserir resultado</a:t>
            </a:r>
            <a:endParaRPr/>
          </a:p>
        </p:txBody>
      </p:sp>
      <p:sp>
        <p:nvSpPr>
          <p:cNvPr id="286" name="Google Shape;286;p54"/>
          <p:cNvSpPr/>
          <p:nvPr/>
        </p:nvSpPr>
        <p:spPr>
          <a:xfrm>
            <a:off x="4671550" y="2631198"/>
            <a:ext cx="274800" cy="274800"/>
          </a:xfrm>
          <a:prstGeom prst="ellipse">
            <a:avLst/>
          </a:prstGeom>
          <a:solidFill>
            <a:srgbClr val="F29900"/>
          </a:solidFill>
          <a:ln>
            <a:noFill/>
          </a:ln>
        </p:spPr>
        <p:txBody>
          <a:bodyPr spcFirstLastPara="1" wrap="square" lIns="0" tIns="0" rIns="0" bIns="0" rtlCol="0" anchor="ctr" anchorCtr="0">
            <a:noAutofit/>
          </a:bodyPr>
          <a:lstStyle/>
          <a:p>
            <a:pPr marL="0" lvl="0" indent="0" algn="ctr" rtl="0">
              <a:spcBef>
                <a:spcPts val="0"/>
              </a:spcBef>
              <a:spcAft>
                <a:spcPts val="0"/>
              </a:spcAft>
              <a:buNone/>
            </a:pPr>
            <a:r>
              <a:rPr lang="pt">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87" name="Google Shape;287;p54"/>
          <p:cNvSpPr txBox="1"/>
          <p:nvPr/>
        </p:nvSpPr>
        <p:spPr>
          <a:xfrm>
            <a:off x="4984525" y="3198325"/>
            <a:ext cx="3336000" cy="400200"/>
          </a:xfrm>
          <a:prstGeom prst="rect">
            <a:avLst/>
          </a:prstGeom>
          <a:noFill/>
          <a:ln>
            <a:noFill/>
          </a:ln>
        </p:spPr>
        <p:txBody>
          <a:bodyPr spcFirstLastPara="1" wrap="square" lIns="91425" tIns="91425" rIns="91425" bIns="91425" rtlCol="0" anchor="t" anchorCtr="0">
            <a:spAutoFit/>
          </a:bodyPr>
          <a:lstStyle/>
          <a:p>
            <a:pPr marL="0" lvl="0" indent="0" algn="l" rtl="0">
              <a:lnSpc>
                <a:spcPct val="115000"/>
              </a:lnSpc>
              <a:spcBef>
                <a:spcPts val="0"/>
              </a:spcBef>
              <a:spcAft>
                <a:spcPts val="0"/>
              </a:spcAft>
              <a:buNone/>
            </a:pPr>
            <a:r>
              <a:rPr lang="pt">
                <a:solidFill>
                  <a:srgbClr val="5F6368"/>
                </a:solidFill>
                <a:latin typeface="Open Sans"/>
                <a:ea typeface="Open Sans"/>
                <a:cs typeface="Open Sans"/>
                <a:sym typeface="Open Sans"/>
              </a:rPr>
              <a:t>Inserir resultado</a:t>
            </a:r>
            <a:endParaRPr/>
          </a:p>
        </p:txBody>
      </p:sp>
      <p:sp>
        <p:nvSpPr>
          <p:cNvPr id="288" name="Google Shape;288;p54"/>
          <p:cNvSpPr/>
          <p:nvPr/>
        </p:nvSpPr>
        <p:spPr>
          <a:xfrm>
            <a:off x="4671550" y="3261023"/>
            <a:ext cx="274800" cy="274800"/>
          </a:xfrm>
          <a:prstGeom prst="ellipse">
            <a:avLst/>
          </a:prstGeom>
          <a:solidFill>
            <a:srgbClr val="F29900"/>
          </a:solidFill>
          <a:ln>
            <a:noFill/>
          </a:ln>
        </p:spPr>
        <p:txBody>
          <a:bodyPr spcFirstLastPara="1" wrap="square" lIns="0" tIns="0" rIns="0" bIns="0" rtlCol="0" anchor="ctr" anchorCtr="0">
            <a:noAutofit/>
          </a:bodyPr>
          <a:lstStyle/>
          <a:p>
            <a:pPr marL="0" lvl="0" indent="0" algn="ctr" rtl="0">
              <a:spcBef>
                <a:spcPts val="0"/>
              </a:spcBef>
              <a:spcAft>
                <a:spcPts val="0"/>
              </a:spcAft>
              <a:buNone/>
            </a:pPr>
            <a:r>
              <a:rPr lang="pt">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89" name="Google Shape;289;p54"/>
          <p:cNvSpPr txBox="1"/>
          <p:nvPr/>
        </p:nvSpPr>
        <p:spPr>
          <a:xfrm>
            <a:off x="4416900" y="2022575"/>
            <a:ext cx="3336000" cy="400200"/>
          </a:xfrm>
          <a:prstGeom prst="rect">
            <a:avLst/>
          </a:prstGeom>
          <a:noFill/>
          <a:ln>
            <a:noFill/>
          </a:ln>
        </p:spPr>
        <p:txBody>
          <a:bodyPr spcFirstLastPara="1" wrap="square" lIns="91425" tIns="91425" rIns="91425" bIns="91425" rtlCol="0" anchor="t" anchorCtr="0">
            <a:spAutoFit/>
          </a:bodyPr>
          <a:lstStyle/>
          <a:p>
            <a:pPr marL="0" lvl="0" indent="0" algn="l" rtl="0">
              <a:lnSpc>
                <a:spcPct val="115000"/>
              </a:lnSpc>
              <a:spcBef>
                <a:spcPts val="0"/>
              </a:spcBef>
              <a:spcAft>
                <a:spcPts val="0"/>
              </a:spcAft>
              <a:buNone/>
            </a:pPr>
            <a:r>
              <a:rPr lang="pt" b="1">
                <a:solidFill>
                  <a:srgbClr val="F29900"/>
                </a:solidFill>
                <a:latin typeface="Open Sans"/>
                <a:ea typeface="Open Sans"/>
                <a:cs typeface="Open Sans"/>
                <a:sym typeface="Open Sans"/>
              </a:rPr>
              <a:t>Resultados da 2ª rodada</a:t>
            </a:r>
            <a:endParaRPr b="1">
              <a:solidFill>
                <a:srgbClr val="F29900"/>
              </a:solidFill>
            </a:endParaRPr>
          </a:p>
        </p:txBody>
      </p:sp>
      <p:sp>
        <p:nvSpPr>
          <p:cNvPr id="290" name="Google Shape;290;p54"/>
          <p:cNvSpPr txBox="1"/>
          <p:nvPr/>
        </p:nvSpPr>
        <p:spPr>
          <a:xfrm>
            <a:off x="4937363" y="3828150"/>
            <a:ext cx="3336000" cy="400200"/>
          </a:xfrm>
          <a:prstGeom prst="rect">
            <a:avLst/>
          </a:prstGeom>
          <a:noFill/>
          <a:ln>
            <a:noFill/>
          </a:ln>
        </p:spPr>
        <p:txBody>
          <a:bodyPr spcFirstLastPara="1" wrap="square" lIns="91425" tIns="91425" rIns="91425" bIns="91425" rtlCol="0" anchor="t" anchorCtr="0">
            <a:spAutoFit/>
          </a:bodyPr>
          <a:lstStyle/>
          <a:p>
            <a:pPr marL="0" lvl="0" indent="0" algn="l" rtl="0">
              <a:lnSpc>
                <a:spcPct val="115000"/>
              </a:lnSpc>
              <a:spcBef>
                <a:spcPts val="0"/>
              </a:spcBef>
              <a:spcAft>
                <a:spcPts val="0"/>
              </a:spcAft>
              <a:buNone/>
            </a:pPr>
            <a:r>
              <a:rPr lang="pt">
                <a:solidFill>
                  <a:srgbClr val="5F6368"/>
                </a:solidFill>
                <a:latin typeface="Open Sans"/>
                <a:ea typeface="Open Sans"/>
                <a:cs typeface="Open Sans"/>
                <a:sym typeface="Open Sans"/>
              </a:rPr>
              <a:t>Inserir resultado</a:t>
            </a:r>
            <a:endParaRPr/>
          </a:p>
        </p:txBody>
      </p:sp>
      <p:sp>
        <p:nvSpPr>
          <p:cNvPr id="291" name="Google Shape;291;p54"/>
          <p:cNvSpPr/>
          <p:nvPr/>
        </p:nvSpPr>
        <p:spPr>
          <a:xfrm>
            <a:off x="4671538" y="3890848"/>
            <a:ext cx="274800" cy="274800"/>
          </a:xfrm>
          <a:prstGeom prst="ellipse">
            <a:avLst/>
          </a:prstGeom>
          <a:solidFill>
            <a:srgbClr val="F29900"/>
          </a:solidFill>
          <a:ln>
            <a:noFill/>
          </a:ln>
        </p:spPr>
        <p:txBody>
          <a:bodyPr spcFirstLastPara="1" wrap="square" lIns="0" tIns="0" rIns="0" bIns="0" rtlCol="0" anchor="ctr" anchorCtr="0">
            <a:noAutofit/>
          </a:bodyPr>
          <a:lstStyle/>
          <a:p>
            <a:pPr marL="0" lvl="0" indent="0" algn="ctr" rtl="0">
              <a:spcBef>
                <a:spcPts val="0"/>
              </a:spcBef>
              <a:spcAft>
                <a:spcPts val="0"/>
              </a:spcAft>
              <a:buNone/>
            </a:pPr>
            <a:r>
              <a:rPr lang="pt">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
        <p:nvSpPr>
          <p:cNvPr id="292" name="Google Shape;292;p54"/>
          <p:cNvSpPr/>
          <p:nvPr/>
        </p:nvSpPr>
        <p:spPr>
          <a:xfrm>
            <a:off x="456675" y="2422775"/>
            <a:ext cx="3775800" cy="2063700"/>
          </a:xfrm>
          <a:prstGeom prst="rect">
            <a:avLst/>
          </a:prstGeom>
          <a:solidFill>
            <a:srgbClr val="F8F9FA"/>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293" name="Google Shape;293;p54"/>
          <p:cNvSpPr txBox="1"/>
          <p:nvPr/>
        </p:nvSpPr>
        <p:spPr>
          <a:xfrm>
            <a:off x="963300" y="2568500"/>
            <a:ext cx="3336000" cy="400200"/>
          </a:xfrm>
          <a:prstGeom prst="rect">
            <a:avLst/>
          </a:prstGeom>
          <a:noFill/>
          <a:ln>
            <a:noFill/>
          </a:ln>
        </p:spPr>
        <p:txBody>
          <a:bodyPr spcFirstLastPara="1" wrap="square" lIns="91425" tIns="91425" rIns="91425" bIns="91425" rtlCol="0" anchor="t" anchorCtr="0">
            <a:spAutoFit/>
          </a:bodyPr>
          <a:lstStyle/>
          <a:p>
            <a:pPr marL="0" lvl="0" indent="0" algn="l" rtl="0">
              <a:lnSpc>
                <a:spcPct val="115000"/>
              </a:lnSpc>
              <a:spcBef>
                <a:spcPts val="0"/>
              </a:spcBef>
              <a:spcAft>
                <a:spcPts val="0"/>
              </a:spcAft>
              <a:buNone/>
            </a:pPr>
            <a:r>
              <a:rPr lang="pt">
                <a:solidFill>
                  <a:srgbClr val="5F6368"/>
                </a:solidFill>
                <a:latin typeface="Open Sans"/>
                <a:ea typeface="Open Sans"/>
                <a:cs typeface="Open Sans"/>
                <a:sym typeface="Open Sans"/>
              </a:rPr>
              <a:t>Inserir resultado</a:t>
            </a:r>
            <a:endParaRPr/>
          </a:p>
        </p:txBody>
      </p:sp>
      <p:sp>
        <p:nvSpPr>
          <p:cNvPr id="294" name="Google Shape;294;p54"/>
          <p:cNvSpPr/>
          <p:nvPr/>
        </p:nvSpPr>
        <p:spPr>
          <a:xfrm>
            <a:off x="650325" y="2631198"/>
            <a:ext cx="274800" cy="274800"/>
          </a:xfrm>
          <a:prstGeom prst="ellipse">
            <a:avLst/>
          </a:prstGeom>
          <a:solidFill>
            <a:srgbClr val="F29900"/>
          </a:solidFill>
          <a:ln>
            <a:noFill/>
          </a:ln>
        </p:spPr>
        <p:txBody>
          <a:bodyPr spcFirstLastPara="1" wrap="square" lIns="0" tIns="0" rIns="0" bIns="0" rtlCol="0" anchor="ctr" anchorCtr="0">
            <a:noAutofit/>
          </a:bodyPr>
          <a:lstStyle/>
          <a:p>
            <a:pPr marL="0" lvl="0" indent="0" algn="ctr" rtl="0">
              <a:spcBef>
                <a:spcPts val="0"/>
              </a:spcBef>
              <a:spcAft>
                <a:spcPts val="0"/>
              </a:spcAft>
              <a:buNone/>
            </a:pPr>
            <a:r>
              <a:rPr lang="pt">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95" name="Google Shape;295;p54"/>
          <p:cNvSpPr txBox="1"/>
          <p:nvPr/>
        </p:nvSpPr>
        <p:spPr>
          <a:xfrm>
            <a:off x="963300" y="3198325"/>
            <a:ext cx="3336000" cy="400200"/>
          </a:xfrm>
          <a:prstGeom prst="rect">
            <a:avLst/>
          </a:prstGeom>
          <a:noFill/>
          <a:ln>
            <a:noFill/>
          </a:ln>
        </p:spPr>
        <p:txBody>
          <a:bodyPr spcFirstLastPara="1" wrap="square" lIns="91425" tIns="91425" rIns="91425" bIns="91425" rtlCol="0" anchor="t" anchorCtr="0">
            <a:spAutoFit/>
          </a:bodyPr>
          <a:lstStyle/>
          <a:p>
            <a:pPr marL="0" lvl="0" indent="0" algn="l" rtl="0">
              <a:lnSpc>
                <a:spcPct val="115000"/>
              </a:lnSpc>
              <a:spcBef>
                <a:spcPts val="0"/>
              </a:spcBef>
              <a:spcAft>
                <a:spcPts val="0"/>
              </a:spcAft>
              <a:buNone/>
            </a:pPr>
            <a:r>
              <a:rPr lang="pt">
                <a:solidFill>
                  <a:srgbClr val="5F6368"/>
                </a:solidFill>
                <a:latin typeface="Open Sans"/>
                <a:ea typeface="Open Sans"/>
                <a:cs typeface="Open Sans"/>
                <a:sym typeface="Open Sans"/>
              </a:rPr>
              <a:t>Inserir resultado</a:t>
            </a:r>
            <a:endParaRPr/>
          </a:p>
        </p:txBody>
      </p:sp>
      <p:sp>
        <p:nvSpPr>
          <p:cNvPr id="296" name="Google Shape;296;p54"/>
          <p:cNvSpPr/>
          <p:nvPr/>
        </p:nvSpPr>
        <p:spPr>
          <a:xfrm>
            <a:off x="650325" y="3261023"/>
            <a:ext cx="274800" cy="274800"/>
          </a:xfrm>
          <a:prstGeom prst="ellipse">
            <a:avLst/>
          </a:prstGeom>
          <a:solidFill>
            <a:srgbClr val="F29900"/>
          </a:solidFill>
          <a:ln>
            <a:noFill/>
          </a:ln>
        </p:spPr>
        <p:txBody>
          <a:bodyPr spcFirstLastPara="1" wrap="square" lIns="0" tIns="0" rIns="0" bIns="0" rtlCol="0" anchor="ctr" anchorCtr="0">
            <a:noAutofit/>
          </a:bodyPr>
          <a:lstStyle/>
          <a:p>
            <a:pPr marL="0" lvl="0" indent="0" algn="ctr" rtl="0">
              <a:spcBef>
                <a:spcPts val="0"/>
              </a:spcBef>
              <a:spcAft>
                <a:spcPts val="0"/>
              </a:spcAft>
              <a:buNone/>
            </a:pPr>
            <a:r>
              <a:rPr lang="pt">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97" name="Google Shape;297;p54"/>
          <p:cNvSpPr txBox="1"/>
          <p:nvPr/>
        </p:nvSpPr>
        <p:spPr>
          <a:xfrm>
            <a:off x="916138" y="3828150"/>
            <a:ext cx="3336000" cy="400200"/>
          </a:xfrm>
          <a:prstGeom prst="rect">
            <a:avLst/>
          </a:prstGeom>
          <a:noFill/>
          <a:ln>
            <a:noFill/>
          </a:ln>
        </p:spPr>
        <p:txBody>
          <a:bodyPr spcFirstLastPara="1" wrap="square" lIns="91425" tIns="91425" rIns="91425" bIns="91425" rtlCol="0" anchor="t" anchorCtr="0">
            <a:spAutoFit/>
          </a:bodyPr>
          <a:lstStyle/>
          <a:p>
            <a:pPr marL="0" lvl="0" indent="0" algn="l" rtl="0">
              <a:lnSpc>
                <a:spcPct val="115000"/>
              </a:lnSpc>
              <a:spcBef>
                <a:spcPts val="0"/>
              </a:spcBef>
              <a:spcAft>
                <a:spcPts val="0"/>
              </a:spcAft>
              <a:buNone/>
            </a:pPr>
            <a:r>
              <a:rPr lang="pt">
                <a:solidFill>
                  <a:srgbClr val="5F6368"/>
                </a:solidFill>
                <a:latin typeface="Open Sans"/>
                <a:ea typeface="Open Sans"/>
                <a:cs typeface="Open Sans"/>
                <a:sym typeface="Open Sans"/>
              </a:rPr>
              <a:t>Inserir resultado</a:t>
            </a:r>
            <a:endParaRPr/>
          </a:p>
        </p:txBody>
      </p:sp>
      <p:sp>
        <p:nvSpPr>
          <p:cNvPr id="298" name="Google Shape;298;p54"/>
          <p:cNvSpPr/>
          <p:nvPr/>
        </p:nvSpPr>
        <p:spPr>
          <a:xfrm>
            <a:off x="650313" y="3890848"/>
            <a:ext cx="274800" cy="274800"/>
          </a:xfrm>
          <a:prstGeom prst="ellipse">
            <a:avLst/>
          </a:prstGeom>
          <a:solidFill>
            <a:srgbClr val="F29900"/>
          </a:solidFill>
          <a:ln>
            <a:noFill/>
          </a:ln>
        </p:spPr>
        <p:txBody>
          <a:bodyPr spcFirstLastPara="1" wrap="square" lIns="0" tIns="0" rIns="0" bIns="0" rtlCol="0" anchor="ctr" anchorCtr="0">
            <a:noAutofit/>
          </a:bodyPr>
          <a:lstStyle/>
          <a:p>
            <a:pPr marL="0" lvl="0" indent="0" algn="ctr" rtl="0">
              <a:spcBef>
                <a:spcPts val="0"/>
              </a:spcBef>
              <a:spcAft>
                <a:spcPts val="0"/>
              </a:spcAft>
              <a:buNone/>
            </a:pPr>
            <a:r>
              <a:rPr lang="pt">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302"/>
        <p:cNvGrpSpPr/>
        <p:nvPr/>
      </p:nvGrpSpPr>
      <p:grpSpPr>
        <a:xfrm>
          <a:off x="0" y="0"/>
          <a:ext cx="0" cy="0"/>
          <a:chOff x="0" y="0"/>
          <a:chExt cx="0" cy="0"/>
        </a:xfrm>
      </p:grpSpPr>
      <p:sp>
        <p:nvSpPr>
          <p:cNvPr id="303" name="Google Shape;303;p55"/>
          <p:cNvSpPr txBox="1"/>
          <p:nvPr/>
        </p:nvSpPr>
        <p:spPr>
          <a:xfrm>
            <a:off x="3721275" y="2048400"/>
            <a:ext cx="3990000" cy="1046700"/>
          </a:xfrm>
          <a:prstGeom prst="rect">
            <a:avLst/>
          </a:prstGeom>
          <a:noFill/>
          <a:ln>
            <a:noFill/>
          </a:ln>
        </p:spPr>
        <p:txBody>
          <a:bodyPr spcFirstLastPara="1" wrap="square" lIns="91425" tIns="91425" rIns="91425" bIns="91425" rtlCol="0"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pt">
                <a:solidFill>
                  <a:srgbClr val="FFFFFF"/>
                </a:solidFill>
                <a:latin typeface="Open Sans"/>
                <a:ea typeface="Open Sans"/>
                <a:cs typeface="Open Sans"/>
                <a:sym typeface="Open Sans"/>
              </a:rPr>
              <a:t>Maquetes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pt">
                <a:solidFill>
                  <a:srgbClr val="FFFFFF"/>
                </a:solidFill>
                <a:latin typeface="Open Sans"/>
                <a:ea typeface="Open Sans"/>
                <a:cs typeface="Open Sans"/>
                <a:sym typeface="Open Sans"/>
              </a:rPr>
              <a:t>Protótipo de alta fidelidade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pt">
                <a:solidFill>
                  <a:srgbClr val="FFFFFF"/>
                </a:solidFill>
                <a:latin typeface="Open Sans"/>
                <a:ea typeface="Open Sans"/>
                <a:cs typeface="Open Sans"/>
                <a:sym typeface="Open Sans"/>
              </a:rPr>
              <a:t>Acessibilidade</a:t>
            </a:r>
            <a:endParaRPr>
              <a:solidFill>
                <a:srgbClr val="FFFFFF"/>
              </a:solidFill>
              <a:latin typeface="Open Sans"/>
              <a:ea typeface="Open Sans"/>
              <a:cs typeface="Open Sans"/>
              <a:sym typeface="Open Sans"/>
            </a:endParaRPr>
          </a:p>
        </p:txBody>
      </p:sp>
      <p:sp>
        <p:nvSpPr>
          <p:cNvPr id="304" name="Google Shape;304;p55"/>
          <p:cNvSpPr txBox="1"/>
          <p:nvPr/>
        </p:nvSpPr>
        <p:spPr>
          <a:xfrm>
            <a:off x="-468875" y="2082300"/>
            <a:ext cx="3704400" cy="1034099"/>
          </a:xfrm>
          <a:prstGeom prst="rect">
            <a:avLst/>
          </a:prstGeom>
          <a:noFill/>
          <a:ln>
            <a:noFill/>
          </a:ln>
        </p:spPr>
        <p:txBody>
          <a:bodyPr spcFirstLastPara="1" wrap="square" lIns="91425" tIns="91425" rIns="91425" bIns="91425" rtlCol="0" anchor="t" anchorCtr="0">
            <a:spAutoFit/>
          </a:bodyPr>
          <a:lstStyle/>
          <a:p>
            <a:pPr marL="0" lvl="0" indent="0" algn="r" rtl="0">
              <a:lnSpc>
                <a:spcPct val="115000"/>
              </a:lnSpc>
              <a:spcBef>
                <a:spcPts val="0"/>
              </a:spcBef>
              <a:spcAft>
                <a:spcPts val="0"/>
              </a:spcAft>
              <a:buNone/>
            </a:pPr>
            <a:r>
              <a:rPr lang="pt" sz="2400" dirty="0">
                <a:solidFill>
                  <a:srgbClr val="FFFFFF"/>
                </a:solidFill>
                <a:latin typeface="Open Sans"/>
                <a:ea typeface="Open Sans"/>
                <a:cs typeface="Open Sans"/>
                <a:sym typeface="Open Sans"/>
              </a:rPr>
              <a:t>Aperfeiçoando </a:t>
            </a:r>
          </a:p>
          <a:p>
            <a:pPr marL="0" lvl="0" indent="0" algn="r" rtl="0">
              <a:lnSpc>
                <a:spcPct val="115000"/>
              </a:lnSpc>
              <a:spcBef>
                <a:spcPts val="0"/>
              </a:spcBef>
              <a:spcAft>
                <a:spcPts val="0"/>
              </a:spcAft>
              <a:buNone/>
            </a:pPr>
            <a:r>
              <a:rPr lang="pt" sz="2400" dirty="0">
                <a:solidFill>
                  <a:srgbClr val="FFFFFF"/>
                </a:solidFill>
                <a:latin typeface="Open Sans"/>
                <a:ea typeface="Open Sans"/>
                <a:cs typeface="Open Sans"/>
                <a:sym typeface="Open Sans"/>
              </a:rPr>
              <a:t>o design</a:t>
            </a:r>
            <a:endParaRPr sz="2400" dirty="0">
              <a:solidFill>
                <a:srgbClr val="FFFFFF"/>
              </a:solidFill>
              <a:latin typeface="Open Sans"/>
              <a:ea typeface="Open Sans"/>
              <a:cs typeface="Open Sans"/>
              <a:sym typeface="Open Sans"/>
            </a:endParaRPr>
          </a:p>
        </p:txBody>
      </p:sp>
      <p:cxnSp>
        <p:nvCxnSpPr>
          <p:cNvPr id="305" name="Google Shape;305;p55"/>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1"/>
          <p:cNvSpPr/>
          <p:nvPr/>
        </p:nvSpPr>
        <p:spPr>
          <a:xfrm>
            <a:off x="5517175" y="638725"/>
            <a:ext cx="3380400" cy="4101300"/>
          </a:xfrm>
          <a:prstGeom prst="rect">
            <a:avLst/>
          </a:prstGeom>
          <a:solidFill>
            <a:schemeClr val="lt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152" name="Google Shape;152;p41"/>
          <p:cNvSpPr txBox="1"/>
          <p:nvPr/>
        </p:nvSpPr>
        <p:spPr>
          <a:xfrm>
            <a:off x="1231075" y="1604200"/>
            <a:ext cx="4086000" cy="1246465"/>
          </a:xfrm>
          <a:prstGeom prst="rect">
            <a:avLst/>
          </a:prstGeom>
          <a:noFill/>
          <a:ln>
            <a:noFill/>
          </a:ln>
        </p:spPr>
        <p:txBody>
          <a:bodyPr spcFirstLastPara="1" wrap="square" lIns="0" tIns="91425" rIns="91425" bIns="91425" rtlCol="0" anchor="t" anchorCtr="0">
            <a:spAutoFit/>
          </a:bodyPr>
          <a:lstStyle/>
          <a:p>
            <a:pPr marL="0" lvl="0" indent="0" algn="l" rtl="0">
              <a:lnSpc>
                <a:spcPct val="150000"/>
              </a:lnSpc>
              <a:spcBef>
                <a:spcPts val="0"/>
              </a:spcBef>
              <a:spcAft>
                <a:spcPts val="0"/>
              </a:spcAft>
              <a:buNone/>
            </a:pPr>
            <a:r>
              <a:rPr lang="pt" dirty="0">
                <a:solidFill>
                  <a:srgbClr val="4285F4"/>
                </a:solidFill>
                <a:latin typeface="Open Sans SemiBold"/>
                <a:ea typeface="Open Sans SemiBold"/>
                <a:cs typeface="Open Sans SemiBold"/>
                <a:sym typeface="Open Sans SemiBold"/>
              </a:rPr>
              <a:t>O produto: </a:t>
            </a:r>
            <a:endParaRPr dirty="0">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pt-BR" sz="1600" dirty="0"/>
              <a:t>Desenvolver uma página web para a área da saúde bucal.</a:t>
            </a:r>
            <a:endParaRPr sz="1200" b="1" dirty="0">
              <a:solidFill>
                <a:srgbClr val="1967D2"/>
              </a:solidFill>
              <a:latin typeface="Open Sans"/>
              <a:ea typeface="Open Sans"/>
              <a:cs typeface="Open Sans"/>
              <a:sym typeface="Open Sans"/>
            </a:endParaRPr>
          </a:p>
        </p:txBody>
      </p:sp>
      <p:sp>
        <p:nvSpPr>
          <p:cNvPr id="153" name="Google Shape;153;p41"/>
          <p:cNvSpPr txBox="1"/>
          <p:nvPr/>
        </p:nvSpPr>
        <p:spPr>
          <a:xfrm>
            <a:off x="517675" y="524350"/>
            <a:ext cx="6155100" cy="554100"/>
          </a:xfrm>
          <a:prstGeom prst="rect">
            <a:avLst/>
          </a:prstGeom>
          <a:noFill/>
          <a:ln>
            <a:noFill/>
          </a:ln>
        </p:spPr>
        <p:txBody>
          <a:bodyPr spcFirstLastPara="1" wrap="square" lIns="0" tIns="91425" rIns="91425" bIns="91425" rtlCol="0" anchor="t" anchorCtr="0">
            <a:spAutoFit/>
          </a:bodyPr>
          <a:lstStyle/>
          <a:p>
            <a:pPr marL="0" lvl="0" indent="0" algn="l" rtl="0">
              <a:spcBef>
                <a:spcPts val="0"/>
              </a:spcBef>
              <a:spcAft>
                <a:spcPts val="0"/>
              </a:spcAft>
              <a:buNone/>
            </a:pPr>
            <a:r>
              <a:rPr lang="pt" sz="2400">
                <a:solidFill>
                  <a:srgbClr val="5F6368"/>
                </a:solidFill>
                <a:latin typeface="Open Sans"/>
                <a:ea typeface="Open Sans"/>
                <a:cs typeface="Open Sans"/>
                <a:sym typeface="Open Sans"/>
              </a:rPr>
              <a:t>Visão geral do projeto</a:t>
            </a:r>
            <a:endParaRPr sz="2400">
              <a:solidFill>
                <a:srgbClr val="5F6368"/>
              </a:solidFill>
              <a:latin typeface="Open Sans"/>
              <a:ea typeface="Open Sans"/>
              <a:cs typeface="Open Sans"/>
              <a:sym typeface="Open Sans"/>
            </a:endParaRPr>
          </a:p>
        </p:txBody>
      </p:sp>
      <p:sp>
        <p:nvSpPr>
          <p:cNvPr id="154" name="Google Shape;154;p41"/>
          <p:cNvSpPr/>
          <p:nvPr/>
        </p:nvSpPr>
        <p:spPr>
          <a:xfrm>
            <a:off x="517675" y="1604200"/>
            <a:ext cx="513300" cy="513300"/>
          </a:xfrm>
          <a:prstGeom prst="ellipse">
            <a:avLst/>
          </a:prstGeom>
          <a:solidFill>
            <a:srgbClr val="4285F4"/>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155" name="Google Shape;155;p41"/>
          <p:cNvSpPr txBox="1"/>
          <p:nvPr/>
        </p:nvSpPr>
        <p:spPr>
          <a:xfrm>
            <a:off x="1231075" y="3172985"/>
            <a:ext cx="3446100" cy="969600"/>
          </a:xfrm>
          <a:prstGeom prst="rect">
            <a:avLst/>
          </a:prstGeom>
          <a:noFill/>
          <a:ln>
            <a:noFill/>
          </a:ln>
        </p:spPr>
        <p:txBody>
          <a:bodyPr spcFirstLastPara="1" wrap="square" lIns="0" tIns="91425" rIns="91425" bIns="91425" rtlCol="0" anchor="t" anchorCtr="0">
            <a:spAutoFit/>
          </a:bodyPr>
          <a:lstStyle/>
          <a:p>
            <a:pPr marL="0" lvl="0" indent="0" algn="l" rtl="0">
              <a:lnSpc>
                <a:spcPct val="150000"/>
              </a:lnSpc>
              <a:spcBef>
                <a:spcPts val="0"/>
              </a:spcBef>
              <a:spcAft>
                <a:spcPts val="0"/>
              </a:spcAft>
              <a:buClr>
                <a:schemeClr val="dk1"/>
              </a:buClr>
              <a:buSzPts val="1100"/>
              <a:buFont typeface="Arial"/>
              <a:buNone/>
            </a:pPr>
            <a:r>
              <a:rPr lang="pt">
                <a:solidFill>
                  <a:srgbClr val="4285F4"/>
                </a:solidFill>
                <a:latin typeface="Open Sans SemiBold"/>
                <a:ea typeface="Open Sans SemiBold"/>
                <a:cs typeface="Open Sans SemiBold"/>
                <a:sym typeface="Open Sans SemiBold"/>
              </a:rPr>
              <a:t>Duração do projeto:</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pt" sz="1200">
                <a:solidFill>
                  <a:srgbClr val="5F6368"/>
                </a:solidFill>
                <a:latin typeface="Open Sans"/>
                <a:ea typeface="Open Sans"/>
                <a:cs typeface="Open Sans"/>
                <a:sym typeface="Open Sans"/>
              </a:rPr>
              <a:t>Insira o tempo que você trabalhou neste projeto de design, por exemplo, mês e ano de inicio e mês e ano de finalização</a:t>
            </a:r>
            <a:endParaRPr sz="1200" b="1">
              <a:solidFill>
                <a:srgbClr val="4285F4"/>
              </a:solidFill>
              <a:latin typeface="Open Sans"/>
              <a:ea typeface="Open Sans"/>
              <a:cs typeface="Open Sans"/>
              <a:sym typeface="Open Sans"/>
            </a:endParaRPr>
          </a:p>
        </p:txBody>
      </p:sp>
      <p:sp>
        <p:nvSpPr>
          <p:cNvPr id="156" name="Google Shape;156;p41"/>
          <p:cNvSpPr/>
          <p:nvPr/>
        </p:nvSpPr>
        <p:spPr>
          <a:xfrm>
            <a:off x="517675" y="3172985"/>
            <a:ext cx="513300" cy="513300"/>
          </a:xfrm>
          <a:prstGeom prst="ellipse">
            <a:avLst/>
          </a:prstGeom>
          <a:solidFill>
            <a:srgbClr val="4285F4"/>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157" name="Google Shape;157;p41"/>
          <p:cNvSpPr/>
          <p:nvPr/>
        </p:nvSpPr>
        <p:spPr>
          <a:xfrm>
            <a:off x="643388" y="3299236"/>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rtlCol="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8" name="Google Shape;158;p41"/>
          <p:cNvSpPr/>
          <p:nvPr/>
        </p:nvSpPr>
        <p:spPr>
          <a:xfrm>
            <a:off x="610514" y="1752262"/>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rtlCol="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pic>
        <p:nvPicPr>
          <p:cNvPr id="3" name="Imagem 2" descr="Interface gráfica do usuário, Texto, Aplicativo, chat ou mensagem de texto">
            <a:extLst>
              <a:ext uri="{FF2B5EF4-FFF2-40B4-BE49-F238E27FC236}">
                <a16:creationId xmlns:a16="http://schemas.microsoft.com/office/drawing/2014/main" id="{8A483052-163F-6298-1077-6D412C578860}"/>
              </a:ext>
            </a:extLst>
          </p:cNvPr>
          <p:cNvPicPr>
            <a:picLocks noChangeAspect="1"/>
          </p:cNvPicPr>
          <p:nvPr/>
        </p:nvPicPr>
        <p:blipFill>
          <a:blip r:embed="rId3"/>
          <a:stretch>
            <a:fillRect/>
          </a:stretch>
        </p:blipFill>
        <p:spPr>
          <a:xfrm>
            <a:off x="5517175" y="638725"/>
            <a:ext cx="3380400" cy="1915717"/>
          </a:xfrm>
          <a:prstGeom prst="rect">
            <a:avLst/>
          </a:prstGeom>
        </p:spPr>
      </p:pic>
      <p:pic>
        <p:nvPicPr>
          <p:cNvPr id="5" name="Imagem 4" descr="Interface gráfica do usuário, Texto&#10;&#10;Descrição gerada automaticamente">
            <a:extLst>
              <a:ext uri="{FF2B5EF4-FFF2-40B4-BE49-F238E27FC236}">
                <a16:creationId xmlns:a16="http://schemas.microsoft.com/office/drawing/2014/main" id="{E9F38AB6-57BB-F66B-1E05-65D9C0D62FA2}"/>
              </a:ext>
            </a:extLst>
          </p:cNvPr>
          <p:cNvPicPr>
            <a:picLocks noChangeAspect="1"/>
          </p:cNvPicPr>
          <p:nvPr/>
        </p:nvPicPr>
        <p:blipFill>
          <a:blip r:embed="rId4"/>
          <a:stretch>
            <a:fillRect/>
          </a:stretch>
        </p:blipFill>
        <p:spPr>
          <a:xfrm>
            <a:off x="5517175" y="2839478"/>
            <a:ext cx="3380400" cy="190054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p:nvPr/>
        </p:nvSpPr>
        <p:spPr>
          <a:xfrm>
            <a:off x="517675" y="524350"/>
            <a:ext cx="7000800" cy="554100"/>
          </a:xfrm>
          <a:prstGeom prst="rect">
            <a:avLst/>
          </a:prstGeom>
          <a:noFill/>
          <a:ln>
            <a:noFill/>
          </a:ln>
        </p:spPr>
        <p:txBody>
          <a:bodyPr spcFirstLastPara="1" wrap="square" lIns="0" tIns="91425" rIns="91425" bIns="91425" rtlCol="0" anchor="t" anchorCtr="0">
            <a:spAutoFit/>
          </a:bodyPr>
          <a:lstStyle/>
          <a:p>
            <a:pPr marL="0" lvl="0" indent="0" algn="l" rtl="0">
              <a:spcBef>
                <a:spcPts val="0"/>
              </a:spcBef>
              <a:spcAft>
                <a:spcPts val="0"/>
              </a:spcAft>
              <a:buNone/>
            </a:pPr>
            <a:r>
              <a:rPr lang="pt" sz="2400">
                <a:solidFill>
                  <a:srgbClr val="5F6368"/>
                </a:solidFill>
                <a:latin typeface="Open Sans"/>
                <a:ea typeface="Open Sans"/>
                <a:cs typeface="Open Sans"/>
                <a:sym typeface="Open Sans"/>
              </a:rPr>
              <a:t>Maquetes</a:t>
            </a:r>
            <a:endParaRPr sz="2400">
              <a:solidFill>
                <a:srgbClr val="5F6368"/>
              </a:solidFill>
              <a:latin typeface="Open Sans"/>
              <a:ea typeface="Open Sans"/>
              <a:cs typeface="Open Sans"/>
              <a:sym typeface="Open Sans"/>
            </a:endParaRPr>
          </a:p>
        </p:txBody>
      </p:sp>
      <p:sp>
        <p:nvSpPr>
          <p:cNvPr id="311" name="Google Shape;311;p56"/>
          <p:cNvSpPr txBox="1"/>
          <p:nvPr/>
        </p:nvSpPr>
        <p:spPr>
          <a:xfrm>
            <a:off x="517675" y="1522550"/>
            <a:ext cx="2421300" cy="1046700"/>
          </a:xfrm>
          <a:prstGeom prst="rect">
            <a:avLst/>
          </a:prstGeom>
          <a:noFill/>
          <a:ln>
            <a:noFill/>
          </a:ln>
        </p:spPr>
        <p:txBody>
          <a:bodyPr spcFirstLastPara="1" wrap="square" lIns="0" tIns="91425" rIns="91425" bIns="91425" rtlCol="0" anchor="t" anchorCtr="0">
            <a:spAutoFit/>
          </a:bodyPr>
          <a:lstStyle/>
          <a:p>
            <a:pPr marL="0" lvl="0" indent="0" algn="l" rtl="0">
              <a:lnSpc>
                <a:spcPct val="150000"/>
              </a:lnSpc>
              <a:spcBef>
                <a:spcPts val="0"/>
              </a:spcBef>
              <a:spcAft>
                <a:spcPts val="0"/>
              </a:spcAft>
              <a:buNone/>
            </a:pPr>
            <a:r>
              <a:rPr lang="pt">
                <a:solidFill>
                  <a:srgbClr val="5F6368"/>
                </a:solidFill>
                <a:latin typeface="Open Sans"/>
                <a:ea typeface="Open Sans"/>
                <a:cs typeface="Open Sans"/>
                <a:sym typeface="Open Sans"/>
              </a:rPr>
              <a:t>[Suas notas sobre metas e processo de pensamento]</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p>
        </p:txBody>
      </p:sp>
      <p:sp>
        <p:nvSpPr>
          <p:cNvPr id="312" name="Google Shape;312;p56"/>
          <p:cNvSpPr/>
          <p:nvPr/>
        </p:nvSpPr>
        <p:spPr>
          <a:xfrm>
            <a:off x="3718563" y="1250000"/>
            <a:ext cx="1818900" cy="3174300"/>
          </a:xfrm>
          <a:prstGeom prst="rect">
            <a:avLst/>
          </a:prstGeom>
          <a:solidFill>
            <a:schemeClr val="lt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313" name="Google Shape;313;p56"/>
          <p:cNvSpPr txBox="1"/>
          <p:nvPr/>
        </p:nvSpPr>
        <p:spPr>
          <a:xfrm>
            <a:off x="4008525" y="2393750"/>
            <a:ext cx="1239000" cy="923400"/>
          </a:xfrm>
          <a:prstGeom prst="rect">
            <a:avLst/>
          </a:prstGeom>
          <a:noFill/>
          <a:ln>
            <a:noFill/>
          </a:ln>
        </p:spPr>
        <p:txBody>
          <a:bodyPr spcFirstLastPara="1" wrap="square" lIns="91425" tIns="91425" rIns="91425" bIns="91425" rtlCol="0" anchor="t" anchorCtr="0">
            <a:spAutoFit/>
          </a:bodyPr>
          <a:lstStyle/>
          <a:p>
            <a:pPr marL="0" lvl="0" indent="0" algn="ctr" rtl="0">
              <a:spcBef>
                <a:spcPts val="0"/>
              </a:spcBef>
              <a:spcAft>
                <a:spcPts val="0"/>
              </a:spcAft>
              <a:buNone/>
            </a:pPr>
            <a:r>
              <a:rPr lang="pt" sz="1200">
                <a:solidFill>
                  <a:srgbClr val="5F6368"/>
                </a:solidFill>
                <a:latin typeface="Open Sans"/>
                <a:ea typeface="Open Sans"/>
                <a:cs typeface="Open Sans"/>
                <a:sym typeface="Open Sans"/>
              </a:rPr>
              <a:t>Imagem da tela selecionada antes do estudo de usabilidade</a:t>
            </a:r>
            <a:endParaRPr sz="1200">
              <a:solidFill>
                <a:srgbClr val="5F6368"/>
              </a:solidFill>
              <a:latin typeface="Open Sans"/>
              <a:ea typeface="Open Sans"/>
              <a:cs typeface="Open Sans"/>
              <a:sym typeface="Open Sans"/>
            </a:endParaRPr>
          </a:p>
        </p:txBody>
      </p:sp>
      <p:sp>
        <p:nvSpPr>
          <p:cNvPr id="314" name="Google Shape;314;p56"/>
          <p:cNvSpPr/>
          <p:nvPr/>
        </p:nvSpPr>
        <p:spPr>
          <a:xfrm>
            <a:off x="6774138" y="1268300"/>
            <a:ext cx="1818900" cy="3174300"/>
          </a:xfrm>
          <a:prstGeom prst="rect">
            <a:avLst/>
          </a:prstGeom>
          <a:solidFill>
            <a:schemeClr val="lt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cxnSp>
        <p:nvCxnSpPr>
          <p:cNvPr id="315" name="Google Shape;315;p56"/>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16" name="Google Shape;316;p56"/>
          <p:cNvSpPr txBox="1"/>
          <p:nvPr/>
        </p:nvSpPr>
        <p:spPr>
          <a:xfrm>
            <a:off x="2847299" y="853300"/>
            <a:ext cx="3561452" cy="585000"/>
          </a:xfrm>
          <a:prstGeom prst="rect">
            <a:avLst/>
          </a:prstGeom>
          <a:noFill/>
          <a:ln>
            <a:noFill/>
          </a:ln>
        </p:spPr>
        <p:txBody>
          <a:bodyPr spcFirstLastPara="1" wrap="square" lIns="91425" tIns="91425" rIns="91425" bIns="91425" rtlCol="0" anchor="t" anchorCtr="0">
            <a:spAutoFit/>
          </a:bodyPr>
          <a:lstStyle/>
          <a:p>
            <a:pPr marL="0" lvl="0" indent="0" algn="ctr" rtl="0">
              <a:spcBef>
                <a:spcPts val="0"/>
              </a:spcBef>
              <a:spcAft>
                <a:spcPts val="0"/>
              </a:spcAft>
              <a:buNone/>
            </a:pPr>
            <a:r>
              <a:rPr lang="pt" sz="1200" dirty="0">
                <a:solidFill>
                  <a:srgbClr val="34A853"/>
                </a:solidFill>
                <a:latin typeface="Open Sans"/>
                <a:ea typeface="Open Sans"/>
                <a:cs typeface="Open Sans"/>
                <a:sym typeface="Open Sans"/>
              </a:rPr>
              <a:t>Antes do estudo de usabilidade</a:t>
            </a:r>
            <a:endParaRPr sz="1200" dirty="0">
              <a:solidFill>
                <a:srgbClr val="34A853"/>
              </a:solidFill>
              <a:latin typeface="Open Sans"/>
              <a:ea typeface="Open Sans"/>
              <a:cs typeface="Open Sans"/>
              <a:sym typeface="Open Sans"/>
            </a:endParaRPr>
          </a:p>
          <a:p>
            <a:pPr marL="0" lvl="0" indent="0" algn="l" rtl="0">
              <a:spcBef>
                <a:spcPts val="0"/>
              </a:spcBef>
              <a:spcAft>
                <a:spcPts val="0"/>
              </a:spcAft>
              <a:buNone/>
            </a:pPr>
            <a:endParaRPr dirty="0">
              <a:solidFill>
                <a:srgbClr val="1967D2"/>
              </a:solidFill>
            </a:endParaRPr>
          </a:p>
        </p:txBody>
      </p:sp>
      <p:sp>
        <p:nvSpPr>
          <p:cNvPr id="317" name="Google Shape;317;p56"/>
          <p:cNvSpPr txBox="1"/>
          <p:nvPr/>
        </p:nvSpPr>
        <p:spPr>
          <a:xfrm>
            <a:off x="6506700" y="853300"/>
            <a:ext cx="2353800" cy="585000"/>
          </a:xfrm>
          <a:prstGeom prst="rect">
            <a:avLst/>
          </a:prstGeom>
          <a:noFill/>
          <a:ln>
            <a:noFill/>
          </a:ln>
        </p:spPr>
        <p:txBody>
          <a:bodyPr spcFirstLastPara="1" wrap="square" lIns="91425" tIns="91425" rIns="91425" bIns="91425" rtlCol="0" anchor="t" anchorCtr="0">
            <a:spAutoFit/>
          </a:bodyPr>
          <a:lstStyle/>
          <a:p>
            <a:pPr marL="0" lvl="0" indent="0" algn="ctr" rtl="0">
              <a:spcBef>
                <a:spcPts val="0"/>
              </a:spcBef>
              <a:spcAft>
                <a:spcPts val="0"/>
              </a:spcAft>
              <a:buNone/>
            </a:pPr>
            <a:r>
              <a:rPr lang="pt" sz="1200">
                <a:solidFill>
                  <a:srgbClr val="34A853"/>
                </a:solidFill>
                <a:latin typeface="Open Sans"/>
                <a:ea typeface="Open Sans"/>
                <a:cs typeface="Open Sans"/>
                <a:sym typeface="Open Sans"/>
              </a:rPr>
              <a:t>Após o estudo de usabilidade</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8" name="Google Shape;318;p56"/>
          <p:cNvSpPr txBox="1"/>
          <p:nvPr/>
        </p:nvSpPr>
        <p:spPr>
          <a:xfrm>
            <a:off x="7064125" y="2393750"/>
            <a:ext cx="1239000" cy="923400"/>
          </a:xfrm>
          <a:prstGeom prst="rect">
            <a:avLst/>
          </a:prstGeom>
          <a:noFill/>
          <a:ln>
            <a:noFill/>
          </a:ln>
        </p:spPr>
        <p:txBody>
          <a:bodyPr spcFirstLastPara="1" wrap="square" lIns="91425" tIns="91425" rIns="91425" bIns="91425" rtlCol="0" anchor="t" anchorCtr="0">
            <a:spAutoFit/>
          </a:bodyPr>
          <a:lstStyle/>
          <a:p>
            <a:pPr marL="0" lvl="0" indent="0" algn="ctr" rtl="0">
              <a:spcBef>
                <a:spcPts val="0"/>
              </a:spcBef>
              <a:spcAft>
                <a:spcPts val="0"/>
              </a:spcAft>
              <a:buNone/>
            </a:pPr>
            <a:r>
              <a:rPr lang="pt" sz="1200">
                <a:solidFill>
                  <a:srgbClr val="5F6368"/>
                </a:solidFill>
                <a:latin typeface="Open Sans"/>
                <a:ea typeface="Open Sans"/>
                <a:cs typeface="Open Sans"/>
                <a:sym typeface="Open Sans"/>
              </a:rPr>
              <a:t>Imagem da tela selecionada depois do estudo de usabilidade</a:t>
            </a:r>
            <a:endParaRPr sz="1200">
              <a:solidFill>
                <a:srgbClr val="5F6368"/>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7"/>
          <p:cNvSpPr txBox="1"/>
          <p:nvPr/>
        </p:nvSpPr>
        <p:spPr>
          <a:xfrm>
            <a:off x="517675" y="524350"/>
            <a:ext cx="7000800" cy="554100"/>
          </a:xfrm>
          <a:prstGeom prst="rect">
            <a:avLst/>
          </a:prstGeom>
          <a:noFill/>
          <a:ln>
            <a:noFill/>
          </a:ln>
        </p:spPr>
        <p:txBody>
          <a:bodyPr spcFirstLastPara="1" wrap="square" lIns="0" tIns="91425" rIns="91425" bIns="91425" rtlCol="0" anchor="t" anchorCtr="0">
            <a:spAutoFit/>
          </a:bodyPr>
          <a:lstStyle/>
          <a:p>
            <a:pPr marL="0" lvl="0" indent="0" algn="l" rtl="0">
              <a:spcBef>
                <a:spcPts val="0"/>
              </a:spcBef>
              <a:spcAft>
                <a:spcPts val="0"/>
              </a:spcAft>
              <a:buNone/>
            </a:pPr>
            <a:r>
              <a:rPr lang="pt" sz="2400">
                <a:solidFill>
                  <a:srgbClr val="5F6368"/>
                </a:solidFill>
                <a:latin typeface="Open Sans"/>
                <a:ea typeface="Open Sans"/>
                <a:cs typeface="Open Sans"/>
                <a:sym typeface="Open Sans"/>
              </a:rPr>
              <a:t>Maquetes</a:t>
            </a:r>
            <a:endParaRPr sz="2400">
              <a:solidFill>
                <a:srgbClr val="5F6368"/>
              </a:solidFill>
              <a:latin typeface="Open Sans"/>
              <a:ea typeface="Open Sans"/>
              <a:cs typeface="Open Sans"/>
              <a:sym typeface="Open Sans"/>
            </a:endParaRPr>
          </a:p>
        </p:txBody>
      </p:sp>
      <p:sp>
        <p:nvSpPr>
          <p:cNvPr id="324" name="Google Shape;324;p57"/>
          <p:cNvSpPr txBox="1"/>
          <p:nvPr/>
        </p:nvSpPr>
        <p:spPr>
          <a:xfrm>
            <a:off x="517675" y="1522550"/>
            <a:ext cx="2421300" cy="1046700"/>
          </a:xfrm>
          <a:prstGeom prst="rect">
            <a:avLst/>
          </a:prstGeom>
          <a:noFill/>
          <a:ln>
            <a:noFill/>
          </a:ln>
        </p:spPr>
        <p:txBody>
          <a:bodyPr spcFirstLastPara="1" wrap="square" lIns="0" tIns="91425" rIns="91425" bIns="91425" rtlCol="0" anchor="t" anchorCtr="0">
            <a:spAutoFit/>
          </a:bodyPr>
          <a:lstStyle/>
          <a:p>
            <a:pPr marL="0" lvl="0" indent="0" algn="l" rtl="0">
              <a:lnSpc>
                <a:spcPct val="150000"/>
              </a:lnSpc>
              <a:spcBef>
                <a:spcPts val="0"/>
              </a:spcBef>
              <a:spcAft>
                <a:spcPts val="0"/>
              </a:spcAft>
              <a:buNone/>
            </a:pPr>
            <a:r>
              <a:rPr lang="pt">
                <a:solidFill>
                  <a:srgbClr val="5F6368"/>
                </a:solidFill>
                <a:latin typeface="Open Sans"/>
                <a:ea typeface="Open Sans"/>
                <a:cs typeface="Open Sans"/>
                <a:sym typeface="Open Sans"/>
              </a:rPr>
              <a:t>[Suas notas sobre metas e processo de pensamento]</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p>
        </p:txBody>
      </p:sp>
      <p:sp>
        <p:nvSpPr>
          <p:cNvPr id="325" name="Google Shape;325;p57"/>
          <p:cNvSpPr/>
          <p:nvPr/>
        </p:nvSpPr>
        <p:spPr>
          <a:xfrm>
            <a:off x="3718563" y="1250000"/>
            <a:ext cx="1818900" cy="3174300"/>
          </a:xfrm>
          <a:prstGeom prst="rect">
            <a:avLst/>
          </a:prstGeom>
          <a:solidFill>
            <a:schemeClr val="lt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326" name="Google Shape;326;p57"/>
          <p:cNvSpPr/>
          <p:nvPr/>
        </p:nvSpPr>
        <p:spPr>
          <a:xfrm>
            <a:off x="6774138" y="1268300"/>
            <a:ext cx="1818900" cy="3174300"/>
          </a:xfrm>
          <a:prstGeom prst="rect">
            <a:avLst/>
          </a:prstGeom>
          <a:solidFill>
            <a:schemeClr val="lt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cxnSp>
        <p:nvCxnSpPr>
          <p:cNvPr id="327" name="Google Shape;327;p57"/>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28" name="Google Shape;328;p57"/>
          <p:cNvSpPr txBox="1"/>
          <p:nvPr/>
        </p:nvSpPr>
        <p:spPr>
          <a:xfrm>
            <a:off x="2823445" y="853300"/>
            <a:ext cx="3609160" cy="585000"/>
          </a:xfrm>
          <a:prstGeom prst="rect">
            <a:avLst/>
          </a:prstGeom>
          <a:noFill/>
          <a:ln>
            <a:noFill/>
          </a:ln>
        </p:spPr>
        <p:txBody>
          <a:bodyPr spcFirstLastPara="1" wrap="square" lIns="91425" tIns="91425" rIns="91425" bIns="91425" rtlCol="0" anchor="t" anchorCtr="0">
            <a:spAutoFit/>
          </a:bodyPr>
          <a:lstStyle/>
          <a:p>
            <a:pPr marL="0" lvl="0" indent="0" algn="ctr" rtl="0">
              <a:spcBef>
                <a:spcPts val="0"/>
              </a:spcBef>
              <a:spcAft>
                <a:spcPts val="0"/>
              </a:spcAft>
              <a:buNone/>
            </a:pPr>
            <a:r>
              <a:rPr lang="pt" sz="1200" dirty="0">
                <a:solidFill>
                  <a:srgbClr val="34A853"/>
                </a:solidFill>
                <a:latin typeface="Open Sans"/>
                <a:ea typeface="Open Sans"/>
                <a:cs typeface="Open Sans"/>
                <a:sym typeface="Open Sans"/>
              </a:rPr>
              <a:t>Antes do estudo de usabilidade</a:t>
            </a:r>
            <a:endParaRPr sz="1200" dirty="0">
              <a:solidFill>
                <a:srgbClr val="34A853"/>
              </a:solidFill>
              <a:latin typeface="Open Sans"/>
              <a:ea typeface="Open Sans"/>
              <a:cs typeface="Open Sans"/>
              <a:sym typeface="Open Sans"/>
            </a:endParaRPr>
          </a:p>
          <a:p>
            <a:pPr marL="0" lvl="0" indent="0" algn="l" rtl="0">
              <a:spcBef>
                <a:spcPts val="0"/>
              </a:spcBef>
              <a:spcAft>
                <a:spcPts val="0"/>
              </a:spcAft>
              <a:buNone/>
            </a:pPr>
            <a:endParaRPr dirty="0">
              <a:solidFill>
                <a:srgbClr val="1967D2"/>
              </a:solidFill>
            </a:endParaRPr>
          </a:p>
        </p:txBody>
      </p:sp>
      <p:sp>
        <p:nvSpPr>
          <p:cNvPr id="329" name="Google Shape;329;p57"/>
          <p:cNvSpPr txBox="1"/>
          <p:nvPr/>
        </p:nvSpPr>
        <p:spPr>
          <a:xfrm>
            <a:off x="6506700" y="853300"/>
            <a:ext cx="2353800" cy="585000"/>
          </a:xfrm>
          <a:prstGeom prst="rect">
            <a:avLst/>
          </a:prstGeom>
          <a:noFill/>
          <a:ln>
            <a:noFill/>
          </a:ln>
        </p:spPr>
        <p:txBody>
          <a:bodyPr spcFirstLastPara="1" wrap="square" lIns="91425" tIns="91425" rIns="91425" bIns="91425" rtlCol="0" anchor="t" anchorCtr="0">
            <a:spAutoFit/>
          </a:bodyPr>
          <a:lstStyle/>
          <a:p>
            <a:pPr marL="0" lvl="0" indent="0" algn="ctr" rtl="0">
              <a:spcBef>
                <a:spcPts val="0"/>
              </a:spcBef>
              <a:spcAft>
                <a:spcPts val="0"/>
              </a:spcAft>
              <a:buNone/>
            </a:pPr>
            <a:r>
              <a:rPr lang="pt" sz="1200">
                <a:solidFill>
                  <a:srgbClr val="34A853"/>
                </a:solidFill>
                <a:latin typeface="Open Sans"/>
                <a:ea typeface="Open Sans"/>
                <a:cs typeface="Open Sans"/>
                <a:sym typeface="Open Sans"/>
              </a:rPr>
              <a:t>Após o estudo de usabilidade</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30" name="Google Shape;330;p57"/>
          <p:cNvSpPr txBox="1"/>
          <p:nvPr/>
        </p:nvSpPr>
        <p:spPr>
          <a:xfrm>
            <a:off x="4008525" y="2393750"/>
            <a:ext cx="1239000" cy="923400"/>
          </a:xfrm>
          <a:prstGeom prst="rect">
            <a:avLst/>
          </a:prstGeom>
          <a:noFill/>
          <a:ln>
            <a:noFill/>
          </a:ln>
        </p:spPr>
        <p:txBody>
          <a:bodyPr spcFirstLastPara="1" wrap="square" lIns="91425" tIns="91425" rIns="91425" bIns="91425" rtlCol="0" anchor="t" anchorCtr="0">
            <a:spAutoFit/>
          </a:bodyPr>
          <a:lstStyle/>
          <a:p>
            <a:pPr marL="0" lvl="0" indent="0" algn="ctr" rtl="0">
              <a:spcBef>
                <a:spcPts val="0"/>
              </a:spcBef>
              <a:spcAft>
                <a:spcPts val="0"/>
              </a:spcAft>
              <a:buNone/>
            </a:pPr>
            <a:r>
              <a:rPr lang="pt" sz="1200">
                <a:solidFill>
                  <a:srgbClr val="5F6368"/>
                </a:solidFill>
                <a:latin typeface="Open Sans"/>
                <a:ea typeface="Open Sans"/>
                <a:cs typeface="Open Sans"/>
                <a:sym typeface="Open Sans"/>
              </a:rPr>
              <a:t>Imagem da tela selecionada antes do estudo de usabilidade</a:t>
            </a:r>
            <a:endParaRPr sz="1200">
              <a:solidFill>
                <a:srgbClr val="5F6368"/>
              </a:solidFill>
              <a:latin typeface="Open Sans"/>
              <a:ea typeface="Open Sans"/>
              <a:cs typeface="Open Sans"/>
              <a:sym typeface="Open Sans"/>
            </a:endParaRPr>
          </a:p>
        </p:txBody>
      </p:sp>
      <p:sp>
        <p:nvSpPr>
          <p:cNvPr id="331" name="Google Shape;331;p57"/>
          <p:cNvSpPr txBox="1"/>
          <p:nvPr/>
        </p:nvSpPr>
        <p:spPr>
          <a:xfrm>
            <a:off x="7064125" y="2393750"/>
            <a:ext cx="1239000" cy="923400"/>
          </a:xfrm>
          <a:prstGeom prst="rect">
            <a:avLst/>
          </a:prstGeom>
          <a:noFill/>
          <a:ln>
            <a:noFill/>
          </a:ln>
        </p:spPr>
        <p:txBody>
          <a:bodyPr spcFirstLastPara="1" wrap="square" lIns="91425" tIns="91425" rIns="91425" bIns="91425" rtlCol="0" anchor="t" anchorCtr="0">
            <a:spAutoFit/>
          </a:bodyPr>
          <a:lstStyle/>
          <a:p>
            <a:pPr marL="0" lvl="0" indent="0" algn="ctr" rtl="0">
              <a:spcBef>
                <a:spcPts val="0"/>
              </a:spcBef>
              <a:spcAft>
                <a:spcPts val="0"/>
              </a:spcAft>
              <a:buNone/>
            </a:pPr>
            <a:r>
              <a:rPr lang="pt" sz="1200">
                <a:solidFill>
                  <a:srgbClr val="5F6368"/>
                </a:solidFill>
                <a:latin typeface="Open Sans"/>
                <a:ea typeface="Open Sans"/>
                <a:cs typeface="Open Sans"/>
                <a:sym typeface="Open Sans"/>
              </a:rPr>
              <a:t>Imagem da tela selecionada depois do estudo de usabilidade</a:t>
            </a:r>
            <a:endParaRPr sz="1200">
              <a:solidFill>
                <a:srgbClr val="5F6368"/>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517675" y="524350"/>
            <a:ext cx="7000800" cy="554100"/>
          </a:xfrm>
          <a:prstGeom prst="rect">
            <a:avLst/>
          </a:prstGeom>
          <a:noFill/>
          <a:ln>
            <a:noFill/>
          </a:ln>
        </p:spPr>
        <p:txBody>
          <a:bodyPr spcFirstLastPara="1" wrap="square" lIns="0" tIns="91425" rIns="91425" bIns="91425" rtlCol="0" anchor="t" anchorCtr="0">
            <a:spAutoFit/>
          </a:bodyPr>
          <a:lstStyle/>
          <a:p>
            <a:pPr marL="0" lvl="0" indent="0" algn="l" rtl="0">
              <a:spcBef>
                <a:spcPts val="0"/>
              </a:spcBef>
              <a:spcAft>
                <a:spcPts val="0"/>
              </a:spcAft>
              <a:buNone/>
            </a:pPr>
            <a:r>
              <a:rPr lang="pt" sz="2400">
                <a:solidFill>
                  <a:srgbClr val="5F6368"/>
                </a:solidFill>
                <a:latin typeface="Open Sans"/>
                <a:ea typeface="Open Sans"/>
                <a:cs typeface="Open Sans"/>
                <a:sym typeface="Open Sans"/>
              </a:rPr>
              <a:t>Maquetes</a:t>
            </a:r>
            <a:endParaRPr sz="2400">
              <a:solidFill>
                <a:srgbClr val="5F6368"/>
              </a:solidFill>
              <a:latin typeface="Open Sans"/>
              <a:ea typeface="Open Sans"/>
              <a:cs typeface="Open Sans"/>
              <a:sym typeface="Open Sans"/>
            </a:endParaRPr>
          </a:p>
        </p:txBody>
      </p:sp>
      <p:sp>
        <p:nvSpPr>
          <p:cNvPr id="337" name="Google Shape;337;p58"/>
          <p:cNvSpPr/>
          <p:nvPr/>
        </p:nvSpPr>
        <p:spPr>
          <a:xfrm>
            <a:off x="531000" y="1391850"/>
            <a:ext cx="1818900" cy="3174300"/>
          </a:xfrm>
          <a:prstGeom prst="rect">
            <a:avLst/>
          </a:prstGeom>
          <a:solidFill>
            <a:schemeClr val="lt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338" name="Google Shape;338;p58"/>
          <p:cNvSpPr/>
          <p:nvPr/>
        </p:nvSpPr>
        <p:spPr>
          <a:xfrm>
            <a:off x="2601788" y="1413675"/>
            <a:ext cx="1818900" cy="3174300"/>
          </a:xfrm>
          <a:prstGeom prst="rect">
            <a:avLst/>
          </a:prstGeom>
          <a:solidFill>
            <a:schemeClr val="lt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339" name="Google Shape;339;p58"/>
          <p:cNvSpPr/>
          <p:nvPr/>
        </p:nvSpPr>
        <p:spPr>
          <a:xfrm>
            <a:off x="4697950" y="1447850"/>
            <a:ext cx="1818900" cy="3174300"/>
          </a:xfrm>
          <a:prstGeom prst="rect">
            <a:avLst/>
          </a:prstGeom>
          <a:solidFill>
            <a:schemeClr val="lt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340" name="Google Shape;340;p58"/>
          <p:cNvSpPr/>
          <p:nvPr/>
        </p:nvSpPr>
        <p:spPr>
          <a:xfrm>
            <a:off x="6794100" y="1447850"/>
            <a:ext cx="1818900" cy="3174300"/>
          </a:xfrm>
          <a:prstGeom prst="rect">
            <a:avLst/>
          </a:prstGeom>
          <a:solidFill>
            <a:schemeClr val="lt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341" name="Google Shape;341;p58"/>
          <p:cNvSpPr txBox="1"/>
          <p:nvPr/>
        </p:nvSpPr>
        <p:spPr>
          <a:xfrm>
            <a:off x="890250" y="2701950"/>
            <a:ext cx="1100400" cy="923400"/>
          </a:xfrm>
          <a:prstGeom prst="rect">
            <a:avLst/>
          </a:prstGeom>
          <a:noFill/>
          <a:ln>
            <a:noFill/>
          </a:ln>
        </p:spPr>
        <p:txBody>
          <a:bodyPr spcFirstLastPara="1" wrap="square" lIns="91425" tIns="91425" rIns="91425" bIns="91425" rtlCol="0" anchor="t" anchorCtr="0">
            <a:spAutoFit/>
          </a:bodyPr>
          <a:lstStyle/>
          <a:p>
            <a:pPr marL="0" lvl="0" indent="0" algn="ctr" rtl="0">
              <a:spcBef>
                <a:spcPts val="0"/>
              </a:spcBef>
              <a:spcAft>
                <a:spcPts val="0"/>
              </a:spcAft>
              <a:buNone/>
            </a:pPr>
            <a:r>
              <a:rPr lang="pt" sz="1200">
                <a:solidFill>
                  <a:srgbClr val="5F6368"/>
                </a:solidFill>
                <a:latin typeface="Open Sans"/>
                <a:ea typeface="Open Sans"/>
                <a:cs typeface="Open Sans"/>
                <a:sym typeface="Open Sans"/>
              </a:rPr>
              <a:t>Tela de maquete principal para exibição</a:t>
            </a:r>
            <a:endParaRPr sz="1200">
              <a:solidFill>
                <a:srgbClr val="5F6368"/>
              </a:solidFill>
              <a:latin typeface="Open Sans"/>
              <a:ea typeface="Open Sans"/>
              <a:cs typeface="Open Sans"/>
              <a:sym typeface="Open Sans"/>
            </a:endParaRPr>
          </a:p>
        </p:txBody>
      </p:sp>
      <p:sp>
        <p:nvSpPr>
          <p:cNvPr id="342" name="Google Shape;342;p58"/>
          <p:cNvSpPr txBox="1"/>
          <p:nvPr/>
        </p:nvSpPr>
        <p:spPr>
          <a:xfrm>
            <a:off x="2953850" y="2723775"/>
            <a:ext cx="1100400" cy="923400"/>
          </a:xfrm>
          <a:prstGeom prst="rect">
            <a:avLst/>
          </a:prstGeom>
          <a:noFill/>
          <a:ln>
            <a:noFill/>
          </a:ln>
        </p:spPr>
        <p:txBody>
          <a:bodyPr spcFirstLastPara="1" wrap="square" lIns="91425" tIns="91425" rIns="91425" bIns="91425" rtlCol="0" anchor="t" anchorCtr="0">
            <a:spAutoFit/>
          </a:bodyPr>
          <a:lstStyle/>
          <a:p>
            <a:pPr marL="0" lvl="0" indent="0" algn="ctr" rtl="0">
              <a:spcBef>
                <a:spcPts val="0"/>
              </a:spcBef>
              <a:spcAft>
                <a:spcPts val="0"/>
              </a:spcAft>
              <a:buClr>
                <a:schemeClr val="dk1"/>
              </a:buClr>
              <a:buSzPts val="1100"/>
              <a:buFont typeface="Arial"/>
              <a:buNone/>
            </a:pPr>
            <a:r>
              <a:rPr lang="pt" sz="1200">
                <a:solidFill>
                  <a:srgbClr val="5F6368"/>
                </a:solidFill>
                <a:latin typeface="Open Sans"/>
                <a:ea typeface="Open Sans"/>
                <a:cs typeface="Open Sans"/>
                <a:sym typeface="Open Sans"/>
              </a:rPr>
              <a:t>Tela de maquete principal para exibição</a:t>
            </a:r>
            <a:endParaRPr sz="1200">
              <a:solidFill>
                <a:srgbClr val="5F6368"/>
              </a:solidFill>
              <a:latin typeface="Open Sans"/>
              <a:ea typeface="Open Sans"/>
              <a:cs typeface="Open Sans"/>
              <a:sym typeface="Open Sans"/>
            </a:endParaRPr>
          </a:p>
        </p:txBody>
      </p:sp>
      <p:sp>
        <p:nvSpPr>
          <p:cNvPr id="343" name="Google Shape;343;p58"/>
          <p:cNvSpPr txBox="1"/>
          <p:nvPr/>
        </p:nvSpPr>
        <p:spPr>
          <a:xfrm>
            <a:off x="5057200" y="2701950"/>
            <a:ext cx="1100400" cy="923400"/>
          </a:xfrm>
          <a:prstGeom prst="rect">
            <a:avLst/>
          </a:prstGeom>
          <a:noFill/>
          <a:ln>
            <a:noFill/>
          </a:ln>
        </p:spPr>
        <p:txBody>
          <a:bodyPr spcFirstLastPara="1" wrap="square" lIns="91425" tIns="91425" rIns="91425" bIns="91425" rtlCol="0" anchor="t" anchorCtr="0">
            <a:spAutoFit/>
          </a:bodyPr>
          <a:lstStyle/>
          <a:p>
            <a:pPr marL="0" lvl="0" indent="0" algn="ctr" rtl="0">
              <a:spcBef>
                <a:spcPts val="0"/>
              </a:spcBef>
              <a:spcAft>
                <a:spcPts val="0"/>
              </a:spcAft>
              <a:buClr>
                <a:schemeClr val="dk1"/>
              </a:buClr>
              <a:buSzPts val="1100"/>
              <a:buFont typeface="Arial"/>
              <a:buNone/>
            </a:pPr>
            <a:r>
              <a:rPr lang="pt" sz="1200">
                <a:solidFill>
                  <a:srgbClr val="5F6368"/>
                </a:solidFill>
                <a:latin typeface="Open Sans"/>
                <a:ea typeface="Open Sans"/>
                <a:cs typeface="Open Sans"/>
                <a:sym typeface="Open Sans"/>
              </a:rPr>
              <a:t>Tela de maquete principal para exibição</a:t>
            </a:r>
            <a:endParaRPr sz="1200">
              <a:solidFill>
                <a:srgbClr val="5F6368"/>
              </a:solidFill>
              <a:latin typeface="Open Sans"/>
              <a:ea typeface="Open Sans"/>
              <a:cs typeface="Open Sans"/>
              <a:sym typeface="Open Sans"/>
            </a:endParaRPr>
          </a:p>
        </p:txBody>
      </p:sp>
      <p:sp>
        <p:nvSpPr>
          <p:cNvPr id="344" name="Google Shape;344;p58"/>
          <p:cNvSpPr txBox="1"/>
          <p:nvPr/>
        </p:nvSpPr>
        <p:spPr>
          <a:xfrm>
            <a:off x="7160550" y="2757950"/>
            <a:ext cx="1100400" cy="923400"/>
          </a:xfrm>
          <a:prstGeom prst="rect">
            <a:avLst/>
          </a:prstGeom>
          <a:noFill/>
          <a:ln>
            <a:noFill/>
          </a:ln>
        </p:spPr>
        <p:txBody>
          <a:bodyPr spcFirstLastPara="1" wrap="square" lIns="91425" tIns="91425" rIns="91425" bIns="91425" rtlCol="0" anchor="t" anchorCtr="0">
            <a:spAutoFit/>
          </a:bodyPr>
          <a:lstStyle/>
          <a:p>
            <a:pPr marL="0" lvl="0" indent="0" algn="ctr" rtl="0">
              <a:spcBef>
                <a:spcPts val="0"/>
              </a:spcBef>
              <a:spcAft>
                <a:spcPts val="0"/>
              </a:spcAft>
              <a:buClr>
                <a:schemeClr val="dk1"/>
              </a:buClr>
              <a:buSzPts val="1100"/>
              <a:buFont typeface="Arial"/>
              <a:buNone/>
            </a:pPr>
            <a:r>
              <a:rPr lang="pt" sz="1200">
                <a:solidFill>
                  <a:srgbClr val="5F6368"/>
                </a:solidFill>
                <a:latin typeface="Open Sans"/>
                <a:ea typeface="Open Sans"/>
                <a:cs typeface="Open Sans"/>
                <a:sym typeface="Open Sans"/>
              </a:rPr>
              <a:t>Tela de maquete principal para exibição</a:t>
            </a:r>
            <a:endParaRPr sz="1200">
              <a:solidFill>
                <a:srgbClr val="5F6368"/>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9"/>
          <p:cNvSpPr/>
          <p:nvPr/>
        </p:nvSpPr>
        <p:spPr>
          <a:xfrm>
            <a:off x="4211875" y="0"/>
            <a:ext cx="4932000" cy="5143500"/>
          </a:xfrm>
          <a:prstGeom prst="rect">
            <a:avLst/>
          </a:prstGeom>
          <a:solidFill>
            <a:schemeClr val="lt2"/>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350" name="Google Shape;350;p59"/>
          <p:cNvSpPr txBox="1"/>
          <p:nvPr/>
        </p:nvSpPr>
        <p:spPr>
          <a:xfrm>
            <a:off x="517675" y="524350"/>
            <a:ext cx="7000800" cy="978900"/>
          </a:xfrm>
          <a:prstGeom prst="rect">
            <a:avLst/>
          </a:prstGeom>
          <a:noFill/>
          <a:ln>
            <a:noFill/>
          </a:ln>
        </p:spPr>
        <p:txBody>
          <a:bodyPr spcFirstLastPara="1" wrap="square" lIns="0" tIns="91425" rIns="91425" bIns="91425" rtlCol="0" anchor="t" anchorCtr="0">
            <a:spAutoFit/>
          </a:bodyPr>
          <a:lstStyle/>
          <a:p>
            <a:pPr marL="0" lvl="0" indent="0" algn="l" rtl="0">
              <a:lnSpc>
                <a:spcPct val="115000"/>
              </a:lnSpc>
              <a:spcBef>
                <a:spcPts val="0"/>
              </a:spcBef>
              <a:spcAft>
                <a:spcPts val="0"/>
              </a:spcAft>
              <a:buNone/>
            </a:pPr>
            <a:r>
              <a:rPr lang="pt" sz="2400">
                <a:solidFill>
                  <a:srgbClr val="5F6368"/>
                </a:solidFill>
                <a:latin typeface="Open Sans"/>
                <a:ea typeface="Open Sans"/>
                <a:cs typeface="Open Sans"/>
                <a:sym typeface="Open Sans"/>
              </a:rPr>
              <a:t>Alta fidelidade</a:t>
            </a:r>
            <a:br>
              <a:rPr lang="en" sz="2400">
                <a:solidFill>
                  <a:srgbClr val="5F6368"/>
                </a:solidFill>
                <a:latin typeface="Open Sans"/>
                <a:ea typeface="Open Sans"/>
                <a:cs typeface="Open Sans"/>
                <a:sym typeface="Open Sans"/>
              </a:rPr>
            </a:br>
            <a:r>
              <a:rPr lang="pt" sz="2400">
                <a:solidFill>
                  <a:srgbClr val="5F6368"/>
                </a:solidFill>
                <a:latin typeface="Open Sans"/>
                <a:ea typeface="Open Sans"/>
                <a:cs typeface="Open Sans"/>
                <a:sym typeface="Open Sans"/>
              </a:rPr>
              <a:t>protótipo</a:t>
            </a:r>
            <a:endParaRPr sz="2400">
              <a:solidFill>
                <a:srgbClr val="5F6368"/>
              </a:solidFill>
              <a:latin typeface="Open Sans"/>
              <a:ea typeface="Open Sans"/>
              <a:cs typeface="Open Sans"/>
              <a:sym typeface="Open Sans"/>
            </a:endParaRPr>
          </a:p>
        </p:txBody>
      </p:sp>
      <p:sp>
        <p:nvSpPr>
          <p:cNvPr id="351" name="Google Shape;351;p59"/>
          <p:cNvSpPr txBox="1"/>
          <p:nvPr/>
        </p:nvSpPr>
        <p:spPr>
          <a:xfrm>
            <a:off x="532875" y="1793800"/>
            <a:ext cx="2224200" cy="1046700"/>
          </a:xfrm>
          <a:prstGeom prst="rect">
            <a:avLst/>
          </a:prstGeom>
          <a:noFill/>
          <a:ln>
            <a:noFill/>
          </a:ln>
        </p:spPr>
        <p:txBody>
          <a:bodyPr spcFirstLastPara="1" wrap="square" lIns="0" tIns="91425" rIns="91425" bIns="91425" rtlCol="0" anchor="t" anchorCtr="0">
            <a:spAutoFit/>
          </a:bodyPr>
          <a:lstStyle/>
          <a:p>
            <a:pPr marL="0" lvl="0" indent="0" algn="l" rtl="0">
              <a:lnSpc>
                <a:spcPct val="150000"/>
              </a:lnSpc>
              <a:spcBef>
                <a:spcPts val="0"/>
              </a:spcBef>
              <a:spcAft>
                <a:spcPts val="0"/>
              </a:spcAft>
              <a:buNone/>
            </a:pPr>
            <a:r>
              <a:rPr lang="pt">
                <a:solidFill>
                  <a:srgbClr val="5F6368"/>
                </a:solidFill>
                <a:latin typeface="Open Sans"/>
                <a:ea typeface="Open Sans"/>
                <a:cs typeface="Open Sans"/>
                <a:sym typeface="Open Sans"/>
              </a:rPr>
              <a:t>[Link para protótipo de alta fidelidade]</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latin typeface="Open Sans"/>
              <a:ea typeface="Open Sans"/>
              <a:cs typeface="Open Sans"/>
              <a:sym typeface="Open Sans"/>
            </a:endParaRPr>
          </a:p>
        </p:txBody>
      </p:sp>
      <p:sp>
        <p:nvSpPr>
          <p:cNvPr id="352" name="Google Shape;352;p59"/>
          <p:cNvSpPr txBox="1"/>
          <p:nvPr/>
        </p:nvSpPr>
        <p:spPr>
          <a:xfrm>
            <a:off x="6011725" y="2110050"/>
            <a:ext cx="1332300" cy="923400"/>
          </a:xfrm>
          <a:prstGeom prst="rect">
            <a:avLst/>
          </a:prstGeom>
          <a:noFill/>
          <a:ln>
            <a:noFill/>
          </a:ln>
        </p:spPr>
        <p:txBody>
          <a:bodyPr spcFirstLastPara="1" wrap="square" lIns="91425" tIns="91425" rIns="91425" bIns="91425" rtlCol="0" anchor="t" anchorCtr="0">
            <a:spAutoFit/>
          </a:bodyPr>
          <a:lstStyle/>
          <a:p>
            <a:pPr marL="0" lvl="0" indent="0" algn="ctr" rtl="0">
              <a:spcBef>
                <a:spcPts val="0"/>
              </a:spcBef>
              <a:spcAft>
                <a:spcPts val="0"/>
              </a:spcAft>
              <a:buNone/>
            </a:pPr>
            <a:r>
              <a:rPr lang="pt" sz="1200">
                <a:solidFill>
                  <a:srgbClr val="5F6368"/>
                </a:solidFill>
                <a:latin typeface="Open Sans"/>
                <a:ea typeface="Open Sans"/>
                <a:cs typeface="Open Sans"/>
                <a:sym typeface="Open Sans"/>
              </a:rPr>
              <a:t>Captura de tela do protótipo com conexões ou GIF do protótipo</a:t>
            </a:r>
            <a:endParaRPr sz="1200">
              <a:solidFill>
                <a:srgbClr val="5F6368"/>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0"/>
          <p:cNvSpPr txBox="1"/>
          <p:nvPr/>
        </p:nvSpPr>
        <p:spPr>
          <a:xfrm>
            <a:off x="517675" y="524350"/>
            <a:ext cx="7000800" cy="554100"/>
          </a:xfrm>
          <a:prstGeom prst="rect">
            <a:avLst/>
          </a:prstGeom>
          <a:noFill/>
          <a:ln>
            <a:noFill/>
          </a:ln>
        </p:spPr>
        <p:txBody>
          <a:bodyPr spcFirstLastPara="1" wrap="square" lIns="0" tIns="91425" rIns="91425" bIns="91425" rtlCol="0" anchor="t" anchorCtr="0">
            <a:spAutoFit/>
          </a:bodyPr>
          <a:lstStyle/>
          <a:p>
            <a:pPr marL="0" lvl="0" indent="0" algn="l" rtl="0">
              <a:spcBef>
                <a:spcPts val="0"/>
              </a:spcBef>
              <a:spcAft>
                <a:spcPts val="0"/>
              </a:spcAft>
              <a:buNone/>
            </a:pPr>
            <a:r>
              <a:rPr lang="pt" sz="2400">
                <a:solidFill>
                  <a:srgbClr val="5F6368"/>
                </a:solidFill>
                <a:latin typeface="Open Sans"/>
                <a:ea typeface="Open Sans"/>
                <a:cs typeface="Open Sans"/>
                <a:sym typeface="Open Sans"/>
              </a:rPr>
              <a:t>Considerações de acessibilidade</a:t>
            </a:r>
            <a:endParaRPr sz="2400">
              <a:solidFill>
                <a:srgbClr val="5F6368"/>
              </a:solidFill>
              <a:latin typeface="Open Sans"/>
              <a:ea typeface="Open Sans"/>
              <a:cs typeface="Open Sans"/>
              <a:sym typeface="Open Sans"/>
            </a:endParaRPr>
          </a:p>
        </p:txBody>
      </p:sp>
      <p:sp>
        <p:nvSpPr>
          <p:cNvPr id="358" name="Google Shape;358;p60"/>
          <p:cNvSpPr/>
          <p:nvPr/>
        </p:nvSpPr>
        <p:spPr>
          <a:xfrm>
            <a:off x="517675" y="1472325"/>
            <a:ext cx="2436300" cy="3174300"/>
          </a:xfrm>
          <a:prstGeom prst="rect">
            <a:avLst/>
          </a:prstGeom>
          <a:solidFill>
            <a:srgbClr val="F8F9FA"/>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359" name="Google Shape;359;p60"/>
          <p:cNvSpPr txBox="1"/>
          <p:nvPr/>
        </p:nvSpPr>
        <p:spPr>
          <a:xfrm>
            <a:off x="711325" y="1917800"/>
            <a:ext cx="2049000" cy="1246465"/>
          </a:xfrm>
          <a:prstGeom prst="rect">
            <a:avLst/>
          </a:prstGeom>
          <a:noFill/>
          <a:ln>
            <a:noFill/>
          </a:ln>
        </p:spPr>
        <p:txBody>
          <a:bodyPr spcFirstLastPara="1" wrap="square" lIns="91425" tIns="91425" rIns="91425" bIns="91425" rtlCol="0" anchor="t" anchorCtr="0">
            <a:spAutoFit/>
          </a:bodyPr>
          <a:lstStyle/>
          <a:p>
            <a:pPr marL="0" lvl="0" indent="0" algn="ctr" rtl="0">
              <a:lnSpc>
                <a:spcPct val="115000"/>
              </a:lnSpc>
              <a:spcBef>
                <a:spcPts val="0"/>
              </a:spcBef>
              <a:spcAft>
                <a:spcPts val="0"/>
              </a:spcAft>
              <a:buNone/>
            </a:pPr>
            <a:r>
              <a:rPr lang="pt" sz="1200">
                <a:solidFill>
                  <a:srgbClr val="5F6368"/>
                </a:solidFill>
                <a:latin typeface="Open Sans"/>
                <a:ea typeface="Open Sans"/>
                <a:cs typeface="Open Sans"/>
                <a:sym typeface="Open Sans"/>
              </a:rPr>
              <a:t>Insira resumos contendo de uma a duas frases descrevendo cada consideração de acessibilidade aplicada em seus designs. </a:t>
            </a:r>
            <a:endParaRPr sz="1200" dirty="0"/>
          </a:p>
        </p:txBody>
      </p:sp>
      <p:sp>
        <p:nvSpPr>
          <p:cNvPr id="360" name="Google Shape;360;p60"/>
          <p:cNvSpPr/>
          <p:nvPr/>
        </p:nvSpPr>
        <p:spPr>
          <a:xfrm>
            <a:off x="3175275" y="1472325"/>
            <a:ext cx="2436300" cy="3174300"/>
          </a:xfrm>
          <a:prstGeom prst="rect">
            <a:avLst/>
          </a:prstGeom>
          <a:solidFill>
            <a:srgbClr val="F8F9FA"/>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361" name="Google Shape;361;p60"/>
          <p:cNvSpPr txBox="1"/>
          <p:nvPr/>
        </p:nvSpPr>
        <p:spPr>
          <a:xfrm>
            <a:off x="3368925" y="1917800"/>
            <a:ext cx="2049000" cy="1218900"/>
          </a:xfrm>
          <a:prstGeom prst="rect">
            <a:avLst/>
          </a:prstGeom>
          <a:noFill/>
          <a:ln>
            <a:noFill/>
          </a:ln>
        </p:spPr>
        <p:txBody>
          <a:bodyPr spcFirstLastPara="1" wrap="square" lIns="91425" tIns="91425" rIns="91425" bIns="91425" rtlCol="0" anchor="t" anchorCtr="0">
            <a:spAutoFit/>
          </a:bodyPr>
          <a:lstStyle/>
          <a:p>
            <a:pPr marL="0" lvl="0" indent="0" algn="ctr" rtl="0">
              <a:lnSpc>
                <a:spcPct val="115000"/>
              </a:lnSpc>
              <a:spcBef>
                <a:spcPts val="0"/>
              </a:spcBef>
              <a:spcAft>
                <a:spcPts val="0"/>
              </a:spcAft>
              <a:buNone/>
            </a:pPr>
            <a:r>
              <a:rPr lang="pt" sz="1200">
                <a:solidFill>
                  <a:srgbClr val="5F6368"/>
                </a:solidFill>
                <a:latin typeface="Open Sans"/>
                <a:ea typeface="Open Sans"/>
                <a:cs typeface="Open Sans"/>
                <a:sym typeface="Open Sans"/>
              </a:rPr>
              <a:t>Insira resumos contendo de uma a duas frases descrevendo cada consideração de acessibilidade aplicada em seus designs.</a:t>
            </a:r>
            <a:endParaRPr sz="1200"/>
          </a:p>
        </p:txBody>
      </p:sp>
      <p:sp>
        <p:nvSpPr>
          <p:cNvPr id="362" name="Google Shape;362;p60"/>
          <p:cNvSpPr/>
          <p:nvPr/>
        </p:nvSpPr>
        <p:spPr>
          <a:xfrm>
            <a:off x="5832875" y="1472325"/>
            <a:ext cx="2436300" cy="3174300"/>
          </a:xfrm>
          <a:prstGeom prst="rect">
            <a:avLst/>
          </a:prstGeom>
          <a:solidFill>
            <a:srgbClr val="F8F9FA"/>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363" name="Google Shape;363;p60"/>
          <p:cNvSpPr txBox="1"/>
          <p:nvPr/>
        </p:nvSpPr>
        <p:spPr>
          <a:xfrm>
            <a:off x="6026525" y="1917800"/>
            <a:ext cx="2049000" cy="1218900"/>
          </a:xfrm>
          <a:prstGeom prst="rect">
            <a:avLst/>
          </a:prstGeom>
          <a:noFill/>
          <a:ln>
            <a:noFill/>
          </a:ln>
        </p:spPr>
        <p:txBody>
          <a:bodyPr spcFirstLastPara="1" wrap="square" lIns="91425" tIns="91425" rIns="91425" bIns="91425" rtlCol="0" anchor="t" anchorCtr="0">
            <a:spAutoFit/>
          </a:bodyPr>
          <a:lstStyle/>
          <a:p>
            <a:pPr marL="0" lvl="0" indent="0" algn="ctr" rtl="0">
              <a:lnSpc>
                <a:spcPct val="115000"/>
              </a:lnSpc>
              <a:spcBef>
                <a:spcPts val="0"/>
              </a:spcBef>
              <a:spcAft>
                <a:spcPts val="0"/>
              </a:spcAft>
              <a:buNone/>
            </a:pPr>
            <a:r>
              <a:rPr lang="pt" sz="1200">
                <a:solidFill>
                  <a:srgbClr val="5F6368"/>
                </a:solidFill>
                <a:latin typeface="Open Sans"/>
                <a:ea typeface="Open Sans"/>
                <a:cs typeface="Open Sans"/>
                <a:sym typeface="Open Sans"/>
              </a:rPr>
              <a:t>Insira resumos contendo de uma a duas frases descrevendo cada consideração de acessibilidade aplicada em seus designs. </a:t>
            </a:r>
            <a:endParaRPr sz="1200"/>
          </a:p>
        </p:txBody>
      </p:sp>
      <p:sp>
        <p:nvSpPr>
          <p:cNvPr id="364" name="Google Shape;364;p60"/>
          <p:cNvSpPr/>
          <p:nvPr/>
        </p:nvSpPr>
        <p:spPr>
          <a:xfrm>
            <a:off x="1479175" y="1233971"/>
            <a:ext cx="513300" cy="513300"/>
          </a:xfrm>
          <a:prstGeom prst="ellipse">
            <a:avLst/>
          </a:prstGeom>
          <a:solidFill>
            <a:srgbClr val="34A853"/>
          </a:solidFill>
          <a:ln>
            <a:noFill/>
          </a:ln>
        </p:spPr>
        <p:txBody>
          <a:bodyPr spcFirstLastPara="1" wrap="square" lIns="0" tIns="0" rIns="0" bIns="0" rtlCol="0" anchor="ctr" anchorCtr="0">
            <a:noAutofit/>
          </a:bodyPr>
          <a:lstStyle/>
          <a:p>
            <a:pPr marL="0" lvl="0" indent="0" algn="ctr" rtl="0">
              <a:spcBef>
                <a:spcPts val="0"/>
              </a:spcBef>
              <a:spcAft>
                <a:spcPts val="0"/>
              </a:spcAft>
              <a:buNone/>
            </a:pPr>
            <a:r>
              <a:rPr lang="pt"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65" name="Google Shape;365;p60"/>
          <p:cNvSpPr/>
          <p:nvPr/>
        </p:nvSpPr>
        <p:spPr>
          <a:xfrm>
            <a:off x="4136775" y="1233971"/>
            <a:ext cx="513300" cy="513300"/>
          </a:xfrm>
          <a:prstGeom prst="ellipse">
            <a:avLst/>
          </a:prstGeom>
          <a:solidFill>
            <a:srgbClr val="34A853"/>
          </a:solidFill>
          <a:ln>
            <a:noFill/>
          </a:ln>
        </p:spPr>
        <p:txBody>
          <a:bodyPr spcFirstLastPara="1" wrap="square" lIns="0" tIns="0" rIns="0" bIns="0" rtlCol="0" anchor="ctr" anchorCtr="0">
            <a:noAutofit/>
          </a:bodyPr>
          <a:lstStyle/>
          <a:p>
            <a:pPr marL="0" lvl="0" indent="0" algn="ctr" rtl="0">
              <a:spcBef>
                <a:spcPts val="0"/>
              </a:spcBef>
              <a:spcAft>
                <a:spcPts val="0"/>
              </a:spcAft>
              <a:buNone/>
            </a:pPr>
            <a:r>
              <a:rPr lang="pt"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66" name="Google Shape;366;p60"/>
          <p:cNvSpPr/>
          <p:nvPr/>
        </p:nvSpPr>
        <p:spPr>
          <a:xfrm>
            <a:off x="6794375" y="1233971"/>
            <a:ext cx="513300" cy="513300"/>
          </a:xfrm>
          <a:prstGeom prst="ellipse">
            <a:avLst/>
          </a:prstGeom>
          <a:solidFill>
            <a:srgbClr val="34A853"/>
          </a:solidFill>
          <a:ln>
            <a:noFill/>
          </a:ln>
        </p:spPr>
        <p:txBody>
          <a:bodyPr spcFirstLastPara="1" wrap="square" lIns="0" tIns="0" rIns="0" bIns="0" rtlCol="0" anchor="ctr" anchorCtr="0">
            <a:noAutofit/>
          </a:bodyPr>
          <a:lstStyle/>
          <a:p>
            <a:pPr marL="0" lvl="0" indent="0" algn="ctr" rtl="0">
              <a:spcBef>
                <a:spcPts val="0"/>
              </a:spcBef>
              <a:spcAft>
                <a:spcPts val="0"/>
              </a:spcAft>
              <a:buNone/>
            </a:pPr>
            <a:r>
              <a:rPr lang="pt"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F6368"/>
        </a:solidFill>
        <a:effectLst/>
      </p:bgPr>
    </p:bg>
    <p:spTree>
      <p:nvGrpSpPr>
        <p:cNvPr id="1" name="Shape 370"/>
        <p:cNvGrpSpPr/>
        <p:nvPr/>
      </p:nvGrpSpPr>
      <p:grpSpPr>
        <a:xfrm>
          <a:off x="0" y="0"/>
          <a:ext cx="0" cy="0"/>
          <a:chOff x="0" y="0"/>
          <a:chExt cx="0" cy="0"/>
        </a:xfrm>
      </p:grpSpPr>
      <p:sp>
        <p:nvSpPr>
          <p:cNvPr id="371" name="Google Shape;371;p61"/>
          <p:cNvSpPr txBox="1"/>
          <p:nvPr/>
        </p:nvSpPr>
        <p:spPr>
          <a:xfrm>
            <a:off x="3721275" y="2210100"/>
            <a:ext cx="2275500" cy="723300"/>
          </a:xfrm>
          <a:prstGeom prst="rect">
            <a:avLst/>
          </a:prstGeom>
          <a:noFill/>
          <a:ln>
            <a:noFill/>
          </a:ln>
        </p:spPr>
        <p:txBody>
          <a:bodyPr spcFirstLastPara="1" wrap="square" lIns="91425" tIns="91425" rIns="91425" bIns="91425" rtlCol="0"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pt">
                <a:solidFill>
                  <a:srgbClr val="FFFFFF"/>
                </a:solidFill>
                <a:latin typeface="Open Sans"/>
                <a:ea typeface="Open Sans"/>
                <a:cs typeface="Open Sans"/>
                <a:sym typeface="Open Sans"/>
              </a:rPr>
              <a:t>Pontos importantes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pt">
                <a:solidFill>
                  <a:srgbClr val="FFFFFF"/>
                </a:solidFill>
                <a:latin typeface="Open Sans"/>
                <a:ea typeface="Open Sans"/>
                <a:cs typeface="Open Sans"/>
                <a:sym typeface="Open Sans"/>
              </a:rPr>
              <a:t>Próximos passos</a:t>
            </a:r>
            <a:endParaRPr>
              <a:solidFill>
                <a:srgbClr val="FFFFFF"/>
              </a:solidFill>
              <a:latin typeface="Open Sans"/>
              <a:ea typeface="Open Sans"/>
              <a:cs typeface="Open Sans"/>
              <a:sym typeface="Open Sans"/>
            </a:endParaRPr>
          </a:p>
        </p:txBody>
      </p:sp>
      <p:sp>
        <p:nvSpPr>
          <p:cNvPr id="372" name="Google Shape;372;p61"/>
          <p:cNvSpPr txBox="1"/>
          <p:nvPr/>
        </p:nvSpPr>
        <p:spPr>
          <a:xfrm>
            <a:off x="-468875" y="2294700"/>
            <a:ext cx="3704400" cy="554100"/>
          </a:xfrm>
          <a:prstGeom prst="rect">
            <a:avLst/>
          </a:prstGeom>
          <a:noFill/>
          <a:ln>
            <a:noFill/>
          </a:ln>
        </p:spPr>
        <p:txBody>
          <a:bodyPr spcFirstLastPara="1" wrap="square" lIns="91425" tIns="91425" rIns="91425" bIns="91425" rtlCol="0" anchor="t" anchorCtr="0">
            <a:spAutoFit/>
          </a:bodyPr>
          <a:lstStyle/>
          <a:p>
            <a:pPr marL="0" lvl="0" indent="0" algn="r" rtl="0">
              <a:lnSpc>
                <a:spcPct val="115000"/>
              </a:lnSpc>
              <a:spcBef>
                <a:spcPts val="0"/>
              </a:spcBef>
              <a:spcAft>
                <a:spcPts val="0"/>
              </a:spcAft>
              <a:buNone/>
            </a:pPr>
            <a:r>
              <a:rPr lang="pt" sz="2400">
                <a:solidFill>
                  <a:srgbClr val="FFFFFF"/>
                </a:solidFill>
                <a:latin typeface="Open Sans"/>
                <a:ea typeface="Open Sans"/>
                <a:cs typeface="Open Sans"/>
                <a:sym typeface="Open Sans"/>
              </a:rPr>
              <a:t>Prosseguindo</a:t>
            </a:r>
            <a:endParaRPr sz="2400">
              <a:solidFill>
                <a:srgbClr val="FFFFFF"/>
              </a:solidFill>
              <a:latin typeface="Open Sans"/>
              <a:ea typeface="Open Sans"/>
              <a:cs typeface="Open Sans"/>
              <a:sym typeface="Open Sans"/>
            </a:endParaRPr>
          </a:p>
        </p:txBody>
      </p:sp>
      <p:cxnSp>
        <p:nvCxnSpPr>
          <p:cNvPr id="373" name="Google Shape;373;p61"/>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p:nvPr/>
        </p:nvSpPr>
        <p:spPr>
          <a:xfrm>
            <a:off x="517675" y="524338"/>
            <a:ext cx="4931100" cy="554100"/>
          </a:xfrm>
          <a:prstGeom prst="rect">
            <a:avLst/>
          </a:prstGeom>
          <a:noFill/>
          <a:ln>
            <a:noFill/>
          </a:ln>
        </p:spPr>
        <p:txBody>
          <a:bodyPr spcFirstLastPara="1" wrap="square" lIns="0" tIns="91425" rIns="91425" bIns="91425" rtlCol="0" anchor="t" anchorCtr="0">
            <a:spAutoFit/>
          </a:bodyPr>
          <a:lstStyle/>
          <a:p>
            <a:pPr marL="0" lvl="0" indent="0" algn="l" rtl="0">
              <a:spcBef>
                <a:spcPts val="0"/>
              </a:spcBef>
              <a:spcAft>
                <a:spcPts val="0"/>
              </a:spcAft>
              <a:buNone/>
            </a:pPr>
            <a:r>
              <a:rPr lang="pt" sz="2400">
                <a:solidFill>
                  <a:srgbClr val="5F6368"/>
                </a:solidFill>
                <a:latin typeface="Open Sans"/>
                <a:ea typeface="Open Sans"/>
                <a:cs typeface="Open Sans"/>
                <a:sym typeface="Open Sans"/>
              </a:rPr>
              <a:t>Pontos importantes</a:t>
            </a:r>
            <a:endParaRPr sz="2400">
              <a:solidFill>
                <a:srgbClr val="5F6368"/>
              </a:solidFill>
              <a:latin typeface="Open Sans"/>
              <a:ea typeface="Open Sans"/>
              <a:cs typeface="Open Sans"/>
              <a:sym typeface="Open Sans"/>
            </a:endParaRPr>
          </a:p>
        </p:txBody>
      </p:sp>
      <p:sp>
        <p:nvSpPr>
          <p:cNvPr id="379" name="Google Shape;379;p62"/>
          <p:cNvSpPr txBox="1"/>
          <p:nvPr/>
        </p:nvSpPr>
        <p:spPr>
          <a:xfrm>
            <a:off x="539600" y="2237975"/>
            <a:ext cx="3446100" cy="2077800"/>
          </a:xfrm>
          <a:prstGeom prst="rect">
            <a:avLst/>
          </a:prstGeom>
          <a:noFill/>
          <a:ln>
            <a:noFill/>
          </a:ln>
        </p:spPr>
        <p:txBody>
          <a:bodyPr spcFirstLastPara="1" wrap="square" lIns="0" tIns="91425" rIns="91425" bIns="91425" rtlCol="0" anchor="t" anchorCtr="0">
            <a:spAutoFit/>
          </a:bodyPr>
          <a:lstStyle/>
          <a:p>
            <a:pPr marL="0" lvl="0" indent="0" algn="l" rtl="0">
              <a:lnSpc>
                <a:spcPct val="150000"/>
              </a:lnSpc>
              <a:spcBef>
                <a:spcPts val="0"/>
              </a:spcBef>
              <a:spcAft>
                <a:spcPts val="0"/>
              </a:spcAft>
              <a:buNone/>
            </a:pPr>
            <a:r>
              <a:rPr lang="pt">
                <a:solidFill>
                  <a:srgbClr val="5F6368"/>
                </a:solidFill>
                <a:latin typeface="Open Sans SemiBold"/>
                <a:ea typeface="Open Sans SemiBold"/>
                <a:cs typeface="Open Sans SemiBold"/>
                <a:sym typeface="Open Sans SemiBold"/>
              </a:rPr>
              <a:t>Impacto: </a:t>
            </a: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pt" sz="1200">
                <a:solidFill>
                  <a:srgbClr val="5F6368"/>
                </a:solidFill>
                <a:latin typeface="Open Sans"/>
                <a:ea typeface="Open Sans"/>
                <a:cs typeface="Open Sans"/>
                <a:sym typeface="Open Sans"/>
              </a:rPr>
              <a:t>Insira uma ou duas frases resumindo </a:t>
            </a:r>
            <a:br>
              <a:rPr lang="en" sz="1200">
                <a:solidFill>
                  <a:srgbClr val="5F6368"/>
                </a:solidFill>
                <a:latin typeface="Open Sans"/>
                <a:ea typeface="Open Sans"/>
                <a:cs typeface="Open Sans"/>
                <a:sym typeface="Open Sans"/>
              </a:rPr>
            </a:br>
            <a:r>
              <a:rPr lang="pt" sz="1200">
                <a:solidFill>
                  <a:srgbClr val="5F6368"/>
                </a:solidFill>
                <a:latin typeface="Open Sans"/>
                <a:ea typeface="Open Sans"/>
                <a:cs typeface="Open Sans"/>
                <a:sym typeface="Open Sans"/>
              </a:rPr>
              <a:t>o impacto de seus designs. No mundo real, você incluiria dados como número de downloads ou inscrições, mas como este é um projeto de curso, pode incluir uma citação positiva de um colega </a:t>
            </a:r>
            <a:br>
              <a:rPr lang="en" sz="1200">
                <a:solidFill>
                  <a:srgbClr val="5F6368"/>
                </a:solidFill>
                <a:latin typeface="Open Sans"/>
                <a:ea typeface="Open Sans"/>
                <a:cs typeface="Open Sans"/>
                <a:sym typeface="Open Sans"/>
              </a:rPr>
            </a:br>
            <a:r>
              <a:rPr lang="pt" sz="1200">
                <a:solidFill>
                  <a:srgbClr val="5F6368"/>
                </a:solidFill>
                <a:latin typeface="Open Sans"/>
                <a:ea typeface="Open Sans"/>
                <a:cs typeface="Open Sans"/>
                <a:sym typeface="Open Sans"/>
              </a:rPr>
              <a:t>ou participante do estudo.</a:t>
            </a:r>
            <a:endParaRPr sz="1200" b="1">
              <a:solidFill>
                <a:srgbClr val="1967D2"/>
              </a:solidFill>
              <a:latin typeface="Open Sans"/>
              <a:ea typeface="Open Sans"/>
              <a:cs typeface="Open Sans"/>
              <a:sym typeface="Open Sans"/>
            </a:endParaRPr>
          </a:p>
        </p:txBody>
      </p:sp>
      <p:sp>
        <p:nvSpPr>
          <p:cNvPr id="380" name="Google Shape;380;p62"/>
          <p:cNvSpPr/>
          <p:nvPr/>
        </p:nvSpPr>
        <p:spPr>
          <a:xfrm>
            <a:off x="539600" y="1534000"/>
            <a:ext cx="513300" cy="513300"/>
          </a:xfrm>
          <a:prstGeom prst="ellipse">
            <a:avLst/>
          </a:prstGeom>
          <a:solidFill>
            <a:srgbClr val="5F6368"/>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381" name="Google Shape;381;p62"/>
          <p:cNvSpPr txBox="1"/>
          <p:nvPr/>
        </p:nvSpPr>
        <p:spPr>
          <a:xfrm>
            <a:off x="4495800" y="2237975"/>
            <a:ext cx="3446100" cy="969600"/>
          </a:xfrm>
          <a:prstGeom prst="rect">
            <a:avLst/>
          </a:prstGeom>
          <a:noFill/>
          <a:ln>
            <a:noFill/>
          </a:ln>
        </p:spPr>
        <p:txBody>
          <a:bodyPr spcFirstLastPara="1" wrap="square" lIns="0" tIns="91425" rIns="91425" bIns="91425" rtlCol="0" anchor="t" anchorCtr="0">
            <a:spAutoFit/>
          </a:bodyPr>
          <a:lstStyle/>
          <a:p>
            <a:pPr marL="0" lvl="0" indent="0" algn="l" rtl="0">
              <a:lnSpc>
                <a:spcPct val="150000"/>
              </a:lnSpc>
              <a:spcBef>
                <a:spcPts val="0"/>
              </a:spcBef>
              <a:spcAft>
                <a:spcPts val="0"/>
              </a:spcAft>
              <a:buNone/>
            </a:pPr>
            <a:r>
              <a:rPr lang="pt">
                <a:solidFill>
                  <a:srgbClr val="5F6368"/>
                </a:solidFill>
                <a:latin typeface="Open Sans SemiBold"/>
                <a:ea typeface="Open Sans SemiBold"/>
                <a:cs typeface="Open Sans SemiBold"/>
                <a:sym typeface="Open Sans SemiBold"/>
              </a:rPr>
              <a:t>O que eu aprendi:</a:t>
            </a: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pt" sz="1200">
                <a:solidFill>
                  <a:srgbClr val="5F6368"/>
                </a:solidFill>
                <a:latin typeface="Open Sans"/>
                <a:ea typeface="Open Sans"/>
                <a:cs typeface="Open Sans"/>
                <a:sym typeface="Open Sans"/>
              </a:rPr>
              <a:t>Insira algumas frases resumindo o que aprendeu ao longo do projeto.</a:t>
            </a:r>
            <a:endParaRPr sz="1200" b="1">
              <a:solidFill>
                <a:srgbClr val="4285F4"/>
              </a:solidFill>
              <a:latin typeface="Open Sans"/>
              <a:ea typeface="Open Sans"/>
              <a:cs typeface="Open Sans"/>
              <a:sym typeface="Open Sans"/>
            </a:endParaRPr>
          </a:p>
        </p:txBody>
      </p:sp>
      <p:sp>
        <p:nvSpPr>
          <p:cNvPr id="382" name="Google Shape;382;p62"/>
          <p:cNvSpPr/>
          <p:nvPr/>
        </p:nvSpPr>
        <p:spPr>
          <a:xfrm>
            <a:off x="4495800" y="1534000"/>
            <a:ext cx="513300" cy="513300"/>
          </a:xfrm>
          <a:prstGeom prst="ellipse">
            <a:avLst/>
          </a:prstGeom>
          <a:solidFill>
            <a:srgbClr val="5F6368"/>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383" name="Google Shape;383;p62"/>
          <p:cNvSpPr/>
          <p:nvPr/>
        </p:nvSpPr>
        <p:spPr>
          <a:xfrm>
            <a:off x="679050" y="166025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rtlCol="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384" name="Google Shape;384;p62"/>
          <p:cNvGrpSpPr/>
          <p:nvPr/>
        </p:nvGrpSpPr>
        <p:grpSpPr>
          <a:xfrm>
            <a:off x="4605678" y="1676963"/>
            <a:ext cx="293543" cy="227362"/>
            <a:chOff x="420350" y="238125"/>
            <a:chExt cx="6779275" cy="5238750"/>
          </a:xfrm>
        </p:grpSpPr>
        <p:sp>
          <p:nvSpPr>
            <p:cNvPr id="385" name="Google Shape;385;p62"/>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386" name="Google Shape;386;p62"/>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387" name="Google Shape;387;p62"/>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388" name="Google Shape;388;p62"/>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p:nvPr/>
        </p:nvSpPr>
        <p:spPr>
          <a:xfrm>
            <a:off x="517675" y="524338"/>
            <a:ext cx="4931100" cy="554100"/>
          </a:xfrm>
          <a:prstGeom prst="rect">
            <a:avLst/>
          </a:prstGeom>
          <a:noFill/>
          <a:ln>
            <a:noFill/>
          </a:ln>
        </p:spPr>
        <p:txBody>
          <a:bodyPr spcFirstLastPara="1" wrap="square" lIns="0" tIns="91425" rIns="91425" bIns="91425" rtlCol="0" anchor="t" anchorCtr="0">
            <a:spAutoFit/>
          </a:bodyPr>
          <a:lstStyle/>
          <a:p>
            <a:pPr marL="0" lvl="0" indent="0" algn="l" rtl="0">
              <a:spcBef>
                <a:spcPts val="0"/>
              </a:spcBef>
              <a:spcAft>
                <a:spcPts val="0"/>
              </a:spcAft>
              <a:buNone/>
            </a:pPr>
            <a:r>
              <a:rPr lang="pt" sz="2400">
                <a:solidFill>
                  <a:srgbClr val="5F6368"/>
                </a:solidFill>
                <a:latin typeface="Open Sans"/>
                <a:ea typeface="Open Sans"/>
                <a:cs typeface="Open Sans"/>
                <a:sym typeface="Open Sans"/>
              </a:rPr>
              <a:t>Próximos passos</a:t>
            </a:r>
            <a:endParaRPr sz="2400">
              <a:solidFill>
                <a:srgbClr val="5F6368"/>
              </a:solidFill>
              <a:latin typeface="Open Sans"/>
              <a:ea typeface="Open Sans"/>
              <a:cs typeface="Open Sans"/>
              <a:sym typeface="Open Sans"/>
            </a:endParaRPr>
          </a:p>
        </p:txBody>
      </p:sp>
      <p:sp>
        <p:nvSpPr>
          <p:cNvPr id="394" name="Google Shape;394;p63"/>
          <p:cNvSpPr/>
          <p:nvPr/>
        </p:nvSpPr>
        <p:spPr>
          <a:xfrm>
            <a:off x="517675" y="1472325"/>
            <a:ext cx="2436300" cy="3174300"/>
          </a:xfrm>
          <a:prstGeom prst="rect">
            <a:avLst/>
          </a:prstGeom>
          <a:solidFill>
            <a:srgbClr val="F8F9FA"/>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395" name="Google Shape;395;p63"/>
          <p:cNvSpPr txBox="1"/>
          <p:nvPr/>
        </p:nvSpPr>
        <p:spPr>
          <a:xfrm>
            <a:off x="711325" y="1917800"/>
            <a:ext cx="2049000" cy="1034099"/>
          </a:xfrm>
          <a:prstGeom prst="rect">
            <a:avLst/>
          </a:prstGeom>
          <a:noFill/>
          <a:ln>
            <a:noFill/>
          </a:ln>
        </p:spPr>
        <p:txBody>
          <a:bodyPr spcFirstLastPara="1" wrap="square" lIns="91425" tIns="91425" rIns="91425" bIns="91425" rtlCol="0" anchor="t" anchorCtr="0">
            <a:spAutoFit/>
          </a:bodyPr>
          <a:lstStyle/>
          <a:p>
            <a:pPr marL="0" lvl="0" indent="0" algn="ctr" rtl="0">
              <a:lnSpc>
                <a:spcPct val="115000"/>
              </a:lnSpc>
              <a:spcBef>
                <a:spcPts val="0"/>
              </a:spcBef>
              <a:spcAft>
                <a:spcPts val="0"/>
              </a:spcAft>
              <a:buClr>
                <a:schemeClr val="dk1"/>
              </a:buClr>
              <a:buSzPts val="1100"/>
              <a:buFont typeface="Arial"/>
              <a:buNone/>
            </a:pPr>
            <a:r>
              <a:rPr lang="pt" sz="1200">
                <a:solidFill>
                  <a:srgbClr val="5F6368"/>
                </a:solidFill>
                <a:latin typeface="Open Sans"/>
                <a:ea typeface="Open Sans"/>
                <a:cs typeface="Open Sans"/>
                <a:sym typeface="Open Sans"/>
              </a:rPr>
              <a:t>Insira algumas frases resumindo os próximos passos que você daria com este projeto e por quê.</a:t>
            </a:r>
            <a:endParaRPr sz="1200" dirty="0"/>
          </a:p>
        </p:txBody>
      </p:sp>
      <p:sp>
        <p:nvSpPr>
          <p:cNvPr id="396" name="Google Shape;396;p63"/>
          <p:cNvSpPr/>
          <p:nvPr/>
        </p:nvSpPr>
        <p:spPr>
          <a:xfrm>
            <a:off x="3175275" y="1472325"/>
            <a:ext cx="2436300" cy="3174300"/>
          </a:xfrm>
          <a:prstGeom prst="rect">
            <a:avLst/>
          </a:prstGeom>
          <a:solidFill>
            <a:srgbClr val="F8F9FA"/>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397" name="Google Shape;397;p63"/>
          <p:cNvSpPr txBox="1"/>
          <p:nvPr/>
        </p:nvSpPr>
        <p:spPr>
          <a:xfrm>
            <a:off x="3368925" y="1917800"/>
            <a:ext cx="2049000" cy="1034099"/>
          </a:xfrm>
          <a:prstGeom prst="rect">
            <a:avLst/>
          </a:prstGeom>
          <a:noFill/>
          <a:ln>
            <a:noFill/>
          </a:ln>
        </p:spPr>
        <p:txBody>
          <a:bodyPr spcFirstLastPara="1" wrap="square" lIns="91425" tIns="91425" rIns="91425" bIns="91425" rtlCol="0" anchor="t" anchorCtr="0">
            <a:spAutoFit/>
          </a:bodyPr>
          <a:lstStyle/>
          <a:p>
            <a:pPr marL="0" lvl="0" indent="0" algn="ctr" rtl="0">
              <a:lnSpc>
                <a:spcPct val="115000"/>
              </a:lnSpc>
              <a:spcBef>
                <a:spcPts val="0"/>
              </a:spcBef>
              <a:spcAft>
                <a:spcPts val="0"/>
              </a:spcAft>
              <a:buNone/>
            </a:pPr>
            <a:r>
              <a:rPr lang="pt" sz="1200">
                <a:solidFill>
                  <a:srgbClr val="5F6368"/>
                </a:solidFill>
                <a:latin typeface="Open Sans"/>
                <a:ea typeface="Open Sans"/>
                <a:cs typeface="Open Sans"/>
                <a:sym typeface="Open Sans"/>
              </a:rPr>
              <a:t>Insira algumas frases resumindo os próximos passos que você daria com este projeto e por quê.</a:t>
            </a:r>
            <a:endParaRPr sz="1200" dirty="0"/>
          </a:p>
        </p:txBody>
      </p:sp>
      <p:sp>
        <p:nvSpPr>
          <p:cNvPr id="398" name="Google Shape;398;p63"/>
          <p:cNvSpPr/>
          <p:nvPr/>
        </p:nvSpPr>
        <p:spPr>
          <a:xfrm>
            <a:off x="5832875" y="1472325"/>
            <a:ext cx="2436300" cy="3174300"/>
          </a:xfrm>
          <a:prstGeom prst="rect">
            <a:avLst/>
          </a:prstGeom>
          <a:solidFill>
            <a:srgbClr val="F8F9FA"/>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399" name="Google Shape;399;p63"/>
          <p:cNvSpPr txBox="1"/>
          <p:nvPr/>
        </p:nvSpPr>
        <p:spPr>
          <a:xfrm>
            <a:off x="6026525" y="1917800"/>
            <a:ext cx="2049000" cy="1034099"/>
          </a:xfrm>
          <a:prstGeom prst="rect">
            <a:avLst/>
          </a:prstGeom>
          <a:noFill/>
          <a:ln>
            <a:noFill/>
          </a:ln>
        </p:spPr>
        <p:txBody>
          <a:bodyPr spcFirstLastPara="1" wrap="square" lIns="91425" tIns="91425" rIns="91425" bIns="91425" rtlCol="0" anchor="t" anchorCtr="0">
            <a:spAutoFit/>
          </a:bodyPr>
          <a:lstStyle/>
          <a:p>
            <a:pPr marL="0" lvl="0" indent="0" algn="ctr" rtl="0">
              <a:lnSpc>
                <a:spcPct val="115000"/>
              </a:lnSpc>
              <a:spcBef>
                <a:spcPts val="0"/>
              </a:spcBef>
              <a:spcAft>
                <a:spcPts val="0"/>
              </a:spcAft>
              <a:buNone/>
            </a:pPr>
            <a:r>
              <a:rPr lang="pt" sz="1200">
                <a:solidFill>
                  <a:srgbClr val="5F6368"/>
                </a:solidFill>
                <a:latin typeface="Open Sans"/>
                <a:ea typeface="Open Sans"/>
                <a:cs typeface="Open Sans"/>
                <a:sym typeface="Open Sans"/>
              </a:rPr>
              <a:t>Insira algumas frases resumindo os próximos passos que você daria com este projeto e por quê.</a:t>
            </a:r>
            <a:endParaRPr sz="1200" dirty="0"/>
          </a:p>
        </p:txBody>
      </p:sp>
      <p:sp>
        <p:nvSpPr>
          <p:cNvPr id="400" name="Google Shape;400;p63"/>
          <p:cNvSpPr/>
          <p:nvPr/>
        </p:nvSpPr>
        <p:spPr>
          <a:xfrm>
            <a:off x="1479175" y="1187633"/>
            <a:ext cx="513300" cy="513300"/>
          </a:xfrm>
          <a:prstGeom prst="ellipse">
            <a:avLst/>
          </a:prstGeom>
          <a:solidFill>
            <a:srgbClr val="5F6368"/>
          </a:solidFill>
          <a:ln>
            <a:noFill/>
          </a:ln>
        </p:spPr>
        <p:txBody>
          <a:bodyPr spcFirstLastPara="1" wrap="square" lIns="0" tIns="0" rIns="0" bIns="0" rtlCol="0" anchor="ctr" anchorCtr="0">
            <a:noAutofit/>
          </a:bodyPr>
          <a:lstStyle/>
          <a:p>
            <a:pPr marL="0" lvl="0" indent="0" algn="ctr" rtl="0">
              <a:spcBef>
                <a:spcPts val="0"/>
              </a:spcBef>
              <a:spcAft>
                <a:spcPts val="0"/>
              </a:spcAft>
              <a:buNone/>
            </a:pPr>
            <a:r>
              <a:rPr lang="pt"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01" name="Google Shape;401;p63"/>
          <p:cNvSpPr/>
          <p:nvPr/>
        </p:nvSpPr>
        <p:spPr>
          <a:xfrm>
            <a:off x="4136775" y="1187633"/>
            <a:ext cx="513300" cy="513300"/>
          </a:xfrm>
          <a:prstGeom prst="ellipse">
            <a:avLst/>
          </a:prstGeom>
          <a:solidFill>
            <a:srgbClr val="5F6368"/>
          </a:solidFill>
          <a:ln>
            <a:noFill/>
          </a:ln>
        </p:spPr>
        <p:txBody>
          <a:bodyPr spcFirstLastPara="1" wrap="square" lIns="0" tIns="0" rIns="0" bIns="0" rtlCol="0" anchor="ctr" anchorCtr="0">
            <a:noAutofit/>
          </a:bodyPr>
          <a:lstStyle/>
          <a:p>
            <a:pPr marL="0" lvl="0" indent="0" algn="ctr" rtl="0">
              <a:spcBef>
                <a:spcPts val="0"/>
              </a:spcBef>
              <a:spcAft>
                <a:spcPts val="0"/>
              </a:spcAft>
              <a:buNone/>
            </a:pPr>
            <a:r>
              <a:rPr lang="pt"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402" name="Google Shape;402;p63"/>
          <p:cNvSpPr/>
          <p:nvPr/>
        </p:nvSpPr>
        <p:spPr>
          <a:xfrm>
            <a:off x="6794375" y="1187633"/>
            <a:ext cx="513300" cy="513300"/>
          </a:xfrm>
          <a:prstGeom prst="ellipse">
            <a:avLst/>
          </a:prstGeom>
          <a:solidFill>
            <a:srgbClr val="5F6368"/>
          </a:solidFill>
          <a:ln>
            <a:noFill/>
          </a:ln>
        </p:spPr>
        <p:txBody>
          <a:bodyPr spcFirstLastPara="1" wrap="square" lIns="0" tIns="0" rIns="0" bIns="0" rtlCol="0" anchor="ctr" anchorCtr="0">
            <a:noAutofit/>
          </a:bodyPr>
          <a:lstStyle/>
          <a:p>
            <a:pPr marL="0" lvl="0" indent="0" algn="ctr" rtl="0">
              <a:spcBef>
                <a:spcPts val="0"/>
              </a:spcBef>
              <a:spcAft>
                <a:spcPts val="0"/>
              </a:spcAft>
              <a:buNone/>
            </a:pPr>
            <a:r>
              <a:rPr lang="pt"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4"/>
          <p:cNvSpPr txBox="1"/>
          <p:nvPr/>
        </p:nvSpPr>
        <p:spPr>
          <a:xfrm>
            <a:off x="517675" y="524338"/>
            <a:ext cx="4931100" cy="554100"/>
          </a:xfrm>
          <a:prstGeom prst="rect">
            <a:avLst/>
          </a:prstGeom>
          <a:noFill/>
          <a:ln>
            <a:noFill/>
          </a:ln>
        </p:spPr>
        <p:txBody>
          <a:bodyPr spcFirstLastPara="1" wrap="square" lIns="0" tIns="91425" rIns="91425" bIns="91425" rtlCol="0" anchor="t" anchorCtr="0">
            <a:spAutoFit/>
          </a:bodyPr>
          <a:lstStyle/>
          <a:p>
            <a:pPr marL="0" lvl="0" indent="0" algn="l" rtl="0">
              <a:spcBef>
                <a:spcPts val="0"/>
              </a:spcBef>
              <a:spcAft>
                <a:spcPts val="0"/>
              </a:spcAft>
              <a:buNone/>
            </a:pPr>
            <a:r>
              <a:rPr lang="pt" sz="2400">
                <a:solidFill>
                  <a:srgbClr val="5F6368"/>
                </a:solidFill>
                <a:latin typeface="Open Sans"/>
                <a:ea typeface="Open Sans"/>
                <a:cs typeface="Open Sans"/>
                <a:sym typeface="Open Sans"/>
              </a:rPr>
              <a:t>Vamos nos conectar!</a:t>
            </a:r>
            <a:endParaRPr sz="2400">
              <a:solidFill>
                <a:srgbClr val="5F6368"/>
              </a:solidFill>
              <a:latin typeface="Open Sans"/>
              <a:ea typeface="Open Sans"/>
              <a:cs typeface="Open Sans"/>
              <a:sym typeface="Open Sans"/>
            </a:endParaRPr>
          </a:p>
        </p:txBody>
      </p:sp>
      <p:sp>
        <p:nvSpPr>
          <p:cNvPr id="408" name="Google Shape;408;p64"/>
          <p:cNvSpPr txBox="1"/>
          <p:nvPr/>
        </p:nvSpPr>
        <p:spPr>
          <a:xfrm>
            <a:off x="3064600" y="-1016100"/>
            <a:ext cx="6509400" cy="723300"/>
          </a:xfrm>
          <a:prstGeom prst="rect">
            <a:avLst/>
          </a:prstGeom>
          <a:noFill/>
          <a:ln>
            <a:noFill/>
          </a:ln>
        </p:spPr>
        <p:txBody>
          <a:bodyPr spcFirstLastPara="1" wrap="square" lIns="91425" tIns="91425" rIns="91425" bIns="91425" rtlCol="0" anchor="t" anchorCtr="0">
            <a:spAutoFit/>
          </a:bodyPr>
          <a:lstStyle/>
          <a:p>
            <a:pPr marL="0" lvl="0" indent="0" algn="l" rtl="0">
              <a:lnSpc>
                <a:spcPct val="150000"/>
              </a:lnSpc>
              <a:spcBef>
                <a:spcPts val="0"/>
              </a:spcBef>
              <a:spcAft>
                <a:spcPts val="0"/>
              </a:spcAft>
              <a:buNone/>
            </a:pPr>
            <a:r>
              <a:rPr lang="pt">
                <a:solidFill>
                  <a:srgbClr val="5F6368"/>
                </a:solidFill>
                <a:latin typeface="Open Sans"/>
                <a:ea typeface="Open Sans"/>
                <a:cs typeface="Open Sans"/>
                <a:sym typeface="Open Sans"/>
              </a:rPr>
              <a:t>Insira algumas frases resumindo os próximos passos que você daria com este projeto e por quê. Sinta-se à vontade para organizar os próximos passos em uma lista de pontos. </a:t>
            </a:r>
            <a:endParaRPr>
              <a:solidFill>
                <a:srgbClr val="5F6368"/>
              </a:solidFill>
              <a:latin typeface="Open Sans"/>
              <a:ea typeface="Open Sans"/>
              <a:cs typeface="Open Sans"/>
              <a:sym typeface="Open Sans"/>
            </a:endParaRPr>
          </a:p>
        </p:txBody>
      </p:sp>
      <p:sp>
        <p:nvSpPr>
          <p:cNvPr id="409" name="Google Shape;409;p64"/>
          <p:cNvSpPr/>
          <p:nvPr/>
        </p:nvSpPr>
        <p:spPr>
          <a:xfrm>
            <a:off x="517675" y="1832019"/>
            <a:ext cx="7938900" cy="2510400"/>
          </a:xfrm>
          <a:prstGeom prst="rect">
            <a:avLst/>
          </a:prstGeom>
          <a:solidFill>
            <a:srgbClr val="F8F9FA"/>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410" name="Google Shape;410;p64"/>
          <p:cNvSpPr txBox="1"/>
          <p:nvPr/>
        </p:nvSpPr>
        <p:spPr>
          <a:xfrm>
            <a:off x="919075" y="2461800"/>
            <a:ext cx="7136100" cy="1006500"/>
          </a:xfrm>
          <a:prstGeom prst="rect">
            <a:avLst/>
          </a:prstGeom>
          <a:noFill/>
          <a:ln>
            <a:noFill/>
          </a:ln>
        </p:spPr>
        <p:txBody>
          <a:bodyPr spcFirstLastPara="1" wrap="square" lIns="0" tIns="91425" rIns="91425" bIns="91425" rtlCol="0" anchor="t" anchorCtr="0">
            <a:spAutoFit/>
          </a:bodyPr>
          <a:lstStyle/>
          <a:p>
            <a:pPr marL="0" lvl="0" indent="0" algn="ctr" rtl="0">
              <a:lnSpc>
                <a:spcPct val="115000"/>
              </a:lnSpc>
              <a:spcBef>
                <a:spcPts val="0"/>
              </a:spcBef>
              <a:spcAft>
                <a:spcPts val="0"/>
              </a:spcAft>
              <a:buClr>
                <a:schemeClr val="dk1"/>
              </a:buClr>
              <a:buSzPts val="1100"/>
              <a:buFont typeface="Arial"/>
              <a:buNone/>
            </a:pPr>
            <a:r>
              <a:rPr lang="pt" sz="1200">
                <a:solidFill>
                  <a:srgbClr val="5F6368"/>
                </a:solidFill>
                <a:latin typeface="Open Sans"/>
                <a:ea typeface="Open Sans"/>
                <a:cs typeface="Open Sans"/>
                <a:sym typeface="Open Sans"/>
              </a:rPr>
              <a:t>Insira uma frase curta ou duas sobre entrar em contato com você e/ou analisar mais do seu trabalho. </a:t>
            </a:r>
            <a:endParaRPr sz="120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endParaRPr sz="120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r>
              <a:rPr lang="pt" sz="1200">
                <a:solidFill>
                  <a:srgbClr val="5F6368"/>
                </a:solidFill>
                <a:latin typeface="Open Sans"/>
                <a:ea typeface="Open Sans"/>
                <a:cs typeface="Open Sans"/>
                <a:sym typeface="Open Sans"/>
              </a:rPr>
              <a:t>Forneça suas informações de contato aqui. Isso pode incluir seu endereço de e-mail, número de telefone e site ou link para outras plataformas profissionais.</a:t>
            </a:r>
            <a:endParaRPr sz="1200" b="1">
              <a:solidFill>
                <a:srgbClr val="1967D2"/>
              </a:solidFill>
              <a:latin typeface="Open Sans"/>
              <a:ea typeface="Open Sans"/>
              <a:cs typeface="Open Sans"/>
              <a:sym typeface="Open Sans"/>
            </a:endParaRPr>
          </a:p>
        </p:txBody>
      </p:sp>
      <p:sp>
        <p:nvSpPr>
          <p:cNvPr id="411" name="Google Shape;411;p64"/>
          <p:cNvSpPr/>
          <p:nvPr/>
        </p:nvSpPr>
        <p:spPr>
          <a:xfrm>
            <a:off x="4230475" y="1602212"/>
            <a:ext cx="513300" cy="513300"/>
          </a:xfrm>
          <a:prstGeom prst="ellipse">
            <a:avLst/>
          </a:prstGeom>
          <a:solidFill>
            <a:srgbClr val="5F6368"/>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412" name="Google Shape;412;p64"/>
          <p:cNvSpPr/>
          <p:nvPr/>
        </p:nvSpPr>
        <p:spPr>
          <a:xfrm>
            <a:off x="4361825" y="1734124"/>
            <a:ext cx="250599" cy="24944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91425" tIns="45700" rIns="91425" bIns="45700" rtlCol="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416"/>
        <p:cNvGrpSpPr/>
        <p:nvPr/>
      </p:nvGrpSpPr>
      <p:grpSpPr>
        <a:xfrm>
          <a:off x="0" y="0"/>
          <a:ext cx="0" cy="0"/>
          <a:chOff x="0" y="0"/>
          <a:chExt cx="0" cy="0"/>
        </a:xfrm>
      </p:grpSpPr>
      <p:sp>
        <p:nvSpPr>
          <p:cNvPr id="417" name="Google Shape;417;p65"/>
          <p:cNvSpPr txBox="1"/>
          <p:nvPr/>
        </p:nvSpPr>
        <p:spPr>
          <a:xfrm>
            <a:off x="2106450" y="2202300"/>
            <a:ext cx="4931100" cy="738900"/>
          </a:xfrm>
          <a:prstGeom prst="rect">
            <a:avLst/>
          </a:prstGeom>
          <a:noFill/>
          <a:ln>
            <a:noFill/>
          </a:ln>
        </p:spPr>
        <p:txBody>
          <a:bodyPr spcFirstLastPara="1" wrap="square" lIns="91425" tIns="91425" rIns="91425" bIns="91425" rtlCol="0" anchor="t" anchorCtr="0">
            <a:spAutoFit/>
          </a:bodyPr>
          <a:lstStyle/>
          <a:p>
            <a:pPr marL="0" lvl="0" indent="0" algn="ctr" rtl="0">
              <a:spcBef>
                <a:spcPts val="0"/>
              </a:spcBef>
              <a:spcAft>
                <a:spcPts val="0"/>
              </a:spcAft>
              <a:buNone/>
            </a:pPr>
            <a:r>
              <a:rPr lang="pt" sz="3600">
                <a:solidFill>
                  <a:srgbClr val="FFFFFF"/>
                </a:solidFill>
                <a:latin typeface="Open Sans"/>
                <a:ea typeface="Open Sans"/>
                <a:cs typeface="Open Sans"/>
                <a:sym typeface="Open Sans"/>
              </a:rPr>
              <a:t>Obrigado!</a:t>
            </a:r>
            <a:endParaRPr sz="360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2"/>
          <p:cNvSpPr txBox="1"/>
          <p:nvPr/>
        </p:nvSpPr>
        <p:spPr>
          <a:xfrm>
            <a:off x="517675" y="2237975"/>
            <a:ext cx="3446100" cy="1615797"/>
          </a:xfrm>
          <a:prstGeom prst="rect">
            <a:avLst/>
          </a:prstGeom>
          <a:noFill/>
          <a:ln>
            <a:noFill/>
          </a:ln>
        </p:spPr>
        <p:txBody>
          <a:bodyPr spcFirstLastPara="1" wrap="square" lIns="0" tIns="91425" rIns="91425" bIns="91425" rtlCol="0" anchor="t" anchorCtr="0">
            <a:spAutoFit/>
          </a:bodyPr>
          <a:lstStyle/>
          <a:p>
            <a:pPr marL="0" lvl="0" indent="0" algn="l" rtl="0">
              <a:lnSpc>
                <a:spcPct val="150000"/>
              </a:lnSpc>
              <a:spcBef>
                <a:spcPts val="0"/>
              </a:spcBef>
              <a:spcAft>
                <a:spcPts val="0"/>
              </a:spcAft>
              <a:buClr>
                <a:schemeClr val="dk1"/>
              </a:buClr>
              <a:buSzPts val="1100"/>
              <a:buFont typeface="Arial"/>
              <a:buNone/>
            </a:pPr>
            <a:r>
              <a:rPr lang="pt" dirty="0">
                <a:solidFill>
                  <a:srgbClr val="4285F4"/>
                </a:solidFill>
                <a:latin typeface="Open Sans SemiBold"/>
                <a:ea typeface="Open Sans SemiBold"/>
                <a:cs typeface="Open Sans SemiBold"/>
                <a:sym typeface="Open Sans SemiBold"/>
              </a:rPr>
              <a:t>O problema: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pt-BR" sz="1600" dirty="0"/>
              <a:t>Criar uma plataforma digital que oferece uma experiência agradável e informativa para os pacientes</a:t>
            </a:r>
            <a:endParaRPr sz="1200" b="1" dirty="0">
              <a:solidFill>
                <a:srgbClr val="4285F4"/>
              </a:solidFill>
              <a:latin typeface="Open Sans"/>
              <a:ea typeface="Open Sans"/>
              <a:cs typeface="Open Sans"/>
              <a:sym typeface="Open Sans"/>
            </a:endParaRPr>
          </a:p>
        </p:txBody>
      </p:sp>
      <p:sp>
        <p:nvSpPr>
          <p:cNvPr id="165" name="Google Shape;165;p42"/>
          <p:cNvSpPr txBox="1"/>
          <p:nvPr/>
        </p:nvSpPr>
        <p:spPr>
          <a:xfrm>
            <a:off x="517675" y="524350"/>
            <a:ext cx="6155100" cy="554100"/>
          </a:xfrm>
          <a:prstGeom prst="rect">
            <a:avLst/>
          </a:prstGeom>
          <a:noFill/>
          <a:ln>
            <a:noFill/>
          </a:ln>
        </p:spPr>
        <p:txBody>
          <a:bodyPr spcFirstLastPara="1" wrap="square" lIns="0" tIns="91425" rIns="91425" bIns="91425" rtlCol="0" anchor="t" anchorCtr="0">
            <a:spAutoFit/>
          </a:bodyPr>
          <a:lstStyle/>
          <a:p>
            <a:pPr marL="0" lvl="0" indent="0" algn="l" rtl="0">
              <a:spcBef>
                <a:spcPts val="0"/>
              </a:spcBef>
              <a:spcAft>
                <a:spcPts val="0"/>
              </a:spcAft>
              <a:buNone/>
            </a:pPr>
            <a:r>
              <a:rPr lang="pt" sz="2400">
                <a:solidFill>
                  <a:srgbClr val="5F6368"/>
                </a:solidFill>
                <a:latin typeface="Open Sans"/>
                <a:ea typeface="Open Sans"/>
                <a:cs typeface="Open Sans"/>
                <a:sym typeface="Open Sans"/>
              </a:rPr>
              <a:t>Visão geral do projeto</a:t>
            </a:r>
            <a:endParaRPr sz="2400">
              <a:solidFill>
                <a:srgbClr val="5F6368"/>
              </a:solidFill>
              <a:latin typeface="Open Sans"/>
              <a:ea typeface="Open Sans"/>
              <a:cs typeface="Open Sans"/>
              <a:sym typeface="Open Sans"/>
            </a:endParaRPr>
          </a:p>
        </p:txBody>
      </p:sp>
      <p:sp>
        <p:nvSpPr>
          <p:cNvPr id="166" name="Google Shape;166;p42"/>
          <p:cNvSpPr/>
          <p:nvPr/>
        </p:nvSpPr>
        <p:spPr>
          <a:xfrm>
            <a:off x="517675" y="1534000"/>
            <a:ext cx="513300" cy="513300"/>
          </a:xfrm>
          <a:prstGeom prst="ellipse">
            <a:avLst/>
          </a:prstGeom>
          <a:solidFill>
            <a:srgbClr val="4285F4"/>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167" name="Google Shape;167;p42"/>
          <p:cNvSpPr txBox="1"/>
          <p:nvPr/>
        </p:nvSpPr>
        <p:spPr>
          <a:xfrm>
            <a:off x="4572000" y="2237975"/>
            <a:ext cx="3446100" cy="2354460"/>
          </a:xfrm>
          <a:prstGeom prst="rect">
            <a:avLst/>
          </a:prstGeom>
          <a:noFill/>
          <a:ln>
            <a:noFill/>
          </a:ln>
        </p:spPr>
        <p:txBody>
          <a:bodyPr spcFirstLastPara="1" wrap="square" lIns="0" tIns="91425" rIns="91425" bIns="91425" rtlCol="0" anchor="t" anchorCtr="0">
            <a:spAutoFit/>
          </a:bodyPr>
          <a:lstStyle/>
          <a:p>
            <a:pPr marL="0" lvl="0" indent="0" algn="l" rtl="0">
              <a:lnSpc>
                <a:spcPct val="150000"/>
              </a:lnSpc>
              <a:spcBef>
                <a:spcPts val="0"/>
              </a:spcBef>
              <a:spcAft>
                <a:spcPts val="0"/>
              </a:spcAft>
              <a:buNone/>
            </a:pPr>
            <a:r>
              <a:rPr lang="pt" dirty="0">
                <a:solidFill>
                  <a:srgbClr val="4285F4"/>
                </a:solidFill>
                <a:latin typeface="Open Sans SemiBold"/>
                <a:ea typeface="Open Sans SemiBold"/>
                <a:cs typeface="Open Sans SemiBold"/>
                <a:sym typeface="Open Sans SemiBold"/>
              </a:rPr>
              <a:t>A meta: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pt-BR" sz="1600" dirty="0"/>
              <a:t>Nosso objetivo é criar um design elegante e fácil de usar, além de garantir que o conteúdo reflita uma abordagem moderna e compassiva do consultório para a odontologia.</a:t>
            </a:r>
            <a:endParaRPr sz="1200" b="1" dirty="0">
              <a:solidFill>
                <a:srgbClr val="4285F4"/>
              </a:solidFill>
              <a:latin typeface="Open Sans"/>
              <a:ea typeface="Open Sans"/>
              <a:cs typeface="Open Sans"/>
              <a:sym typeface="Open Sans"/>
            </a:endParaRPr>
          </a:p>
        </p:txBody>
      </p:sp>
      <p:sp>
        <p:nvSpPr>
          <p:cNvPr id="168" name="Google Shape;168;p42"/>
          <p:cNvSpPr/>
          <p:nvPr/>
        </p:nvSpPr>
        <p:spPr>
          <a:xfrm>
            <a:off x="4572000" y="1534000"/>
            <a:ext cx="513300" cy="513300"/>
          </a:xfrm>
          <a:prstGeom prst="ellipse">
            <a:avLst/>
          </a:prstGeom>
          <a:solidFill>
            <a:srgbClr val="4285F4"/>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169" name="Google Shape;169;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rtlCol="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0" name="Google Shape;170;p42"/>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3"/>
          <p:cNvSpPr txBox="1"/>
          <p:nvPr/>
        </p:nvSpPr>
        <p:spPr>
          <a:xfrm>
            <a:off x="517675" y="2237975"/>
            <a:ext cx="3446100" cy="969600"/>
          </a:xfrm>
          <a:prstGeom prst="rect">
            <a:avLst/>
          </a:prstGeom>
          <a:noFill/>
          <a:ln>
            <a:noFill/>
          </a:ln>
        </p:spPr>
        <p:txBody>
          <a:bodyPr spcFirstLastPara="1" wrap="square" lIns="0" tIns="91425" rIns="91425" bIns="91425" rtlCol="0" anchor="t" anchorCtr="0">
            <a:spAutoFit/>
          </a:bodyPr>
          <a:lstStyle/>
          <a:p>
            <a:pPr marL="0" lvl="0" indent="0" algn="l" rtl="0">
              <a:lnSpc>
                <a:spcPct val="150000"/>
              </a:lnSpc>
              <a:spcBef>
                <a:spcPts val="0"/>
              </a:spcBef>
              <a:spcAft>
                <a:spcPts val="0"/>
              </a:spcAft>
              <a:buNone/>
            </a:pPr>
            <a:r>
              <a:rPr lang="pt">
                <a:solidFill>
                  <a:srgbClr val="4285F4"/>
                </a:solidFill>
                <a:latin typeface="Open Sans SemiBold"/>
                <a:ea typeface="Open Sans SemiBold"/>
                <a:cs typeface="Open Sans SemiBold"/>
                <a:sym typeface="Open Sans SemiBold"/>
              </a:rPr>
              <a:t>Minha função: </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pt" sz="1200">
                <a:solidFill>
                  <a:srgbClr val="5F6368"/>
                </a:solidFill>
                <a:latin typeface="Open Sans"/>
                <a:ea typeface="Open Sans"/>
                <a:cs typeface="Open Sans"/>
                <a:sym typeface="Open Sans"/>
              </a:rPr>
              <a:t>Identifique seu papel no projeto, por exemplo, designer líder de UX, pesquisador de UX etc. </a:t>
            </a:r>
            <a:endParaRPr sz="1200" b="1">
              <a:solidFill>
                <a:srgbClr val="4285F4"/>
              </a:solidFill>
              <a:latin typeface="Open Sans"/>
              <a:ea typeface="Open Sans"/>
              <a:cs typeface="Open Sans"/>
              <a:sym typeface="Open Sans"/>
            </a:endParaRPr>
          </a:p>
        </p:txBody>
      </p:sp>
      <p:sp>
        <p:nvSpPr>
          <p:cNvPr id="176" name="Google Shape;176;p43"/>
          <p:cNvSpPr txBox="1"/>
          <p:nvPr/>
        </p:nvSpPr>
        <p:spPr>
          <a:xfrm>
            <a:off x="517675" y="524350"/>
            <a:ext cx="6155100" cy="554100"/>
          </a:xfrm>
          <a:prstGeom prst="rect">
            <a:avLst/>
          </a:prstGeom>
          <a:noFill/>
          <a:ln>
            <a:noFill/>
          </a:ln>
        </p:spPr>
        <p:txBody>
          <a:bodyPr spcFirstLastPara="1" wrap="square" lIns="0" tIns="91425" rIns="91425" bIns="91425" rtlCol="0" anchor="t" anchorCtr="0">
            <a:spAutoFit/>
          </a:bodyPr>
          <a:lstStyle/>
          <a:p>
            <a:pPr marL="0" lvl="0" indent="0" algn="l" rtl="0">
              <a:spcBef>
                <a:spcPts val="0"/>
              </a:spcBef>
              <a:spcAft>
                <a:spcPts val="0"/>
              </a:spcAft>
              <a:buNone/>
            </a:pPr>
            <a:r>
              <a:rPr lang="pt" sz="2400">
                <a:solidFill>
                  <a:srgbClr val="5F6368"/>
                </a:solidFill>
                <a:latin typeface="Open Sans"/>
                <a:ea typeface="Open Sans"/>
                <a:cs typeface="Open Sans"/>
                <a:sym typeface="Open Sans"/>
              </a:rPr>
              <a:t>Visão geral do projeto</a:t>
            </a:r>
            <a:endParaRPr sz="2400">
              <a:solidFill>
                <a:srgbClr val="5F6368"/>
              </a:solidFill>
              <a:latin typeface="Open Sans"/>
              <a:ea typeface="Open Sans"/>
              <a:cs typeface="Open Sans"/>
              <a:sym typeface="Open Sans"/>
            </a:endParaRPr>
          </a:p>
        </p:txBody>
      </p:sp>
      <p:sp>
        <p:nvSpPr>
          <p:cNvPr id="177" name="Google Shape;177;p43"/>
          <p:cNvSpPr/>
          <p:nvPr/>
        </p:nvSpPr>
        <p:spPr>
          <a:xfrm>
            <a:off x="517675" y="1534000"/>
            <a:ext cx="513300" cy="513300"/>
          </a:xfrm>
          <a:prstGeom prst="ellipse">
            <a:avLst/>
          </a:prstGeom>
          <a:solidFill>
            <a:srgbClr val="4285F4"/>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178" name="Google Shape;178;p43"/>
          <p:cNvSpPr txBox="1"/>
          <p:nvPr/>
        </p:nvSpPr>
        <p:spPr>
          <a:xfrm>
            <a:off x="4572000" y="2237975"/>
            <a:ext cx="3446100" cy="1246800"/>
          </a:xfrm>
          <a:prstGeom prst="rect">
            <a:avLst/>
          </a:prstGeom>
          <a:noFill/>
          <a:ln>
            <a:noFill/>
          </a:ln>
        </p:spPr>
        <p:txBody>
          <a:bodyPr spcFirstLastPara="1" wrap="square" lIns="0" tIns="91425" rIns="91425" bIns="91425" rtlCol="0" anchor="t" anchorCtr="0">
            <a:spAutoFit/>
          </a:bodyPr>
          <a:lstStyle/>
          <a:p>
            <a:pPr marL="0" lvl="0" indent="0" algn="l" rtl="0">
              <a:lnSpc>
                <a:spcPct val="150000"/>
              </a:lnSpc>
              <a:spcBef>
                <a:spcPts val="0"/>
              </a:spcBef>
              <a:spcAft>
                <a:spcPts val="0"/>
              </a:spcAft>
              <a:buNone/>
            </a:pPr>
            <a:r>
              <a:rPr lang="pt">
                <a:solidFill>
                  <a:srgbClr val="4285F4"/>
                </a:solidFill>
                <a:latin typeface="Open Sans SemiBold"/>
                <a:ea typeface="Open Sans SemiBold"/>
                <a:cs typeface="Open Sans SemiBold"/>
                <a:sym typeface="Open Sans SemiBold"/>
              </a:rPr>
              <a:t>Responsabilidades</a:t>
            </a:r>
            <a:r>
              <a:rPr lang="pt">
                <a:solidFill>
                  <a:srgbClr val="1967D2"/>
                </a:solidFill>
                <a:latin typeface="Open Sans SemiBold"/>
                <a:ea typeface="Open Sans SemiBold"/>
                <a:cs typeface="Open Sans SemiBold"/>
                <a:sym typeface="Open Sans SemiBold"/>
              </a:rPr>
              <a:t>: </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pt" sz="1200">
                <a:solidFill>
                  <a:srgbClr val="5F6368"/>
                </a:solidFill>
                <a:latin typeface="Open Sans"/>
                <a:ea typeface="Open Sans"/>
                <a:cs typeface="Open Sans"/>
                <a:sym typeface="Open Sans"/>
              </a:rPr>
              <a:t>Liste as responsabilidades que teve ao longo do projeto, por exemplo, pesquisa de usuários, wireframe, prototipagem etc. </a:t>
            </a:r>
            <a:endParaRPr sz="1200" b="1">
              <a:solidFill>
                <a:srgbClr val="4285F4"/>
              </a:solidFill>
              <a:latin typeface="Open Sans"/>
              <a:ea typeface="Open Sans"/>
              <a:cs typeface="Open Sans"/>
              <a:sym typeface="Open Sans"/>
            </a:endParaRPr>
          </a:p>
        </p:txBody>
      </p:sp>
      <p:sp>
        <p:nvSpPr>
          <p:cNvPr id="179" name="Google Shape;179;p43"/>
          <p:cNvSpPr/>
          <p:nvPr/>
        </p:nvSpPr>
        <p:spPr>
          <a:xfrm>
            <a:off x="4572000" y="1534000"/>
            <a:ext cx="513300" cy="513300"/>
          </a:xfrm>
          <a:prstGeom prst="ellipse">
            <a:avLst/>
          </a:prstGeom>
          <a:solidFill>
            <a:srgbClr val="4285F4"/>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180" name="Google Shape;180;p43"/>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rtlCol="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1" name="Google Shape;181;p43"/>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rtlCol="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85"/>
        <p:cNvGrpSpPr/>
        <p:nvPr/>
      </p:nvGrpSpPr>
      <p:grpSpPr>
        <a:xfrm>
          <a:off x="0" y="0"/>
          <a:ext cx="0" cy="0"/>
          <a:chOff x="0" y="0"/>
          <a:chExt cx="0" cy="0"/>
        </a:xfrm>
      </p:grpSpPr>
      <p:sp>
        <p:nvSpPr>
          <p:cNvPr id="186" name="Google Shape;186;p44"/>
          <p:cNvSpPr txBox="1"/>
          <p:nvPr/>
        </p:nvSpPr>
        <p:spPr>
          <a:xfrm>
            <a:off x="403997" y="2082300"/>
            <a:ext cx="2840378" cy="1034099"/>
          </a:xfrm>
          <a:prstGeom prst="rect">
            <a:avLst/>
          </a:prstGeom>
          <a:noFill/>
          <a:ln>
            <a:noFill/>
          </a:ln>
        </p:spPr>
        <p:txBody>
          <a:bodyPr spcFirstLastPara="1" wrap="square" lIns="91425" tIns="91425" rIns="91425" bIns="91425" rtlCol="0" anchor="t" anchorCtr="0">
            <a:spAutoFit/>
          </a:bodyPr>
          <a:lstStyle/>
          <a:p>
            <a:pPr marL="0" lvl="0" indent="0" algn="r" rtl="0">
              <a:lnSpc>
                <a:spcPct val="115000"/>
              </a:lnSpc>
              <a:spcBef>
                <a:spcPts val="0"/>
              </a:spcBef>
              <a:spcAft>
                <a:spcPts val="0"/>
              </a:spcAft>
              <a:buNone/>
            </a:pPr>
            <a:r>
              <a:rPr lang="pt" sz="2400" dirty="0">
                <a:solidFill>
                  <a:srgbClr val="FFFFFF"/>
                </a:solidFill>
                <a:latin typeface="Open Sans"/>
                <a:ea typeface="Open Sans"/>
                <a:cs typeface="Open Sans"/>
                <a:sym typeface="Open Sans"/>
              </a:rPr>
              <a:t>Entendendo o usuário</a:t>
            </a:r>
            <a:endParaRPr sz="2400" dirty="0">
              <a:solidFill>
                <a:srgbClr val="FFFFFF"/>
              </a:solidFill>
              <a:latin typeface="Open Sans"/>
              <a:ea typeface="Open Sans"/>
              <a:cs typeface="Open Sans"/>
              <a:sym typeface="Open Sans"/>
            </a:endParaRPr>
          </a:p>
        </p:txBody>
      </p:sp>
      <p:sp>
        <p:nvSpPr>
          <p:cNvPr id="187" name="Google Shape;187;p44"/>
          <p:cNvSpPr txBox="1"/>
          <p:nvPr/>
        </p:nvSpPr>
        <p:spPr>
          <a:xfrm>
            <a:off x="3712425" y="1886850"/>
            <a:ext cx="3946500" cy="1369800"/>
          </a:xfrm>
          <a:prstGeom prst="rect">
            <a:avLst/>
          </a:prstGeom>
          <a:noFill/>
          <a:ln>
            <a:noFill/>
          </a:ln>
        </p:spPr>
        <p:txBody>
          <a:bodyPr spcFirstLastPara="1" wrap="square" lIns="91425" tIns="91425" rIns="91425" bIns="91425" rtlCol="0"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pt">
                <a:solidFill>
                  <a:srgbClr val="FFFFFF"/>
                </a:solidFill>
                <a:latin typeface="Open Sans"/>
                <a:ea typeface="Open Sans"/>
                <a:cs typeface="Open Sans"/>
                <a:sym typeface="Open Sans"/>
              </a:rPr>
              <a:t>Pesquisa com usuários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pt">
                <a:solidFill>
                  <a:srgbClr val="FFFFFF"/>
                </a:solidFill>
                <a:latin typeface="Open Sans"/>
                <a:ea typeface="Open Sans"/>
                <a:cs typeface="Open Sans"/>
                <a:sym typeface="Open Sans"/>
              </a:rPr>
              <a:t>Personagens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pt">
                <a:solidFill>
                  <a:srgbClr val="FFFFFF"/>
                </a:solidFill>
                <a:latin typeface="Open Sans"/>
                <a:ea typeface="Open Sans"/>
                <a:cs typeface="Open Sans"/>
                <a:sym typeface="Open Sans"/>
              </a:rPr>
              <a:t>Declarações de problema</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pt">
                <a:solidFill>
                  <a:srgbClr val="FFFFFF"/>
                </a:solidFill>
                <a:latin typeface="Open Sans"/>
                <a:ea typeface="Open Sans"/>
                <a:cs typeface="Open Sans"/>
                <a:sym typeface="Open Sans"/>
              </a:rPr>
              <a:t>Mapas da jornada do usuário</a:t>
            </a:r>
            <a:endParaRPr>
              <a:solidFill>
                <a:srgbClr val="FFFFFF"/>
              </a:solidFill>
              <a:latin typeface="Open Sans"/>
              <a:ea typeface="Open Sans"/>
              <a:cs typeface="Open Sans"/>
              <a:sym typeface="Open Sans"/>
            </a:endParaRPr>
          </a:p>
        </p:txBody>
      </p:sp>
      <p:cxnSp>
        <p:nvCxnSpPr>
          <p:cNvPr id="188" name="Google Shape;188;p4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5"/>
          <p:cNvSpPr/>
          <p:nvPr/>
        </p:nvSpPr>
        <p:spPr>
          <a:xfrm>
            <a:off x="517675" y="1832019"/>
            <a:ext cx="7938900" cy="2510400"/>
          </a:xfrm>
          <a:prstGeom prst="rect">
            <a:avLst/>
          </a:prstGeom>
          <a:solidFill>
            <a:srgbClr val="F8F9FA"/>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194" name="Google Shape;194;p45"/>
          <p:cNvSpPr txBox="1"/>
          <p:nvPr/>
        </p:nvSpPr>
        <p:spPr>
          <a:xfrm>
            <a:off x="517675" y="524350"/>
            <a:ext cx="6155100" cy="554100"/>
          </a:xfrm>
          <a:prstGeom prst="rect">
            <a:avLst/>
          </a:prstGeom>
          <a:noFill/>
          <a:ln>
            <a:noFill/>
          </a:ln>
        </p:spPr>
        <p:txBody>
          <a:bodyPr spcFirstLastPara="1" wrap="square" lIns="0" tIns="91425" rIns="91425" bIns="91425" rtlCol="0" anchor="t" anchorCtr="0">
            <a:spAutoFit/>
          </a:bodyPr>
          <a:lstStyle/>
          <a:p>
            <a:pPr marL="0" lvl="0" indent="0" algn="l" rtl="0">
              <a:spcBef>
                <a:spcPts val="0"/>
              </a:spcBef>
              <a:spcAft>
                <a:spcPts val="0"/>
              </a:spcAft>
              <a:buNone/>
            </a:pPr>
            <a:r>
              <a:rPr lang="pt" sz="2400">
                <a:solidFill>
                  <a:srgbClr val="5F6368"/>
                </a:solidFill>
                <a:latin typeface="Open Sans"/>
                <a:ea typeface="Open Sans"/>
                <a:cs typeface="Open Sans"/>
                <a:sym typeface="Open Sans"/>
              </a:rPr>
              <a:t>Pesquisa com usuários: resumo</a:t>
            </a:r>
            <a:endParaRPr sz="2400">
              <a:solidFill>
                <a:srgbClr val="5F6368"/>
              </a:solidFill>
              <a:latin typeface="Open Sans"/>
              <a:ea typeface="Open Sans"/>
              <a:cs typeface="Open Sans"/>
              <a:sym typeface="Open Sans"/>
            </a:endParaRPr>
          </a:p>
        </p:txBody>
      </p:sp>
      <p:sp>
        <p:nvSpPr>
          <p:cNvPr id="195" name="Google Shape;195;p45"/>
          <p:cNvSpPr txBox="1"/>
          <p:nvPr/>
        </p:nvSpPr>
        <p:spPr>
          <a:xfrm>
            <a:off x="919075" y="2461800"/>
            <a:ext cx="7136100" cy="1006500"/>
          </a:xfrm>
          <a:prstGeom prst="rect">
            <a:avLst/>
          </a:prstGeom>
          <a:noFill/>
          <a:ln>
            <a:noFill/>
          </a:ln>
        </p:spPr>
        <p:txBody>
          <a:bodyPr spcFirstLastPara="1" wrap="square" lIns="0" tIns="91425" rIns="91425" bIns="91425" rtlCol="0" anchor="t" anchorCtr="0">
            <a:spAutoFit/>
          </a:bodyPr>
          <a:lstStyle/>
          <a:p>
            <a:pPr marL="0" lvl="0" indent="0" algn="ctr" rtl="0">
              <a:lnSpc>
                <a:spcPct val="115000"/>
              </a:lnSpc>
              <a:spcBef>
                <a:spcPts val="0"/>
              </a:spcBef>
              <a:spcAft>
                <a:spcPts val="0"/>
              </a:spcAft>
              <a:buNone/>
            </a:pPr>
            <a:r>
              <a:rPr lang="pt" sz="1200">
                <a:solidFill>
                  <a:srgbClr val="5F6368"/>
                </a:solidFill>
                <a:latin typeface="Open Sans"/>
                <a:ea typeface="Open Sans"/>
                <a:cs typeface="Open Sans"/>
                <a:sym typeface="Open Sans"/>
              </a:rPr>
              <a:t>Escreva um pequeno parágrafo descrevendo sua pesquisa de usuário. </a:t>
            </a:r>
            <a:endParaRPr sz="120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None/>
            </a:pPr>
            <a:endParaRPr sz="120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None/>
            </a:pPr>
            <a:r>
              <a:rPr lang="pt" sz="1200">
                <a:solidFill>
                  <a:srgbClr val="5F6368"/>
                </a:solidFill>
                <a:latin typeface="Open Sans"/>
                <a:ea typeface="Open Sans"/>
                <a:cs typeface="Open Sans"/>
                <a:sym typeface="Open Sans"/>
              </a:rPr>
              <a:t>Isso pode incluir o tipo de pesquisa que você realizou, suposições que fez ao entrar na pesquisa, e como suas suposições mudaram após a realização da pesquisa.</a:t>
            </a:r>
            <a:endParaRPr sz="1200" b="1">
              <a:solidFill>
                <a:srgbClr val="1967D2"/>
              </a:solidFill>
              <a:latin typeface="Open Sans"/>
              <a:ea typeface="Open Sans"/>
              <a:cs typeface="Open Sans"/>
              <a:sym typeface="Open Sans"/>
            </a:endParaRPr>
          </a:p>
        </p:txBody>
      </p:sp>
      <p:sp>
        <p:nvSpPr>
          <p:cNvPr id="196" name="Google Shape;196;p45"/>
          <p:cNvSpPr/>
          <p:nvPr/>
        </p:nvSpPr>
        <p:spPr>
          <a:xfrm>
            <a:off x="4230475" y="1602212"/>
            <a:ext cx="513300" cy="513300"/>
          </a:xfrm>
          <a:prstGeom prst="ellipse">
            <a:avLst/>
          </a:prstGeom>
          <a:solidFill>
            <a:srgbClr val="EA4335"/>
          </a:solidFill>
          <a:ln>
            <a:noFill/>
          </a:ln>
        </p:spPr>
        <p:txBody>
          <a:bodyPr spcFirstLastPara="1" wrap="square" lIns="91425" tIns="91425" rIns="91425" bIns="91425" rtlCol="0" anchor="ctr" anchorCtr="0">
            <a:noAutofit/>
          </a:bodyPr>
          <a:lstStyle/>
          <a:p>
            <a:pPr marL="0" lvl="0" indent="0" algn="l" rtl="0">
              <a:spcBef>
                <a:spcPts val="0"/>
              </a:spcBef>
              <a:spcAft>
                <a:spcPts val="0"/>
              </a:spcAft>
              <a:buNone/>
            </a:pPr>
            <a:endParaRPr/>
          </a:p>
        </p:txBody>
      </p:sp>
      <p:sp>
        <p:nvSpPr>
          <p:cNvPr id="197" name="Google Shape;197;p45"/>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rtlCol="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6"/>
          <p:cNvSpPr txBox="1"/>
          <p:nvPr/>
        </p:nvSpPr>
        <p:spPr>
          <a:xfrm>
            <a:off x="517675" y="524350"/>
            <a:ext cx="7027200" cy="554100"/>
          </a:xfrm>
          <a:prstGeom prst="rect">
            <a:avLst/>
          </a:prstGeom>
          <a:noFill/>
          <a:ln>
            <a:noFill/>
          </a:ln>
        </p:spPr>
        <p:txBody>
          <a:bodyPr spcFirstLastPara="1" wrap="square" lIns="0" tIns="91425" rIns="91425" bIns="91425" rtlCol="0" anchor="t" anchorCtr="0">
            <a:spAutoFit/>
          </a:bodyPr>
          <a:lstStyle/>
          <a:p>
            <a:pPr marL="0" lvl="0" indent="0" algn="l" rtl="0">
              <a:spcBef>
                <a:spcPts val="0"/>
              </a:spcBef>
              <a:spcAft>
                <a:spcPts val="0"/>
              </a:spcAft>
              <a:buNone/>
            </a:pPr>
            <a:r>
              <a:rPr lang="pt" sz="2400" dirty="0">
                <a:solidFill>
                  <a:srgbClr val="5F6368"/>
                </a:solidFill>
                <a:latin typeface="Open Sans"/>
                <a:ea typeface="Open Sans"/>
                <a:cs typeface="Open Sans"/>
                <a:sym typeface="Open Sans"/>
              </a:rPr>
              <a:t>Pesquisa com usuários: aspectos problemáticos</a:t>
            </a:r>
            <a:endParaRPr sz="2400" dirty="0">
              <a:solidFill>
                <a:srgbClr val="5F6368"/>
              </a:solidFill>
              <a:latin typeface="Open Sans"/>
              <a:ea typeface="Open Sans"/>
              <a:cs typeface="Open Sans"/>
              <a:sym typeface="Open Sans"/>
            </a:endParaRPr>
          </a:p>
        </p:txBody>
      </p:sp>
      <p:sp>
        <p:nvSpPr>
          <p:cNvPr id="203" name="Google Shape;203;p46"/>
          <p:cNvSpPr txBox="1"/>
          <p:nvPr/>
        </p:nvSpPr>
        <p:spPr>
          <a:xfrm>
            <a:off x="441463" y="2008850"/>
            <a:ext cx="1872600" cy="400200"/>
          </a:xfrm>
          <a:prstGeom prst="rect">
            <a:avLst/>
          </a:prstGeom>
          <a:noFill/>
          <a:ln>
            <a:noFill/>
          </a:ln>
        </p:spPr>
        <p:txBody>
          <a:bodyPr spcFirstLastPara="1" wrap="square" lIns="0" tIns="91425" rIns="91425" bIns="91425" rtlCol="0" anchor="t" anchorCtr="0">
            <a:spAutoFit/>
          </a:bodyPr>
          <a:lstStyle/>
          <a:p>
            <a:pPr marL="0" lvl="0" indent="0" algn="ctr" rtl="0">
              <a:lnSpc>
                <a:spcPct val="150000"/>
              </a:lnSpc>
              <a:spcBef>
                <a:spcPts val="0"/>
              </a:spcBef>
              <a:spcAft>
                <a:spcPts val="0"/>
              </a:spcAft>
              <a:buNone/>
            </a:pPr>
            <a:r>
              <a:rPr lang="pt">
                <a:solidFill>
                  <a:srgbClr val="EA4335"/>
                </a:solidFill>
                <a:latin typeface="Open Sans SemiBold"/>
                <a:ea typeface="Open Sans SemiBold"/>
                <a:cs typeface="Open Sans SemiBold"/>
                <a:sym typeface="Open Sans SemiBold"/>
              </a:rPr>
              <a:t>Aspecto problemático</a:t>
            </a:r>
            <a:endParaRPr>
              <a:solidFill>
                <a:srgbClr val="4285F4"/>
              </a:solidFill>
              <a:latin typeface="Open Sans SemiBold"/>
              <a:ea typeface="Open Sans SemiBold"/>
              <a:cs typeface="Open Sans SemiBold"/>
              <a:sym typeface="Open Sans SemiBold"/>
            </a:endParaRPr>
          </a:p>
        </p:txBody>
      </p:sp>
      <p:sp>
        <p:nvSpPr>
          <p:cNvPr id="204" name="Google Shape;204;p46"/>
          <p:cNvSpPr txBox="1"/>
          <p:nvPr/>
        </p:nvSpPr>
        <p:spPr>
          <a:xfrm>
            <a:off x="441475" y="2668295"/>
            <a:ext cx="1872600" cy="1326210"/>
          </a:xfrm>
          <a:prstGeom prst="rect">
            <a:avLst/>
          </a:prstGeom>
          <a:noFill/>
          <a:ln>
            <a:noFill/>
          </a:ln>
        </p:spPr>
        <p:txBody>
          <a:bodyPr spcFirstLastPara="1" wrap="square" lIns="0" tIns="91425" rIns="91425" bIns="91425" rtlCol="0" anchor="t" anchorCtr="0">
            <a:spAutoFit/>
          </a:bodyPr>
          <a:lstStyle/>
          <a:p>
            <a:pPr marL="0" lvl="0" indent="0" algn="ctr" rtl="0">
              <a:lnSpc>
                <a:spcPct val="115000"/>
              </a:lnSpc>
              <a:spcBef>
                <a:spcPts val="0"/>
              </a:spcBef>
              <a:spcAft>
                <a:spcPts val="0"/>
              </a:spcAft>
              <a:buNone/>
            </a:pPr>
            <a:r>
              <a:rPr lang="pt" sz="1200" dirty="0">
                <a:solidFill>
                  <a:srgbClr val="5F6368"/>
                </a:solidFill>
                <a:latin typeface="Open Sans"/>
                <a:ea typeface="Open Sans"/>
                <a:cs typeface="Open Sans"/>
                <a:sym typeface="Open Sans"/>
              </a:rPr>
              <a:t>Escreva uma ou duas frases refletindo sobre o aspecto problemático listado acima e como isso guiará os projetos no futuro.</a:t>
            </a:r>
            <a:endParaRPr sz="1200" dirty="0"/>
          </a:p>
        </p:txBody>
      </p:sp>
      <p:sp>
        <p:nvSpPr>
          <p:cNvPr id="205" name="Google Shape;205;p46"/>
          <p:cNvSpPr txBox="1"/>
          <p:nvPr/>
        </p:nvSpPr>
        <p:spPr>
          <a:xfrm>
            <a:off x="2582713" y="2008850"/>
            <a:ext cx="1872600" cy="400200"/>
          </a:xfrm>
          <a:prstGeom prst="rect">
            <a:avLst/>
          </a:prstGeom>
          <a:noFill/>
          <a:ln>
            <a:noFill/>
          </a:ln>
        </p:spPr>
        <p:txBody>
          <a:bodyPr spcFirstLastPara="1" wrap="square" lIns="0" tIns="91425" rIns="91425" bIns="91425" rtlCol="0" anchor="t" anchorCtr="0">
            <a:spAutoFit/>
          </a:bodyPr>
          <a:lstStyle/>
          <a:p>
            <a:pPr marL="0" lvl="0" indent="0" algn="ctr" rtl="0">
              <a:lnSpc>
                <a:spcPct val="150000"/>
              </a:lnSpc>
              <a:spcBef>
                <a:spcPts val="0"/>
              </a:spcBef>
              <a:spcAft>
                <a:spcPts val="0"/>
              </a:spcAft>
              <a:buNone/>
            </a:pPr>
            <a:r>
              <a:rPr lang="pt">
                <a:solidFill>
                  <a:srgbClr val="EA4335"/>
                </a:solidFill>
                <a:latin typeface="Open Sans SemiBold"/>
                <a:ea typeface="Open Sans SemiBold"/>
                <a:cs typeface="Open Sans SemiBold"/>
                <a:sym typeface="Open Sans SemiBold"/>
              </a:rPr>
              <a:t>Aspecto problemático</a:t>
            </a:r>
            <a:endParaRPr>
              <a:solidFill>
                <a:srgbClr val="4285F4"/>
              </a:solidFill>
              <a:latin typeface="Open Sans SemiBold"/>
              <a:ea typeface="Open Sans SemiBold"/>
              <a:cs typeface="Open Sans SemiBold"/>
              <a:sym typeface="Open Sans SemiBold"/>
            </a:endParaRPr>
          </a:p>
        </p:txBody>
      </p:sp>
      <p:sp>
        <p:nvSpPr>
          <p:cNvPr id="206" name="Google Shape;206;p46"/>
          <p:cNvSpPr txBox="1"/>
          <p:nvPr/>
        </p:nvSpPr>
        <p:spPr>
          <a:xfrm>
            <a:off x="2582725" y="2668295"/>
            <a:ext cx="1872600" cy="1326210"/>
          </a:xfrm>
          <a:prstGeom prst="rect">
            <a:avLst/>
          </a:prstGeom>
          <a:noFill/>
          <a:ln>
            <a:noFill/>
          </a:ln>
        </p:spPr>
        <p:txBody>
          <a:bodyPr spcFirstLastPara="1" wrap="square" lIns="0" tIns="91425" rIns="91425" bIns="91425" rtlCol="0" anchor="t" anchorCtr="0">
            <a:spAutoFit/>
          </a:bodyPr>
          <a:lstStyle/>
          <a:p>
            <a:pPr lvl="0" algn="ctr" rtl="0">
              <a:lnSpc>
                <a:spcPct val="115000"/>
              </a:lnSpc>
            </a:pPr>
            <a:r>
              <a:rPr lang="pt" sz="1200">
                <a:solidFill>
                  <a:srgbClr val="5F6368"/>
                </a:solidFill>
                <a:latin typeface="Open Sans"/>
                <a:ea typeface="Open Sans"/>
                <a:cs typeface="Open Sans"/>
                <a:sym typeface="Open Sans"/>
              </a:rPr>
              <a:t>Escreva uma ou duas frases refletindo sobre o aspecto problemático listado acima e como isso guiará os projetos no futuro.</a:t>
            </a:r>
            <a:endParaRPr lang="en-US" sz="1200" dirty="0"/>
          </a:p>
        </p:txBody>
      </p:sp>
      <p:sp>
        <p:nvSpPr>
          <p:cNvPr id="207" name="Google Shape;207;p46"/>
          <p:cNvSpPr txBox="1"/>
          <p:nvPr/>
        </p:nvSpPr>
        <p:spPr>
          <a:xfrm>
            <a:off x="4723969" y="2008850"/>
            <a:ext cx="1872600" cy="400200"/>
          </a:xfrm>
          <a:prstGeom prst="rect">
            <a:avLst/>
          </a:prstGeom>
          <a:noFill/>
          <a:ln>
            <a:noFill/>
          </a:ln>
        </p:spPr>
        <p:txBody>
          <a:bodyPr spcFirstLastPara="1" wrap="square" lIns="0" tIns="91425" rIns="91425" bIns="91425" rtlCol="0" anchor="t" anchorCtr="0">
            <a:spAutoFit/>
          </a:bodyPr>
          <a:lstStyle/>
          <a:p>
            <a:pPr marL="0" lvl="0" indent="0" algn="ctr" rtl="0">
              <a:lnSpc>
                <a:spcPct val="150000"/>
              </a:lnSpc>
              <a:spcBef>
                <a:spcPts val="0"/>
              </a:spcBef>
              <a:spcAft>
                <a:spcPts val="0"/>
              </a:spcAft>
              <a:buNone/>
            </a:pPr>
            <a:r>
              <a:rPr lang="pt">
                <a:solidFill>
                  <a:srgbClr val="EA4335"/>
                </a:solidFill>
                <a:latin typeface="Open Sans SemiBold"/>
                <a:ea typeface="Open Sans SemiBold"/>
                <a:cs typeface="Open Sans SemiBold"/>
                <a:sym typeface="Open Sans SemiBold"/>
              </a:rPr>
              <a:t>Aspecto problemático</a:t>
            </a:r>
            <a:endParaRPr>
              <a:solidFill>
                <a:srgbClr val="4285F4"/>
              </a:solidFill>
              <a:latin typeface="Open Sans SemiBold"/>
              <a:ea typeface="Open Sans SemiBold"/>
              <a:cs typeface="Open Sans SemiBold"/>
              <a:sym typeface="Open Sans SemiBold"/>
            </a:endParaRPr>
          </a:p>
        </p:txBody>
      </p:sp>
      <p:sp>
        <p:nvSpPr>
          <p:cNvPr id="208" name="Google Shape;208;p46"/>
          <p:cNvSpPr txBox="1"/>
          <p:nvPr/>
        </p:nvSpPr>
        <p:spPr>
          <a:xfrm>
            <a:off x="4723969" y="2668295"/>
            <a:ext cx="1872600" cy="1326210"/>
          </a:xfrm>
          <a:prstGeom prst="rect">
            <a:avLst/>
          </a:prstGeom>
          <a:noFill/>
          <a:ln>
            <a:noFill/>
          </a:ln>
        </p:spPr>
        <p:txBody>
          <a:bodyPr spcFirstLastPara="1" wrap="square" lIns="0" tIns="91425" rIns="91425" bIns="91425" rtlCol="0" anchor="t" anchorCtr="0">
            <a:spAutoFit/>
          </a:bodyPr>
          <a:lstStyle/>
          <a:p>
            <a:pPr lvl="0" algn="ctr" rtl="0">
              <a:lnSpc>
                <a:spcPct val="115000"/>
              </a:lnSpc>
            </a:pPr>
            <a:r>
              <a:rPr lang="pt" sz="1200">
                <a:solidFill>
                  <a:srgbClr val="5F6368"/>
                </a:solidFill>
                <a:latin typeface="Open Sans"/>
                <a:ea typeface="Open Sans"/>
                <a:cs typeface="Open Sans"/>
                <a:sym typeface="Open Sans"/>
              </a:rPr>
              <a:t>Escreva uma ou duas frases refletindo sobre o aspecto problemático listado acima e como isso guiará os projetos no futuro.</a:t>
            </a:r>
            <a:endParaRPr lang="en-US" sz="1200" dirty="0"/>
          </a:p>
        </p:txBody>
      </p:sp>
      <p:sp>
        <p:nvSpPr>
          <p:cNvPr id="209" name="Google Shape;209;p46"/>
          <p:cNvSpPr txBox="1"/>
          <p:nvPr/>
        </p:nvSpPr>
        <p:spPr>
          <a:xfrm>
            <a:off x="6865219" y="2008850"/>
            <a:ext cx="1872600" cy="400200"/>
          </a:xfrm>
          <a:prstGeom prst="rect">
            <a:avLst/>
          </a:prstGeom>
          <a:noFill/>
          <a:ln>
            <a:noFill/>
          </a:ln>
        </p:spPr>
        <p:txBody>
          <a:bodyPr spcFirstLastPara="1" wrap="square" lIns="0" tIns="91425" rIns="91425" bIns="91425" rtlCol="0" anchor="t" anchorCtr="0">
            <a:spAutoFit/>
          </a:bodyPr>
          <a:lstStyle/>
          <a:p>
            <a:pPr marL="0" lvl="0" indent="0" algn="ctr" rtl="0">
              <a:lnSpc>
                <a:spcPct val="150000"/>
              </a:lnSpc>
              <a:spcBef>
                <a:spcPts val="0"/>
              </a:spcBef>
              <a:spcAft>
                <a:spcPts val="0"/>
              </a:spcAft>
              <a:buNone/>
            </a:pPr>
            <a:r>
              <a:rPr lang="pt">
                <a:solidFill>
                  <a:srgbClr val="EA4335"/>
                </a:solidFill>
                <a:latin typeface="Open Sans SemiBold"/>
                <a:ea typeface="Open Sans SemiBold"/>
                <a:cs typeface="Open Sans SemiBold"/>
                <a:sym typeface="Open Sans SemiBold"/>
              </a:rPr>
              <a:t>Aspecto problemático</a:t>
            </a:r>
            <a:endParaRPr>
              <a:solidFill>
                <a:srgbClr val="4285F4"/>
              </a:solidFill>
              <a:latin typeface="Open Sans SemiBold"/>
              <a:ea typeface="Open Sans SemiBold"/>
              <a:cs typeface="Open Sans SemiBold"/>
              <a:sym typeface="Open Sans SemiBold"/>
            </a:endParaRPr>
          </a:p>
        </p:txBody>
      </p:sp>
      <p:sp>
        <p:nvSpPr>
          <p:cNvPr id="210" name="Google Shape;210;p46"/>
          <p:cNvSpPr txBox="1"/>
          <p:nvPr/>
        </p:nvSpPr>
        <p:spPr>
          <a:xfrm>
            <a:off x="6865219" y="2668295"/>
            <a:ext cx="1872600" cy="1326210"/>
          </a:xfrm>
          <a:prstGeom prst="rect">
            <a:avLst/>
          </a:prstGeom>
          <a:noFill/>
          <a:ln>
            <a:noFill/>
          </a:ln>
        </p:spPr>
        <p:txBody>
          <a:bodyPr spcFirstLastPara="1" wrap="square" lIns="0" tIns="91425" rIns="91425" bIns="91425" rtlCol="0" anchor="t" anchorCtr="0">
            <a:spAutoFit/>
          </a:bodyPr>
          <a:lstStyle/>
          <a:p>
            <a:pPr lvl="0" algn="ctr" rtl="0">
              <a:lnSpc>
                <a:spcPct val="115000"/>
              </a:lnSpc>
            </a:pPr>
            <a:r>
              <a:rPr lang="pt" sz="1200">
                <a:solidFill>
                  <a:srgbClr val="5F6368"/>
                </a:solidFill>
                <a:latin typeface="Open Sans"/>
                <a:ea typeface="Open Sans"/>
                <a:cs typeface="Open Sans"/>
                <a:sym typeface="Open Sans"/>
              </a:rPr>
              <a:t>Escreva uma ou duas frases refletindo sobre o aspecto problemático listado acima e como isso guiará os projetos no futuro.</a:t>
            </a:r>
            <a:endParaRPr lang="en-US" sz="1200" dirty="0"/>
          </a:p>
        </p:txBody>
      </p:sp>
      <p:sp>
        <p:nvSpPr>
          <p:cNvPr id="211" name="Google Shape;211;p46"/>
          <p:cNvSpPr/>
          <p:nvPr/>
        </p:nvSpPr>
        <p:spPr>
          <a:xfrm>
            <a:off x="1121125" y="1382121"/>
            <a:ext cx="513300" cy="513300"/>
          </a:xfrm>
          <a:prstGeom prst="ellipse">
            <a:avLst/>
          </a:prstGeom>
          <a:solidFill>
            <a:srgbClr val="EA4335"/>
          </a:solidFill>
          <a:ln>
            <a:noFill/>
          </a:ln>
        </p:spPr>
        <p:txBody>
          <a:bodyPr spcFirstLastPara="1" wrap="square" lIns="0" tIns="0" rIns="0" bIns="0" rtlCol="0" anchor="ctr" anchorCtr="0">
            <a:noAutofit/>
          </a:bodyPr>
          <a:lstStyle/>
          <a:p>
            <a:pPr marL="0" lvl="0" indent="0" algn="ctr" rtl="0">
              <a:spcBef>
                <a:spcPts val="0"/>
              </a:spcBef>
              <a:spcAft>
                <a:spcPts val="0"/>
              </a:spcAft>
              <a:buNone/>
            </a:pPr>
            <a:r>
              <a:rPr lang="pt"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12" name="Google Shape;212;p46"/>
          <p:cNvSpPr/>
          <p:nvPr/>
        </p:nvSpPr>
        <p:spPr>
          <a:xfrm>
            <a:off x="3262375" y="1382121"/>
            <a:ext cx="513300" cy="513300"/>
          </a:xfrm>
          <a:prstGeom prst="ellipse">
            <a:avLst/>
          </a:prstGeom>
          <a:solidFill>
            <a:srgbClr val="EA4335"/>
          </a:solidFill>
          <a:ln>
            <a:noFill/>
          </a:ln>
        </p:spPr>
        <p:txBody>
          <a:bodyPr spcFirstLastPara="1" wrap="square" lIns="0" tIns="0" rIns="0" bIns="0" rtlCol="0" anchor="ctr" anchorCtr="0">
            <a:noAutofit/>
          </a:bodyPr>
          <a:lstStyle/>
          <a:p>
            <a:pPr marL="0" lvl="0" indent="0" algn="ctr" rtl="0">
              <a:spcBef>
                <a:spcPts val="0"/>
              </a:spcBef>
              <a:spcAft>
                <a:spcPts val="0"/>
              </a:spcAft>
              <a:buNone/>
            </a:pPr>
            <a:r>
              <a:rPr lang="pt"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13" name="Google Shape;213;p46"/>
          <p:cNvSpPr/>
          <p:nvPr/>
        </p:nvSpPr>
        <p:spPr>
          <a:xfrm>
            <a:off x="5403625" y="1382121"/>
            <a:ext cx="513300" cy="513300"/>
          </a:xfrm>
          <a:prstGeom prst="ellipse">
            <a:avLst/>
          </a:prstGeom>
          <a:solidFill>
            <a:srgbClr val="EA4335"/>
          </a:solidFill>
          <a:ln>
            <a:noFill/>
          </a:ln>
        </p:spPr>
        <p:txBody>
          <a:bodyPr spcFirstLastPara="1" wrap="square" lIns="0" tIns="0" rIns="0" bIns="0" rtlCol="0" anchor="ctr" anchorCtr="0">
            <a:noAutofit/>
          </a:bodyPr>
          <a:lstStyle/>
          <a:p>
            <a:pPr marL="0" lvl="0" indent="0" algn="ctr" rtl="0">
              <a:spcBef>
                <a:spcPts val="0"/>
              </a:spcBef>
              <a:spcAft>
                <a:spcPts val="0"/>
              </a:spcAft>
              <a:buNone/>
            </a:pPr>
            <a:r>
              <a:rPr lang="pt"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
        <p:nvSpPr>
          <p:cNvPr id="214" name="Google Shape;214;p46"/>
          <p:cNvSpPr/>
          <p:nvPr/>
        </p:nvSpPr>
        <p:spPr>
          <a:xfrm>
            <a:off x="7544875" y="1382121"/>
            <a:ext cx="513300" cy="513300"/>
          </a:xfrm>
          <a:prstGeom prst="ellipse">
            <a:avLst/>
          </a:prstGeom>
          <a:solidFill>
            <a:srgbClr val="EA4335"/>
          </a:solidFill>
          <a:ln>
            <a:noFill/>
          </a:ln>
        </p:spPr>
        <p:txBody>
          <a:bodyPr spcFirstLastPara="1" wrap="square" lIns="0" tIns="0" rIns="0" bIns="0" rtlCol="0" anchor="ctr" anchorCtr="0">
            <a:noAutofit/>
          </a:bodyPr>
          <a:lstStyle/>
          <a:p>
            <a:pPr marL="0" lvl="0" indent="0" algn="ctr" rtl="0">
              <a:spcBef>
                <a:spcPts val="0"/>
              </a:spcBef>
              <a:spcAft>
                <a:spcPts val="0"/>
              </a:spcAft>
              <a:buNone/>
            </a:pPr>
            <a:r>
              <a:rPr lang="pt" sz="2200">
                <a:solidFill>
                  <a:srgbClr val="FFFFFF"/>
                </a:solidFill>
                <a:latin typeface="Google Sans Medium"/>
                <a:ea typeface="Google Sans Medium"/>
                <a:cs typeface="Google Sans Medium"/>
                <a:sym typeface="Google Sans Medium"/>
              </a:rPr>
              <a:t>4</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a:solidFill>
                  <a:srgbClr val="1967D2"/>
                </a:solidFill>
                <a:latin typeface="Google Sans"/>
                <a:ea typeface="Google Sans"/>
                <a:cs typeface="Google Sans"/>
                <a:sym typeface="Google Sans"/>
              </a:rPr>
              <a:t>Carlos da Silva</a:t>
            </a:r>
            <a:endParaRPr sz="1800" b="1" i="0" u="none" strike="noStrike" cap="none">
              <a:solidFill>
                <a:srgbClr val="1967D2"/>
              </a:solidFill>
              <a:latin typeface="Google Sans"/>
              <a:ea typeface="Google Sans"/>
              <a:cs typeface="Google Sans"/>
              <a:sym typeface="Google Sans"/>
            </a:endParaRPr>
          </a:p>
        </p:txBody>
      </p:sp>
      <p:sp>
        <p:nvSpPr>
          <p:cNvPr id="55" name="Google Shape;55;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b="1">
                <a:latin typeface="Google Sans"/>
                <a:ea typeface="Google Sans"/>
                <a:cs typeface="Google Sans"/>
                <a:sym typeface="Google Sans"/>
              </a:rPr>
              <a:t>Idade</a:t>
            </a:r>
            <a:r>
              <a:rPr lang="en" sz="1400" b="1" i="0" u="none" strike="noStrike" cap="none">
                <a:solidFill>
                  <a:srgbClr val="000000"/>
                </a:solidFill>
                <a:latin typeface="Google Sans"/>
                <a:ea typeface="Google Sans"/>
                <a:cs typeface="Google Sans"/>
                <a:sym typeface="Google Sans"/>
              </a:rPr>
              <a:t>: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b="1">
                <a:latin typeface="Google Sans"/>
                <a:ea typeface="Google Sans"/>
                <a:cs typeface="Google Sans"/>
                <a:sym typeface="Google Sans"/>
              </a:rPr>
              <a:t>Educação</a:t>
            </a:r>
            <a:r>
              <a:rPr lang="en" sz="1400" b="1" i="0" u="none" strike="noStrike" cap="none">
                <a:solidFill>
                  <a:srgbClr val="000000"/>
                </a:solidFill>
                <a:latin typeface="Google Sans"/>
                <a:ea typeface="Google Sans"/>
                <a:cs typeface="Google Sans"/>
                <a:sym typeface="Google Sans"/>
              </a:rPr>
              <a:t>: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b="1">
                <a:latin typeface="Google Sans"/>
                <a:ea typeface="Google Sans"/>
                <a:cs typeface="Google Sans"/>
                <a:sym typeface="Google Sans"/>
              </a:rPr>
              <a:t>Cidade Natal</a:t>
            </a:r>
            <a:r>
              <a:rPr lang="en" sz="1400" b="1" i="0" u="none" strike="noStrike" cap="none">
                <a:solidFill>
                  <a:srgbClr val="000000"/>
                </a:solidFill>
                <a:latin typeface="Google Sans"/>
                <a:ea typeface="Google Sans"/>
                <a:cs typeface="Google Sans"/>
                <a:sym typeface="Google Sans"/>
              </a:rPr>
              <a:t>: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b="1">
                <a:latin typeface="Google Sans"/>
                <a:ea typeface="Google Sans"/>
                <a:cs typeface="Google Sans"/>
                <a:sym typeface="Google Sans"/>
              </a:rPr>
              <a:t>Família</a:t>
            </a:r>
            <a:r>
              <a:rPr lang="en" sz="1400" b="1" i="0" u="none" strike="noStrike" cap="none">
                <a:solidFill>
                  <a:srgbClr val="000000"/>
                </a:solidFill>
                <a:latin typeface="Google Sans"/>
                <a:ea typeface="Google Sans"/>
                <a:cs typeface="Google Sans"/>
                <a:sym typeface="Google Sans"/>
              </a:rPr>
              <a:t>: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b="1">
                <a:latin typeface="Google Sans"/>
                <a:ea typeface="Google Sans"/>
                <a:cs typeface="Google Sans"/>
                <a:sym typeface="Google Sans"/>
              </a:rPr>
              <a:t>Ocupação</a:t>
            </a:r>
            <a:r>
              <a:rPr lang="en" sz="1400" b="1" i="0" u="none" strike="noStrike" cap="none">
                <a:solidFill>
                  <a:srgbClr val="000000"/>
                </a:solidFill>
                <a:latin typeface="Google Sans"/>
                <a:ea typeface="Google Sans"/>
                <a:cs typeface="Google Sans"/>
                <a:sym typeface="Google Sans"/>
              </a:rPr>
              <a:t>:</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6" name="Google Shape;56;p13"/>
          <p:cNvSpPr txBox="1"/>
          <p:nvPr/>
        </p:nvSpPr>
        <p:spPr>
          <a:xfrm>
            <a:off x="1707850" y="3614500"/>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35 anos</a:t>
            </a:r>
            <a:endParaRPr>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Administração</a:t>
            </a:r>
            <a:endParaRPr>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São Paulo - S.P</a:t>
            </a:r>
            <a:endParaRPr>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Casado </a:t>
            </a:r>
            <a:endParaRPr>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
                <a:solidFill>
                  <a:schemeClr val="dk1"/>
                </a:solidFill>
                <a:latin typeface="Google Sans"/>
                <a:ea typeface="Google Sans"/>
                <a:cs typeface="Google Sans"/>
                <a:sym typeface="Google Sans"/>
              </a:rPr>
              <a:t>Gerente de Vendas</a:t>
            </a:r>
            <a:endParaRPr sz="1400" i="0" u="none" strike="noStrike" cap="none">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a:latin typeface="Google Sans"/>
                <a:ea typeface="Google Sans"/>
                <a:cs typeface="Google Sans"/>
                <a:sym typeface="Google Sans"/>
              </a:rPr>
              <a:t>“Adoro assistir filmes de comédia romântica com a esposa , mas prefiro muito mais assistir filmes de ação e suspense.”</a:t>
            </a:r>
            <a:endParaRPr sz="1800" i="1" u="none" strike="noStrike" cap="none">
              <a:solidFill>
                <a:srgbClr val="000000"/>
              </a:solidFill>
              <a:latin typeface="Google Sans"/>
              <a:ea typeface="Google Sans"/>
              <a:cs typeface="Google Sans"/>
              <a:sym typeface="Google Sans"/>
            </a:endParaRPr>
          </a:p>
        </p:txBody>
      </p:sp>
      <p:sp>
        <p:nvSpPr>
          <p:cNvPr id="58" name="Google Shape;58;p13"/>
          <p:cNvSpPr txBox="1"/>
          <p:nvPr/>
        </p:nvSpPr>
        <p:spPr>
          <a:xfrm>
            <a:off x="3651375" y="1492000"/>
            <a:ext cx="2522700" cy="20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a:solidFill>
                  <a:srgbClr val="196702"/>
                </a:solidFill>
                <a:latin typeface="Google Sans"/>
                <a:ea typeface="Google Sans"/>
                <a:cs typeface="Google Sans"/>
                <a:sym typeface="Google Sans"/>
              </a:rPr>
              <a:t>Metas</a:t>
            </a:r>
            <a:endParaRPr sz="1800" i="0" u="none" strike="noStrike" cap="none">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
                <a:latin typeface="Google Sans"/>
                <a:ea typeface="Google Sans"/>
                <a:cs typeface="Google Sans"/>
                <a:sym typeface="Google Sans"/>
              </a:rPr>
              <a:t>Assistir aos melhores trailers dos filmes que estão em cartaz ou que vão estrear em breve, comprar os ingressos online com antecedência e segurança</a:t>
            </a:r>
            <a:endParaRPr sz="1400" i="0" u="none" strike="noStrike" cap="none">
              <a:solidFill>
                <a:srgbClr val="000000"/>
              </a:solidFill>
              <a:latin typeface="Google Sans"/>
              <a:ea typeface="Google Sans"/>
              <a:cs typeface="Google Sans"/>
              <a:sym typeface="Google Sans"/>
            </a:endParaRPr>
          </a:p>
        </p:txBody>
      </p:sp>
      <p:sp>
        <p:nvSpPr>
          <p:cNvPr id="59" name="Google Shape;59;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a:solidFill>
                  <a:srgbClr val="C5221F"/>
                </a:solidFill>
                <a:latin typeface="Google Sans"/>
                <a:ea typeface="Google Sans"/>
                <a:cs typeface="Google Sans"/>
                <a:sym typeface="Google Sans"/>
              </a:rPr>
              <a:t>Frustrações</a:t>
            </a:r>
            <a:endParaRPr sz="1800" b="1" i="0" u="none" strike="noStrike" cap="none">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Não saber quais filmes estão em cartaz ou se esgotaram os ingressos, ter que enfrentar filas e congestionamentos para ir ao cinema</a:t>
            </a:r>
            <a:endParaRPr sz="1400" i="0" u="none" strike="noStrike" cap="none">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60" name="Google Shape;60;p13"/>
          <p:cNvSpPr txBox="1"/>
          <p:nvPr/>
        </p:nvSpPr>
        <p:spPr>
          <a:xfrm>
            <a:off x="3651375" y="382732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Carlos adora se divertir e relaxar depois do trabalho, sair com a família e amigos e aproveitar as promoções e descontos do cinema, assistir aos filmes mais populares e comentados.</a:t>
            </a:r>
            <a:endParaRPr sz="1400" i="0" u="none" strike="noStrike" cap="none">
              <a:solidFill>
                <a:srgbClr val="000000"/>
              </a:solidFill>
              <a:latin typeface="Google Sans"/>
              <a:ea typeface="Google Sans"/>
              <a:cs typeface="Google Sans"/>
              <a:sym typeface="Google Sans"/>
            </a:endParaRPr>
          </a:p>
        </p:txBody>
      </p:sp>
      <p:pic>
        <p:nvPicPr>
          <p:cNvPr id="61" name="Google Shape;61;p13"/>
          <p:cNvPicPr preferRelativeResize="0"/>
          <p:nvPr/>
        </p:nvPicPr>
        <p:blipFill>
          <a:blip r:embed="rId3">
            <a:alphaModFix/>
          </a:blip>
          <a:stretch>
            <a:fillRect/>
          </a:stretch>
        </p:blipFill>
        <p:spPr>
          <a:xfrm>
            <a:off x="133712" y="531226"/>
            <a:ext cx="3393674" cy="2261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a:extLst>
              <a:ext uri="{FF2B5EF4-FFF2-40B4-BE49-F238E27FC236}">
                <a16:creationId xmlns:a16="http://schemas.microsoft.com/office/drawing/2014/main" id="{1BE9EDAB-5389-34B4-3566-7D05C10DB6F0}"/>
              </a:ext>
            </a:extLst>
          </p:cNvPr>
          <p:cNvGraphicFramePr>
            <a:graphicFrameLocks noGrp="1"/>
          </p:cNvGraphicFramePr>
          <p:nvPr>
            <p:extLst>
              <p:ext uri="{D42A27DB-BD31-4B8C-83A1-F6EECF244321}">
                <p14:modId xmlns:p14="http://schemas.microsoft.com/office/powerpoint/2010/main" val="3674100845"/>
              </p:ext>
            </p:extLst>
          </p:nvPr>
        </p:nvGraphicFramePr>
        <p:xfrm>
          <a:off x="667285" y="519561"/>
          <a:ext cx="7619999" cy="4457481"/>
        </p:xfrm>
        <a:graphic>
          <a:graphicData uri="http://schemas.openxmlformats.org/drawingml/2006/table">
            <a:tbl>
              <a:tblPr lastCol="1">
                <a:noFill/>
              </a:tblPr>
              <a:tblGrid>
                <a:gridCol w="1524000">
                  <a:extLst>
                    <a:ext uri="{9D8B030D-6E8A-4147-A177-3AD203B41FA5}">
                      <a16:colId xmlns:a16="http://schemas.microsoft.com/office/drawing/2014/main" val="2976782832"/>
                    </a:ext>
                  </a:extLst>
                </a:gridCol>
                <a:gridCol w="1524000">
                  <a:extLst>
                    <a:ext uri="{9D8B030D-6E8A-4147-A177-3AD203B41FA5}">
                      <a16:colId xmlns:a16="http://schemas.microsoft.com/office/drawing/2014/main" val="1372896345"/>
                    </a:ext>
                  </a:extLst>
                </a:gridCol>
                <a:gridCol w="1524000">
                  <a:extLst>
                    <a:ext uri="{9D8B030D-6E8A-4147-A177-3AD203B41FA5}">
                      <a16:colId xmlns:a16="http://schemas.microsoft.com/office/drawing/2014/main" val="301863828"/>
                    </a:ext>
                  </a:extLst>
                </a:gridCol>
                <a:gridCol w="1503144">
                  <a:extLst>
                    <a:ext uri="{9D8B030D-6E8A-4147-A177-3AD203B41FA5}">
                      <a16:colId xmlns:a16="http://schemas.microsoft.com/office/drawing/2014/main" val="1645728663"/>
                    </a:ext>
                  </a:extLst>
                </a:gridCol>
                <a:gridCol w="1544855">
                  <a:extLst>
                    <a:ext uri="{9D8B030D-6E8A-4147-A177-3AD203B41FA5}">
                      <a16:colId xmlns:a16="http://schemas.microsoft.com/office/drawing/2014/main" val="3378171867"/>
                    </a:ext>
                  </a:extLst>
                </a:gridCol>
              </a:tblGrid>
              <a:tr h="252898">
                <a:tc>
                  <a:txBody>
                    <a:bodyPr/>
                    <a:lstStyle/>
                    <a:p>
                      <a:pPr marL="0" lvl="0" indent="0" algn="ctr" rtl="0">
                        <a:spcBef>
                          <a:spcPts val="0"/>
                        </a:spcBef>
                        <a:spcAft>
                          <a:spcPts val="0"/>
                        </a:spcAft>
                        <a:buNone/>
                      </a:pPr>
                      <a:r>
                        <a:rPr lang="pt" sz="1100" b="1" dirty="0">
                          <a:latin typeface="Google Sans"/>
                          <a:ea typeface="Google Sans"/>
                          <a:cs typeface="Google Sans"/>
                          <a:sym typeface="Google Sans"/>
                        </a:rPr>
                        <a:t>AÇÃO</a:t>
                      </a:r>
                      <a:endParaRPr sz="1100" b="1"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pt" sz="1100" b="1" dirty="0">
                          <a:latin typeface="Google Sans"/>
                          <a:sym typeface="Google Sans"/>
                        </a:rPr>
                        <a:t>Abrir o aplicativo</a:t>
                      </a:r>
                      <a:endParaRPr sz="1100" dirty="0"/>
                    </a:p>
                  </a:txBody>
                  <a:tcPr marL="91425" marR="91425" marT="91425" marB="91425" anchor="ctr">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pt" sz="1100" b="1" dirty="0">
                          <a:latin typeface="Google Sans"/>
                          <a:ea typeface="Google Sans"/>
                          <a:cs typeface="Google Sans"/>
                          <a:sym typeface="Google Sans"/>
                        </a:rPr>
                        <a:t>Selecionar genero de filme</a:t>
                      </a:r>
                      <a:endParaRPr sz="1100" dirty="0"/>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pt" sz="1100" b="1" dirty="0">
                          <a:latin typeface="Google Sans"/>
                          <a:ea typeface="Google Sans"/>
                          <a:cs typeface="Google Sans"/>
                          <a:sym typeface="Google Sans"/>
                        </a:rPr>
                        <a:t>Selecionar filme</a:t>
                      </a:r>
                      <a:endParaRPr sz="1100"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pt" sz="1100" b="1" dirty="0">
                          <a:latin typeface="Google Sans"/>
                          <a:ea typeface="Google Sans"/>
                          <a:cs typeface="Google Sans"/>
                          <a:sym typeface="Google Sans"/>
                        </a:rPr>
                        <a:t>Assistir ao trailer</a:t>
                      </a:r>
                      <a:endParaRPr sz="1100"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extLst>
                  <a:ext uri="{0D108BD9-81ED-4DB2-BD59-A6C34878D82A}">
                    <a16:rowId xmlns:a16="http://schemas.microsoft.com/office/drawing/2014/main" val="3142993054"/>
                  </a:ext>
                </a:extLst>
              </a:tr>
              <a:tr h="1511365">
                <a:tc>
                  <a:txBody>
                    <a:bodyPr/>
                    <a:lstStyle/>
                    <a:p>
                      <a:pPr marL="177800" lvl="0" indent="-114300" algn="ctr" rtl="0">
                        <a:spcBef>
                          <a:spcPts val="0"/>
                        </a:spcBef>
                        <a:spcAft>
                          <a:spcPts val="0"/>
                        </a:spcAft>
                        <a:buNone/>
                      </a:pPr>
                      <a:r>
                        <a:rPr lang="pt" sz="1100" b="1" dirty="0">
                          <a:latin typeface="Google Sans"/>
                          <a:ea typeface="Google Sans"/>
                          <a:cs typeface="Google Sans"/>
                          <a:sym typeface="Google Sans"/>
                        </a:rPr>
                        <a:t>LISTA DE TAREFAS</a:t>
                      </a:r>
                      <a:endParaRPr sz="1100" b="1"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sz="1000" dirty="0">
                        <a:latin typeface="Google Sans"/>
                        <a:ea typeface="Google Sans"/>
                        <a:cs typeface="Google Sans"/>
                        <a:sym typeface="Google Sans"/>
                      </a:endParaRPr>
                    </a:p>
                    <a:p>
                      <a:pPr marL="0" lvl="0" indent="0" algn="l" rtl="0">
                        <a:spcBef>
                          <a:spcPts val="0"/>
                        </a:spcBef>
                        <a:spcAft>
                          <a:spcPts val="0"/>
                        </a:spcAft>
                        <a:buNone/>
                      </a:pPr>
                      <a:r>
                        <a:rPr lang="pt" sz="1000" dirty="0">
                          <a:latin typeface="Google Sans"/>
                          <a:ea typeface="Google Sans"/>
                          <a:cs typeface="Google Sans"/>
                          <a:sym typeface="Google Sans"/>
                        </a:rPr>
                        <a:t>A. Desloqueia seu celular</a:t>
                      </a:r>
                      <a:endParaRPr sz="1000" dirty="0">
                        <a:latin typeface="Google Sans"/>
                        <a:ea typeface="Google Sans"/>
                        <a:cs typeface="Google Sans"/>
                        <a:sym typeface="Google Sans"/>
                      </a:endParaRPr>
                    </a:p>
                    <a:p>
                      <a:pPr marL="0" lvl="0" indent="0" algn="l" rtl="0">
                        <a:spcBef>
                          <a:spcPts val="0"/>
                        </a:spcBef>
                        <a:spcAft>
                          <a:spcPts val="0"/>
                        </a:spcAft>
                        <a:buNone/>
                      </a:pPr>
                      <a:r>
                        <a:rPr lang="pt" sz="1000" dirty="0">
                          <a:latin typeface="Google Sans"/>
                          <a:ea typeface="Google Sans"/>
                          <a:cs typeface="Google Sans"/>
                          <a:sym typeface="Google Sans"/>
                        </a:rPr>
                        <a:t>B. Clica </a:t>
                      </a:r>
                      <a:r>
                        <a:rPr lang="pt-BR" sz="1000" dirty="0">
                          <a:latin typeface="Google Sans"/>
                          <a:ea typeface="Google Sans"/>
                          <a:cs typeface="Google Sans"/>
                          <a:sym typeface="Google Sans"/>
                        </a:rPr>
                        <a:t>no ícone do aplicativo</a:t>
                      </a:r>
                      <a:endParaRPr sz="1000" dirty="0">
                        <a:latin typeface="Google Sans"/>
                        <a:ea typeface="Google Sans"/>
                        <a:cs typeface="Google Sans"/>
                        <a:sym typeface="Google Sans"/>
                      </a:endParaRPr>
                    </a:p>
                    <a:p>
                      <a:pPr marL="0" lvl="0" indent="0" algn="l" rtl="0">
                        <a:spcBef>
                          <a:spcPts val="0"/>
                        </a:spcBef>
                        <a:spcAft>
                          <a:spcPts val="0"/>
                        </a:spcAft>
                        <a:buNone/>
                      </a:pPr>
                      <a:r>
                        <a:rPr lang="pt" sz="1000" dirty="0">
                          <a:latin typeface="Google Sans"/>
                          <a:ea typeface="Google Sans"/>
                          <a:cs typeface="Google Sans"/>
                          <a:sym typeface="Google Sans"/>
                        </a:rPr>
                        <a:t>C. Digita seu login e senha para entrar no app</a:t>
                      </a:r>
                      <a:endParaRPr sz="1000" dirty="0">
                        <a:latin typeface="Google Sans"/>
                        <a:ea typeface="Google Sans"/>
                        <a:cs typeface="Google Sans"/>
                        <a:sym typeface="Google Sans"/>
                      </a:endParaRP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sz="1000" dirty="0">
                        <a:latin typeface="Google Sans"/>
                        <a:ea typeface="Google Sans"/>
                        <a:cs typeface="Google Sans"/>
                        <a:sym typeface="Google Sans"/>
                      </a:endParaRPr>
                    </a:p>
                    <a:p>
                      <a:pPr marL="0" lvl="0" indent="0" algn="l" rtl="0">
                        <a:spcBef>
                          <a:spcPts val="0"/>
                        </a:spcBef>
                        <a:spcAft>
                          <a:spcPts val="0"/>
                        </a:spcAft>
                        <a:buNone/>
                      </a:pPr>
                      <a:r>
                        <a:rPr lang="pt" sz="1000" dirty="0">
                          <a:latin typeface="Google Sans"/>
                          <a:ea typeface="Google Sans"/>
                          <a:cs typeface="Google Sans"/>
                          <a:sym typeface="Google Sans"/>
                        </a:rPr>
                        <a:t>A. Clica no icone de menu</a:t>
                      </a:r>
                    </a:p>
                    <a:p>
                      <a:pPr marL="0" lvl="0" indent="0" algn="l" rtl="0">
                        <a:spcBef>
                          <a:spcPts val="0"/>
                        </a:spcBef>
                        <a:spcAft>
                          <a:spcPts val="0"/>
                        </a:spcAft>
                        <a:buNone/>
                      </a:pPr>
                      <a:r>
                        <a:rPr lang="pt" sz="1000" dirty="0">
                          <a:latin typeface="Google Sans"/>
                          <a:ea typeface="Google Sans"/>
                          <a:cs typeface="Google Sans"/>
                          <a:sym typeface="Google Sans"/>
                        </a:rPr>
                        <a:t>B. Clica na aba genero de filme</a:t>
                      </a:r>
                      <a:endParaRPr sz="1000" dirty="0">
                        <a:latin typeface="Google Sans"/>
                        <a:ea typeface="Google Sans"/>
                        <a:cs typeface="Google Sans"/>
                        <a:sym typeface="Google Sans"/>
                      </a:endParaRPr>
                    </a:p>
                    <a:p>
                      <a:pPr marL="0" lvl="0" indent="0" algn="l" rtl="0">
                        <a:spcBef>
                          <a:spcPts val="0"/>
                        </a:spcBef>
                        <a:spcAft>
                          <a:spcPts val="0"/>
                        </a:spcAft>
                        <a:buNone/>
                      </a:pPr>
                      <a:r>
                        <a:rPr lang="pt" sz="1000" dirty="0">
                          <a:latin typeface="Google Sans"/>
                          <a:ea typeface="Google Sans"/>
                          <a:cs typeface="Google Sans"/>
                          <a:sym typeface="Google Sans"/>
                        </a:rPr>
                        <a:t>C. Seleciona </a:t>
                      </a:r>
                      <a:r>
                        <a:rPr lang="pt-BR" sz="1000" dirty="0">
                          <a:latin typeface="Google Sans"/>
                          <a:ea typeface="Google Sans"/>
                          <a:cs typeface="Google Sans"/>
                          <a:sym typeface="Google Sans"/>
                        </a:rPr>
                        <a:t>o gênero de filme que está interessado</a:t>
                      </a:r>
                      <a:endParaRPr sz="1000" dirty="0">
                        <a:latin typeface="Google Sans"/>
                        <a:ea typeface="Google Sans"/>
                        <a:cs typeface="Google Sans"/>
                        <a:sym typeface="Google Sans"/>
                      </a:endParaRPr>
                    </a:p>
                    <a:p>
                      <a:pPr marL="0" lvl="0" indent="0" algn="l" rtl="0">
                        <a:spcBef>
                          <a:spcPts val="0"/>
                        </a:spcBef>
                        <a:spcAft>
                          <a:spcPts val="0"/>
                        </a:spcAft>
                        <a:buNone/>
                      </a:pPr>
                      <a:endParaRPr sz="10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sz="1000" dirty="0">
                        <a:latin typeface="Google Sans"/>
                        <a:ea typeface="Google Sans"/>
                        <a:cs typeface="Google Sans"/>
                        <a:sym typeface="Google Sans"/>
                      </a:endParaRPr>
                    </a:p>
                    <a:p>
                      <a:pPr marL="0" lvl="0" indent="0" algn="l" rtl="0">
                        <a:spcBef>
                          <a:spcPts val="0"/>
                        </a:spcBef>
                        <a:spcAft>
                          <a:spcPts val="0"/>
                        </a:spcAft>
                        <a:buNone/>
                      </a:pPr>
                      <a:r>
                        <a:rPr lang="pt" sz="1000" dirty="0">
                          <a:latin typeface="Google Sans"/>
                          <a:ea typeface="Google Sans"/>
                          <a:cs typeface="Google Sans"/>
                          <a:sym typeface="Google Sans"/>
                        </a:rPr>
                        <a:t>A.  Clica no filme que interessou</a:t>
                      </a:r>
                      <a:endParaRPr sz="1000" dirty="0">
                        <a:latin typeface="Google Sans"/>
                        <a:ea typeface="Google Sans"/>
                        <a:cs typeface="Google Sans"/>
                        <a:sym typeface="Google Sans"/>
                      </a:endParaRPr>
                    </a:p>
                    <a:p>
                      <a:pPr marL="0" lvl="0" indent="0" algn="l" rtl="0">
                        <a:spcBef>
                          <a:spcPts val="0"/>
                        </a:spcBef>
                        <a:spcAft>
                          <a:spcPts val="0"/>
                        </a:spcAft>
                        <a:buNone/>
                      </a:pPr>
                      <a:r>
                        <a:rPr lang="pt" sz="1000" dirty="0">
                          <a:latin typeface="Google Sans"/>
                          <a:ea typeface="Google Sans"/>
                          <a:cs typeface="Google Sans"/>
                          <a:sym typeface="Google Sans"/>
                        </a:rPr>
                        <a:t>B. Clica nas informações para ler a sinopse,o elenco e a classificação do filme</a:t>
                      </a:r>
                      <a:endParaRPr sz="1000" dirty="0">
                        <a:latin typeface="Google Sans"/>
                        <a:ea typeface="Google Sans"/>
                        <a:cs typeface="Google Sans"/>
                        <a:sym typeface="Google Sans"/>
                      </a:endParaRPr>
                    </a:p>
                    <a:p>
                      <a:pPr marL="0" lvl="0" indent="0" algn="l" rtl="0">
                        <a:spcBef>
                          <a:spcPts val="0"/>
                        </a:spcBef>
                        <a:spcAft>
                          <a:spcPts val="0"/>
                        </a:spcAft>
                        <a:buNone/>
                      </a:pPr>
                      <a:endParaRPr sz="1000" dirty="0">
                        <a:latin typeface="Google Sans"/>
                        <a:ea typeface="Google Sans"/>
                        <a:cs typeface="Google Sans"/>
                        <a:sym typeface="Google Sans"/>
                      </a:endParaRPr>
                    </a:p>
                    <a:p>
                      <a:pPr marL="0" lvl="0" indent="0" algn="l" rtl="0">
                        <a:spcBef>
                          <a:spcPts val="0"/>
                        </a:spcBef>
                        <a:spcAft>
                          <a:spcPts val="0"/>
                        </a:spcAft>
                        <a:buNone/>
                      </a:pPr>
                      <a:endParaRPr sz="10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sz="1000" dirty="0">
                        <a:latin typeface="Google Sans"/>
                        <a:ea typeface="Google Sans"/>
                        <a:cs typeface="Google Sans"/>
                        <a:sym typeface="Google Sans"/>
                      </a:endParaRPr>
                    </a:p>
                    <a:p>
                      <a:pPr marL="0" lvl="0" indent="0" algn="l" rtl="0">
                        <a:spcBef>
                          <a:spcPts val="0"/>
                        </a:spcBef>
                        <a:spcAft>
                          <a:spcPts val="0"/>
                        </a:spcAft>
                        <a:buNone/>
                      </a:pPr>
                      <a:r>
                        <a:rPr lang="pt" sz="1000" dirty="0">
                          <a:latin typeface="Google Sans"/>
                          <a:ea typeface="Google Sans"/>
                          <a:cs typeface="Google Sans"/>
                          <a:sym typeface="Google Sans"/>
                        </a:rPr>
                        <a:t>A. Clica icone para assistir o Trailer</a:t>
                      </a:r>
                      <a:endParaRPr sz="1000" dirty="0">
                        <a:latin typeface="Google Sans"/>
                        <a:ea typeface="Google Sans"/>
                        <a:cs typeface="Google Sans"/>
                        <a:sym typeface="Google Sans"/>
                      </a:endParaRPr>
                    </a:p>
                    <a:p>
                      <a:pPr marL="0" lvl="0" indent="0" algn="l" rtl="0">
                        <a:spcBef>
                          <a:spcPts val="0"/>
                        </a:spcBef>
                        <a:spcAft>
                          <a:spcPts val="0"/>
                        </a:spcAft>
                        <a:buNone/>
                      </a:pPr>
                      <a:r>
                        <a:rPr lang="pt" sz="1000" dirty="0">
                          <a:latin typeface="Google Sans"/>
                          <a:ea typeface="Google Sans"/>
                          <a:cs typeface="Google Sans"/>
                          <a:sym typeface="Google Sans"/>
                        </a:rPr>
                        <a:t>B. Assisti o Trailer</a:t>
                      </a:r>
                    </a:p>
                    <a:p>
                      <a:pPr marL="0" lvl="0" indent="0" algn="l" rtl="0">
                        <a:spcBef>
                          <a:spcPts val="0"/>
                        </a:spcBef>
                        <a:spcAft>
                          <a:spcPts val="0"/>
                        </a:spcAft>
                        <a:buNone/>
                      </a:pPr>
                      <a:r>
                        <a:rPr lang="pt" sz="1000" dirty="0">
                          <a:latin typeface="Google Sans"/>
                          <a:ea typeface="Google Sans"/>
                          <a:cs typeface="Google Sans"/>
                          <a:sym typeface="Google Sans"/>
                        </a:rPr>
                        <a:t>C. Fecha o aplicativo</a:t>
                      </a:r>
                      <a:endParaRPr sz="1000" dirty="0">
                        <a:latin typeface="Google Sans"/>
                        <a:ea typeface="Google Sans"/>
                        <a:cs typeface="Google Sans"/>
                        <a:sym typeface="Google Sans"/>
                      </a:endParaRPr>
                    </a:p>
                    <a:p>
                      <a:pPr marL="0" lvl="0" indent="0" algn="l" rtl="0">
                        <a:spcBef>
                          <a:spcPts val="0"/>
                        </a:spcBef>
                        <a:spcAft>
                          <a:spcPts val="0"/>
                        </a:spcAft>
                        <a:buNone/>
                      </a:pPr>
                      <a:endParaRPr sz="1000" dirty="0">
                        <a:latin typeface="Google Sans"/>
                        <a:ea typeface="Google Sans"/>
                        <a:cs typeface="Google Sans"/>
                        <a:sym typeface="Google Sans"/>
                      </a:endParaRPr>
                    </a:p>
                    <a:p>
                      <a:pPr marL="0" lvl="0" indent="0" algn="l" rtl="0">
                        <a:spcBef>
                          <a:spcPts val="0"/>
                        </a:spcBef>
                        <a:spcAft>
                          <a:spcPts val="0"/>
                        </a:spcAft>
                        <a:buNone/>
                      </a:pPr>
                      <a:endParaRPr sz="10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1034924017"/>
                  </a:ext>
                </a:extLst>
              </a:tr>
              <a:tr h="669581">
                <a:tc>
                  <a:txBody>
                    <a:bodyPr/>
                    <a:lstStyle/>
                    <a:p>
                      <a:pPr marL="0" lvl="0" indent="0" algn="ctr" rtl="0">
                        <a:spcBef>
                          <a:spcPts val="0"/>
                        </a:spcBef>
                        <a:spcAft>
                          <a:spcPts val="0"/>
                        </a:spcAft>
                        <a:buNone/>
                      </a:pPr>
                      <a:r>
                        <a:rPr lang="pt" sz="1100" b="1" dirty="0">
                          <a:latin typeface="Google Sans"/>
                          <a:ea typeface="Google Sans"/>
                          <a:cs typeface="Google Sans"/>
                          <a:sym typeface="Google Sans"/>
                        </a:rPr>
                        <a:t>SENTIMENTO</a:t>
                      </a:r>
                      <a:endParaRPr sz="1100" b="1"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171450" lvl="0" indent="-171450" algn="l" rtl="0">
                        <a:spcBef>
                          <a:spcPts val="0"/>
                        </a:spcBef>
                        <a:spcAft>
                          <a:spcPts val="0"/>
                        </a:spcAft>
                        <a:buFont typeface="Arial" panose="020B0604020202020204" pitchFamily="34" charset="0"/>
                        <a:buChar char="•"/>
                      </a:pPr>
                      <a:endParaRPr lang="pt-BR" sz="1000" dirty="0">
                        <a:latin typeface="Google Sans"/>
                        <a:ea typeface="Google Sans"/>
                        <a:cs typeface="Google Sans"/>
                        <a:sym typeface="Google Sans"/>
                      </a:endParaRPr>
                    </a:p>
                    <a:p>
                      <a:pPr marL="171450" lvl="0" indent="-171450" algn="l" rtl="0">
                        <a:spcBef>
                          <a:spcPts val="0"/>
                        </a:spcBef>
                        <a:spcAft>
                          <a:spcPts val="0"/>
                        </a:spcAft>
                        <a:buFont typeface="Arial" panose="020B0604020202020204" pitchFamily="34" charset="0"/>
                        <a:buChar char="•"/>
                      </a:pPr>
                      <a:r>
                        <a:rPr lang="pt-BR" sz="1000" dirty="0">
                          <a:latin typeface="Google Sans"/>
                          <a:ea typeface="Google Sans"/>
                          <a:cs typeface="Google Sans"/>
                          <a:sym typeface="Google Sans"/>
                        </a:rPr>
                        <a:t>Animado</a:t>
                      </a:r>
                    </a:p>
                    <a:p>
                      <a:pPr marL="171450" lvl="0" indent="-171450" algn="l" rtl="0">
                        <a:spcBef>
                          <a:spcPts val="0"/>
                        </a:spcBef>
                        <a:spcAft>
                          <a:spcPts val="0"/>
                        </a:spcAft>
                        <a:buFont typeface="Arial" panose="020B0604020202020204" pitchFamily="34" charset="0"/>
                        <a:buChar char="•"/>
                      </a:pPr>
                      <a:r>
                        <a:rPr lang="pt-BR" sz="1000" dirty="0">
                          <a:latin typeface="Google Sans"/>
                          <a:ea typeface="Google Sans"/>
                          <a:cs typeface="Google Sans"/>
                          <a:sym typeface="Google Sans"/>
                        </a:rPr>
                        <a:t>Curioso</a:t>
                      </a: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171450" lvl="0" indent="-171450" algn="l" rtl="0">
                        <a:spcBef>
                          <a:spcPts val="0"/>
                        </a:spcBef>
                        <a:spcAft>
                          <a:spcPts val="0"/>
                        </a:spcAft>
                        <a:buFont typeface="Arial" panose="020B0604020202020204" pitchFamily="34" charset="0"/>
                        <a:buChar char="•"/>
                      </a:pPr>
                      <a:endParaRPr lang="pt-BR" sz="1000" dirty="0">
                        <a:latin typeface="Google Sans"/>
                        <a:ea typeface="Google Sans"/>
                        <a:cs typeface="Google Sans"/>
                        <a:sym typeface="Google Sans"/>
                      </a:endParaRPr>
                    </a:p>
                    <a:p>
                      <a:pPr marL="171450" lvl="0" indent="-171450" algn="l" rtl="0">
                        <a:spcBef>
                          <a:spcPts val="0"/>
                        </a:spcBef>
                        <a:spcAft>
                          <a:spcPts val="0"/>
                        </a:spcAft>
                        <a:buFont typeface="Arial" panose="020B0604020202020204" pitchFamily="34" charset="0"/>
                        <a:buChar char="•"/>
                      </a:pPr>
                      <a:r>
                        <a:rPr lang="pt-BR" sz="1000" dirty="0">
                          <a:latin typeface="Google Sans"/>
                          <a:ea typeface="Google Sans"/>
                          <a:cs typeface="Google Sans"/>
                          <a:sym typeface="Google Sans"/>
                        </a:rPr>
                        <a:t>Satisfeito</a:t>
                      </a:r>
                    </a:p>
                    <a:p>
                      <a:pPr marL="171450" lvl="0" indent="-171450" algn="l" rtl="0">
                        <a:spcBef>
                          <a:spcPts val="0"/>
                        </a:spcBef>
                        <a:spcAft>
                          <a:spcPts val="0"/>
                        </a:spcAft>
                        <a:buFont typeface="Arial" panose="020B0604020202020204" pitchFamily="34" charset="0"/>
                        <a:buChar char="•"/>
                      </a:pPr>
                      <a:r>
                        <a:rPr lang="pt-BR" sz="1000" dirty="0">
                          <a:latin typeface="Google Sans"/>
                          <a:ea typeface="Google Sans"/>
                          <a:cs typeface="Google Sans"/>
                          <a:sym typeface="Google Sans"/>
                        </a:rPr>
                        <a:t>Feliz</a:t>
                      </a:r>
                    </a:p>
                    <a:p>
                      <a:pPr marL="0" lvl="0" indent="0" algn="l" rtl="0">
                        <a:spcBef>
                          <a:spcPts val="0"/>
                        </a:spcBef>
                        <a:spcAft>
                          <a:spcPts val="0"/>
                        </a:spcAft>
                        <a:buNone/>
                      </a:pPr>
                      <a:endParaRPr sz="1000" dirty="0">
                        <a:latin typeface="Google Sans"/>
                        <a:ea typeface="Google Sans"/>
                        <a:cs typeface="Google Sans"/>
                        <a:sym typeface="Google Sans"/>
                      </a:endParaRPr>
                    </a:p>
                    <a:p>
                      <a:pPr marL="0" lvl="0" indent="0" algn="l" rtl="0">
                        <a:spcBef>
                          <a:spcPts val="0"/>
                        </a:spcBef>
                        <a:spcAft>
                          <a:spcPts val="0"/>
                        </a:spcAft>
                        <a:buNone/>
                      </a:pPr>
                      <a:endParaRPr sz="10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171450" lvl="0" indent="-171450" algn="l" rtl="0">
                        <a:spcBef>
                          <a:spcPts val="0"/>
                        </a:spcBef>
                        <a:spcAft>
                          <a:spcPts val="0"/>
                        </a:spcAft>
                        <a:buFont typeface="Arial" panose="020B0604020202020204" pitchFamily="34" charset="0"/>
                        <a:buChar char="•"/>
                      </a:pPr>
                      <a:endParaRPr lang="pt-BR" sz="1000" dirty="0">
                        <a:latin typeface="Google Sans"/>
                        <a:ea typeface="Google Sans"/>
                        <a:cs typeface="Google Sans"/>
                        <a:sym typeface="Google Sans"/>
                      </a:endParaRPr>
                    </a:p>
                    <a:p>
                      <a:pPr marL="171450" lvl="0" indent="-171450" algn="l" rtl="0">
                        <a:spcBef>
                          <a:spcPts val="0"/>
                        </a:spcBef>
                        <a:spcAft>
                          <a:spcPts val="0"/>
                        </a:spcAft>
                        <a:buFont typeface="Arial" panose="020B0604020202020204" pitchFamily="34" charset="0"/>
                        <a:buChar char="•"/>
                      </a:pPr>
                      <a:r>
                        <a:rPr lang="pt-BR" sz="1000" dirty="0">
                          <a:latin typeface="Google Sans"/>
                          <a:ea typeface="Google Sans"/>
                          <a:cs typeface="Google Sans"/>
                          <a:sym typeface="Google Sans"/>
                        </a:rPr>
                        <a:t>Interessado</a:t>
                      </a:r>
                    </a:p>
                    <a:p>
                      <a:pPr marL="171450" lvl="0" indent="-171450" algn="l" rtl="0">
                        <a:spcBef>
                          <a:spcPts val="0"/>
                        </a:spcBef>
                        <a:spcAft>
                          <a:spcPts val="0"/>
                        </a:spcAft>
                        <a:buFont typeface="Arial" panose="020B0604020202020204" pitchFamily="34" charset="0"/>
                        <a:buChar char="•"/>
                      </a:pPr>
                      <a:r>
                        <a:rPr lang="pt-BR" sz="1000" dirty="0">
                          <a:latin typeface="Google Sans"/>
                          <a:ea typeface="Google Sans"/>
                          <a:cs typeface="Google Sans"/>
                          <a:sym typeface="Google Sans"/>
                        </a:rPr>
                        <a:t>Envolvido</a:t>
                      </a:r>
                      <a:endParaRPr sz="1000" dirty="0">
                        <a:latin typeface="Google Sans"/>
                        <a:ea typeface="Google Sans"/>
                        <a:cs typeface="Google Sans"/>
                        <a:sym typeface="Google Sans"/>
                      </a:endParaRPr>
                    </a:p>
                    <a:p>
                      <a:pPr marL="0" lvl="0" indent="0" algn="l" rtl="0">
                        <a:spcBef>
                          <a:spcPts val="0"/>
                        </a:spcBef>
                        <a:spcAft>
                          <a:spcPts val="0"/>
                        </a:spcAft>
                        <a:buNone/>
                      </a:pPr>
                      <a:endParaRPr sz="10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171450" lvl="0" indent="-171450" algn="l" rtl="0">
                        <a:spcBef>
                          <a:spcPts val="0"/>
                        </a:spcBef>
                        <a:spcAft>
                          <a:spcPts val="0"/>
                        </a:spcAft>
                        <a:buFont typeface="Arial" panose="020B0604020202020204" pitchFamily="34" charset="0"/>
                        <a:buChar char="•"/>
                      </a:pPr>
                      <a:r>
                        <a:rPr lang="pt-BR" sz="1000" dirty="0">
                          <a:latin typeface="Google Sans"/>
                          <a:ea typeface="Google Sans"/>
                          <a:cs typeface="Google Sans"/>
                          <a:sym typeface="Google Sans"/>
                        </a:rPr>
                        <a:t>Impressionado</a:t>
                      </a:r>
                    </a:p>
                    <a:p>
                      <a:pPr marL="171450" lvl="0" indent="-171450" algn="l" rtl="0">
                        <a:spcBef>
                          <a:spcPts val="0"/>
                        </a:spcBef>
                        <a:spcAft>
                          <a:spcPts val="0"/>
                        </a:spcAft>
                        <a:buFont typeface="Arial" panose="020B0604020202020204" pitchFamily="34" charset="0"/>
                        <a:buChar char="•"/>
                      </a:pPr>
                      <a:r>
                        <a:rPr lang="pt-BR" sz="1000" dirty="0">
                          <a:latin typeface="Google Sans"/>
                          <a:ea typeface="Google Sans"/>
                          <a:cs typeface="Google Sans"/>
                          <a:sym typeface="Google Sans"/>
                        </a:rPr>
                        <a:t>Entretido</a:t>
                      </a:r>
                    </a:p>
                    <a:p>
                      <a:pPr marL="171450" lvl="0" indent="-171450" algn="l" rtl="0">
                        <a:spcBef>
                          <a:spcPts val="0"/>
                        </a:spcBef>
                        <a:spcAft>
                          <a:spcPts val="0"/>
                        </a:spcAft>
                        <a:buFont typeface="Arial" panose="020B0604020202020204" pitchFamily="34" charset="0"/>
                        <a:buChar char="•"/>
                      </a:pPr>
                      <a:endParaRPr sz="1000" dirty="0">
                        <a:latin typeface="Google Sans"/>
                        <a:ea typeface="Google Sans"/>
                        <a:cs typeface="Google Sans"/>
                        <a:sym typeface="Google Sans"/>
                      </a:endParaRPr>
                    </a:p>
                    <a:p>
                      <a:pPr marL="0" lvl="0" indent="0" algn="l" rtl="0">
                        <a:spcBef>
                          <a:spcPts val="0"/>
                        </a:spcBef>
                        <a:spcAft>
                          <a:spcPts val="0"/>
                        </a:spcAft>
                        <a:buNone/>
                      </a:pPr>
                      <a:endParaRPr sz="10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2904216983"/>
                  </a:ext>
                </a:extLst>
              </a:tr>
              <a:tr h="1406142">
                <a:tc>
                  <a:txBody>
                    <a:bodyPr/>
                    <a:lstStyle/>
                    <a:p>
                      <a:pPr marL="0" lvl="0" indent="0" algn="ctr" rtl="0">
                        <a:spcBef>
                          <a:spcPts val="0"/>
                        </a:spcBef>
                        <a:spcAft>
                          <a:spcPts val="0"/>
                        </a:spcAft>
                        <a:buNone/>
                      </a:pPr>
                      <a:r>
                        <a:rPr lang="pt" sz="1100" b="1">
                          <a:latin typeface="Google Sans"/>
                          <a:ea typeface="Google Sans"/>
                          <a:cs typeface="Google Sans"/>
                          <a:sym typeface="Google Sans"/>
                        </a:rPr>
                        <a:t>OPORTUNIDADES DE MELHORIA</a:t>
                      </a:r>
                      <a:endParaRPr sz="1100" b="1">
                        <a:latin typeface="Google Sans"/>
                        <a:ea typeface="Google Sans"/>
                        <a:cs typeface="Google Sans"/>
                        <a:sym typeface="Google Sans"/>
                      </a:endParaRPr>
                    </a:p>
                  </a:txBody>
                  <a:tcPr marL="114300"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r>
                        <a:rPr lang="pt-BR" sz="1000" b="0" i="0" u="none" strike="noStrike" cap="none" dirty="0">
                          <a:solidFill>
                            <a:srgbClr val="000000"/>
                          </a:solidFill>
                          <a:effectLst/>
                          <a:latin typeface="Arial"/>
                          <a:ea typeface="Arial"/>
                          <a:cs typeface="Arial"/>
                          <a:sym typeface="Arial"/>
                        </a:rPr>
                        <a:t>O aplicativo poderia oferecer recomendações personalizadas baseadas nas escolhas anteriores, avaliações e preferências do usuário.</a:t>
                      </a: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pt-BR" sz="1000" b="0" i="0" u="none" strike="noStrike" cap="none" dirty="0">
                          <a:solidFill>
                            <a:srgbClr val="000000"/>
                          </a:solidFill>
                          <a:effectLst/>
                          <a:latin typeface="Arial"/>
                          <a:ea typeface="Arial"/>
                          <a:cs typeface="Arial"/>
                          <a:sym typeface="Arial"/>
                        </a:rPr>
                        <a:t>O aplicativo poderia permitir que o usuário criasse uma lista de filmes que ele quer ver no futuro</a:t>
                      </a:r>
                      <a:endParaRPr sz="10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pt-BR" sz="1000" dirty="0">
                          <a:latin typeface="Google Sans"/>
                          <a:ea typeface="Google Sans"/>
                          <a:cs typeface="Google Sans"/>
                          <a:sym typeface="Google Sans"/>
                        </a:rPr>
                        <a:t>Assim que clicar no filme o aplicativo poderia já apresentar a foto do cartaz do filme com sua sinopse e demais informações abaixo.</a:t>
                      </a:r>
                      <a:endParaRPr sz="1000" dirty="0">
                        <a:latin typeface="Google Sans"/>
                        <a:ea typeface="Google Sans"/>
                        <a:cs typeface="Google Sans"/>
                        <a:sym typeface="Google Sans"/>
                      </a:endParaRPr>
                    </a:p>
                    <a:p>
                      <a:pPr marL="0" lvl="0" indent="0" algn="l" rtl="0">
                        <a:spcBef>
                          <a:spcPts val="0"/>
                        </a:spcBef>
                        <a:spcAft>
                          <a:spcPts val="0"/>
                        </a:spcAft>
                        <a:buNone/>
                      </a:pPr>
                      <a:endParaRPr sz="10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pt-BR" sz="1000" dirty="0">
                          <a:latin typeface="Google Sans"/>
                          <a:ea typeface="Google Sans"/>
                          <a:cs typeface="Google Sans"/>
                          <a:sym typeface="Google Sans"/>
                        </a:rPr>
                        <a:t>Colocar uma área de seleção de cinema, data e horário e compra de ingressos online</a:t>
                      </a:r>
                      <a:endParaRPr sz="1000" dirty="0">
                        <a:latin typeface="Google Sans"/>
                        <a:ea typeface="Google Sans"/>
                        <a:cs typeface="Google Sans"/>
                        <a:sym typeface="Google Sans"/>
                      </a:endParaRPr>
                    </a:p>
                    <a:p>
                      <a:pPr marL="0" lvl="0" indent="0" algn="l" rtl="0">
                        <a:spcBef>
                          <a:spcPts val="0"/>
                        </a:spcBef>
                        <a:spcAft>
                          <a:spcPts val="0"/>
                        </a:spcAft>
                        <a:buNone/>
                      </a:pPr>
                      <a:endParaRPr sz="10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783365626"/>
                  </a:ext>
                </a:extLst>
              </a:tr>
            </a:tbl>
          </a:graphicData>
        </a:graphic>
      </p:graphicFrame>
      <p:sp>
        <p:nvSpPr>
          <p:cNvPr id="4" name="CaixaDeTexto 3">
            <a:extLst>
              <a:ext uri="{FF2B5EF4-FFF2-40B4-BE49-F238E27FC236}">
                <a16:creationId xmlns:a16="http://schemas.microsoft.com/office/drawing/2014/main" id="{5C5AC952-CD25-25DC-FCB2-2C07421D0AD0}"/>
              </a:ext>
            </a:extLst>
          </p:cNvPr>
          <p:cNvSpPr txBox="1"/>
          <p:nvPr/>
        </p:nvSpPr>
        <p:spPr>
          <a:xfrm>
            <a:off x="667285" y="161378"/>
            <a:ext cx="2326172" cy="307777"/>
          </a:xfrm>
          <a:prstGeom prst="rect">
            <a:avLst/>
          </a:prstGeom>
          <a:noFill/>
        </p:spPr>
        <p:txBody>
          <a:bodyPr wrap="square">
            <a:spAutoFit/>
          </a:bodyPr>
          <a:lstStyle/>
          <a:p>
            <a:pPr rtl="0">
              <a:spcBef>
                <a:spcPts val="0"/>
              </a:spcBef>
              <a:spcAft>
                <a:spcPts val="0"/>
              </a:spcAft>
            </a:pPr>
            <a:r>
              <a:rPr lang="pt" sz="1200" b="1" dirty="0">
                <a:latin typeface="Google Sans"/>
                <a:ea typeface="Google Sans"/>
                <a:cs typeface="Google Sans"/>
                <a:sym typeface="Google Sans"/>
              </a:rPr>
              <a:t>Persona: </a:t>
            </a:r>
            <a:r>
              <a:rPr lang="pt-BR" sz="1400" b="1" i="0" u="none" strike="noStrike" dirty="0">
                <a:solidFill>
                  <a:srgbClr val="1967D2"/>
                </a:solidFill>
                <a:effectLst/>
                <a:latin typeface="Google Sans" panose="020B0604020202020204" charset="0"/>
              </a:rPr>
              <a:t>Carlos da Silva</a:t>
            </a:r>
            <a:endParaRPr lang="pt-BR" sz="1600" b="0" dirty="0">
              <a:effectLst/>
            </a:endParaRPr>
          </a:p>
        </p:txBody>
      </p:sp>
      <p:sp>
        <p:nvSpPr>
          <p:cNvPr id="8" name="CaixaDeTexto 7">
            <a:extLst>
              <a:ext uri="{FF2B5EF4-FFF2-40B4-BE49-F238E27FC236}">
                <a16:creationId xmlns:a16="http://schemas.microsoft.com/office/drawing/2014/main" id="{ABA2AC50-2A85-246D-4857-748B532F681F}"/>
              </a:ext>
            </a:extLst>
          </p:cNvPr>
          <p:cNvSpPr txBox="1"/>
          <p:nvPr/>
        </p:nvSpPr>
        <p:spPr>
          <a:xfrm>
            <a:off x="5615124" y="161377"/>
            <a:ext cx="2672160" cy="307777"/>
          </a:xfrm>
          <a:prstGeom prst="rect">
            <a:avLst/>
          </a:prstGeom>
          <a:noFill/>
        </p:spPr>
        <p:txBody>
          <a:bodyPr wrap="square">
            <a:spAutoFit/>
          </a:bodyPr>
          <a:lstStyle/>
          <a:p>
            <a:pPr marL="0" lvl="0" indent="0" algn="l" rtl="0">
              <a:spcBef>
                <a:spcPts val="0"/>
              </a:spcBef>
              <a:spcAft>
                <a:spcPts val="300"/>
              </a:spcAft>
              <a:buNone/>
            </a:pPr>
            <a:r>
              <a:rPr lang="pt-BR" sz="1400" dirty="0">
                <a:solidFill>
                  <a:srgbClr val="434343"/>
                </a:solidFill>
                <a:latin typeface="Google Sans"/>
                <a:ea typeface="Google Sans"/>
                <a:cs typeface="Google Sans"/>
                <a:sym typeface="Google Sans"/>
              </a:rPr>
              <a:t>Objetivo: Assistir trailer de filme</a:t>
            </a:r>
            <a:endParaRPr lang="pt-BR" sz="2000" b="1" dirty="0">
              <a:latin typeface="Google Sans"/>
              <a:ea typeface="Google Sans"/>
              <a:cs typeface="Google Sans"/>
              <a:sym typeface="Google Sans"/>
            </a:endParaRPr>
          </a:p>
        </p:txBody>
      </p:sp>
    </p:spTree>
    <p:extLst>
      <p:ext uri="{BB962C8B-B14F-4D97-AF65-F5344CB8AC3E}">
        <p14:creationId xmlns:p14="http://schemas.microsoft.com/office/powerpoint/2010/main" val="2932423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1693</Words>
  <Application>Microsoft Office PowerPoint</Application>
  <PresentationFormat>Apresentação na tela (16:9)</PresentationFormat>
  <Paragraphs>250</Paragraphs>
  <Slides>29</Slides>
  <Notes>27</Notes>
  <HiddenSlides>0</HiddenSlides>
  <MMClips>0</MMClips>
  <ScaleCrop>false</ScaleCrop>
  <HeadingPairs>
    <vt:vector size="6" baseType="variant">
      <vt:variant>
        <vt:lpstr>Fontes usadas</vt:lpstr>
      </vt:variant>
      <vt:variant>
        <vt:i4>6</vt:i4>
      </vt:variant>
      <vt:variant>
        <vt:lpstr>Tema</vt:lpstr>
      </vt:variant>
      <vt:variant>
        <vt:i4>2</vt:i4>
      </vt:variant>
      <vt:variant>
        <vt:lpstr>Títulos de slides</vt:lpstr>
      </vt:variant>
      <vt:variant>
        <vt:i4>29</vt:i4>
      </vt:variant>
    </vt:vector>
  </HeadingPairs>
  <TitlesOfParts>
    <vt:vector size="37" baseType="lpstr">
      <vt:lpstr>Google Sans Medium</vt:lpstr>
      <vt:lpstr>Open Sans</vt:lpstr>
      <vt:lpstr>Calibri</vt:lpstr>
      <vt:lpstr>Arial</vt:lpstr>
      <vt:lpstr>Open Sans SemiBold</vt:lpstr>
      <vt:lpstr>Google Sans</vt:lpstr>
      <vt:lpstr>Simple Light</vt:lpstr>
      <vt:lpstr>Simple Light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ThiagoCids</cp:lastModifiedBy>
  <cp:revision>5</cp:revision>
  <dcterms:modified xsi:type="dcterms:W3CDTF">2023-04-25T16:47:26Z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2023-04-06T10:39:53Z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1b6212ff-10ce-45d1-b13a-ad8bb49df237</vt:lpwstr>
  </property>
  <property fmtid="{D5CDD505-2E9C-101B-9397-08002B2CF9AE}" pid="7" name="MSIP_Label_defa4170-0d19-0005-0004-bc88714345d2_ActionId">
    <vt:lpwstr>f2e015be-8559-4eb4-9966-7814e15adba9</vt:lpwstr>
  </property>
  <property fmtid="{D5CDD505-2E9C-101B-9397-08002B2CF9AE}" pid="8" name="MSIP_Label_defa4170-0d19-0005-0004-bc88714345d2_ContentBits">
    <vt:lpwstr>0</vt:lpwstr>
  </property>
</Properties>
</file>