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32"/>
  </p:notesMasterIdLst>
  <p:sldIdLst>
    <p:sldId id="256" r:id="rId2"/>
    <p:sldId id="257" r:id="rId3"/>
    <p:sldId id="259" r:id="rId4"/>
    <p:sldId id="326" r:id="rId5"/>
    <p:sldId id="330" r:id="rId6"/>
    <p:sldId id="329" r:id="rId7"/>
    <p:sldId id="327" r:id="rId8"/>
    <p:sldId id="264" r:id="rId9"/>
    <p:sldId id="295" r:id="rId10"/>
    <p:sldId id="296" r:id="rId11"/>
    <p:sldId id="299" r:id="rId12"/>
    <p:sldId id="321" r:id="rId13"/>
    <p:sldId id="322" r:id="rId14"/>
    <p:sldId id="300" r:id="rId15"/>
    <p:sldId id="323" r:id="rId16"/>
    <p:sldId id="301" r:id="rId17"/>
    <p:sldId id="320" r:id="rId18"/>
    <p:sldId id="302" r:id="rId19"/>
    <p:sldId id="303" r:id="rId20"/>
    <p:sldId id="307" r:id="rId21"/>
    <p:sldId id="325" r:id="rId22"/>
    <p:sldId id="324" r:id="rId23"/>
    <p:sldId id="304" r:id="rId24"/>
    <p:sldId id="305" r:id="rId25"/>
    <p:sldId id="306" r:id="rId26"/>
    <p:sldId id="309" r:id="rId27"/>
    <p:sldId id="311" r:id="rId28"/>
    <p:sldId id="319" r:id="rId29"/>
    <p:sldId id="328" r:id="rId30"/>
    <p:sldId id="318" r:id="rId31"/>
  </p:sldIdLst>
  <p:sldSz cx="9144000" cy="5143500" type="screen16x9"/>
  <p:notesSz cx="6858000" cy="9144000"/>
  <p:embeddedFontLst>
    <p:embeddedFont>
      <p:font typeface="Kulim Park" charset="0"/>
      <p:regular r:id="rId33"/>
      <p:bold r:id="rId34"/>
      <p:italic r:id="rId35"/>
      <p:boldItalic r:id="rId36"/>
    </p:embeddedFont>
    <p:embeddedFont>
      <p:font typeface="Calibri"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5CC5E8C-8932-4C50-BC92-68B6CE62A92C}">
  <a:tblStyle styleId="{95CC5E8C-8932-4C50-BC92-68B6CE62A92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1A1B0A0-E66D-48AE-B0BC-7214E24B64F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62" autoAdjust="0"/>
    <p:restoredTop sz="94660"/>
  </p:normalViewPr>
  <p:slideViewPr>
    <p:cSldViewPr>
      <p:cViewPr varScale="1">
        <p:scale>
          <a:sx n="91" d="100"/>
          <a:sy n="91" d="100"/>
        </p:scale>
        <p:origin x="-780" y="17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970" y="1"/>
            <a:ext cx="4099451" cy="5145755"/>
          </a:xfrm>
          <a:custGeom>
            <a:avLst/>
            <a:gdLst/>
            <a:ahLst/>
            <a:cxnLst/>
            <a:rect l="l" t="t" r="r" b="b"/>
            <a:pathLst>
              <a:path w="2009535" h="2522429" extrusionOk="0">
                <a:moveTo>
                  <a:pt x="1578387" y="1949978"/>
                </a:moveTo>
                <a:lnTo>
                  <a:pt x="1358608" y="1751220"/>
                </a:lnTo>
                <a:lnTo>
                  <a:pt x="1358842" y="1750986"/>
                </a:lnTo>
                <a:lnTo>
                  <a:pt x="1667606" y="0"/>
                </a:lnTo>
                <a:lnTo>
                  <a:pt x="0" y="0"/>
                </a:lnTo>
                <a:lnTo>
                  <a:pt x="0" y="2522429"/>
                </a:lnTo>
                <a:lnTo>
                  <a:pt x="1880844" y="2522429"/>
                </a:lnTo>
                <a:lnTo>
                  <a:pt x="2009535" y="179302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4416450" y="701175"/>
            <a:ext cx="4099500" cy="2000100"/>
          </a:xfrm>
          <a:prstGeom prst="rect">
            <a:avLst/>
          </a:prstGeom>
        </p:spPr>
        <p:txBody>
          <a:bodyPr spcFirstLastPara="1" wrap="square" lIns="0" tIns="0" rIns="0" bIns="0" anchor="t"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sp>
        <p:nvSpPr>
          <p:cNvPr id="12" name="Google Shape;12;p2"/>
          <p:cNvSpPr/>
          <p:nvPr/>
        </p:nvSpPr>
        <p:spPr>
          <a:xfrm>
            <a:off x="2770809" y="0"/>
            <a:ext cx="1172070" cy="3570426"/>
          </a:xfrm>
          <a:custGeom>
            <a:avLst/>
            <a:gdLst/>
            <a:ahLst/>
            <a:cxnLst/>
            <a:rect l="l" t="t" r="r" b="b"/>
            <a:pathLst>
              <a:path w="21600" h="21600" extrusionOk="0">
                <a:moveTo>
                  <a:pt x="11603" y="0"/>
                </a:moveTo>
                <a:lnTo>
                  <a:pt x="0" y="21600"/>
                </a:lnTo>
                <a:lnTo>
                  <a:pt x="10690" y="20324"/>
                </a:lnTo>
                <a:lnTo>
                  <a:pt x="2160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3" name="Google Shape;13;p2"/>
          <p:cNvSpPr/>
          <p:nvPr/>
        </p:nvSpPr>
        <p:spPr>
          <a:xfrm>
            <a:off x="3835223" y="3445179"/>
            <a:ext cx="841968" cy="1698300"/>
          </a:xfrm>
          <a:custGeom>
            <a:avLst/>
            <a:gdLst/>
            <a:ahLst/>
            <a:cxnLst/>
            <a:rect l="l" t="t" r="r" b="b"/>
            <a:pathLst>
              <a:path w="21600" h="21600" extrusionOk="0">
                <a:moveTo>
                  <a:pt x="13915" y="21600"/>
                </a:moveTo>
                <a:lnTo>
                  <a:pt x="21600" y="0"/>
                </a:lnTo>
                <a:lnTo>
                  <a:pt x="6732" y="2683"/>
                </a:lnTo>
                <a:lnTo>
                  <a:pt x="0"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4" name="Google Shape;14;p2"/>
          <p:cNvSpPr/>
          <p:nvPr/>
        </p:nvSpPr>
        <p:spPr>
          <a:xfrm>
            <a:off x="2770334" y="3039892"/>
            <a:ext cx="1906902" cy="936306"/>
          </a:xfrm>
          <a:custGeom>
            <a:avLst/>
            <a:gdLst/>
            <a:ahLst/>
            <a:cxnLst/>
            <a:rect l="l" t="t" r="r" b="b"/>
            <a:pathLst>
              <a:path w="21600" h="21600" extrusionOk="0">
                <a:moveTo>
                  <a:pt x="21600" y="9350"/>
                </a:moveTo>
                <a:lnTo>
                  <a:pt x="5076" y="21600"/>
                </a:lnTo>
                <a:lnTo>
                  <a:pt x="0" y="12250"/>
                </a:lnTo>
                <a:lnTo>
                  <a:pt x="16518" y="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6"/>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702900" y="3004250"/>
            <a:ext cx="5026200" cy="10509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17" name="Google Shape;17;p3"/>
          <p:cNvSpPr txBox="1">
            <a:spLocks noGrp="1"/>
          </p:cNvSpPr>
          <p:nvPr>
            <p:ph type="subTitle" idx="1"/>
          </p:nvPr>
        </p:nvSpPr>
        <p:spPr>
          <a:xfrm>
            <a:off x="702900" y="4075901"/>
            <a:ext cx="5026200" cy="369900"/>
          </a:xfrm>
          <a:prstGeom prst="rect">
            <a:avLst/>
          </a:prstGeom>
        </p:spPr>
        <p:txBody>
          <a:bodyPr spcFirstLastPara="1" wrap="square" lIns="0" tIns="0" rIns="0" bIns="0" anchor="t" anchorCtr="0">
            <a:noAutofit/>
          </a:bodyPr>
          <a:lstStyle>
            <a:lvl1pPr lvl="0" rtl="0">
              <a:spcBef>
                <a:spcPts val="0"/>
              </a:spcBef>
              <a:spcAft>
                <a:spcPts val="0"/>
              </a:spcAft>
              <a:buSzPts val="2400"/>
              <a:buNone/>
              <a:defRPr>
                <a:solidFill>
                  <a:schemeClr val="accent1"/>
                </a:solidFill>
              </a:defRPr>
            </a:lvl1pPr>
            <a:lvl2pPr lvl="1" rtl="0">
              <a:spcBef>
                <a:spcPts val="800"/>
              </a:spcBef>
              <a:spcAft>
                <a:spcPts val="0"/>
              </a:spcAft>
              <a:buSzPts val="3000"/>
              <a:buNone/>
              <a:defRPr sz="3000">
                <a:solidFill>
                  <a:schemeClr val="accent1"/>
                </a:solidFill>
              </a:defRPr>
            </a:lvl2pPr>
            <a:lvl3pPr lvl="2" rtl="0">
              <a:spcBef>
                <a:spcPts val="800"/>
              </a:spcBef>
              <a:spcAft>
                <a:spcPts val="0"/>
              </a:spcAft>
              <a:buSzPts val="3000"/>
              <a:buNone/>
              <a:defRPr sz="3000">
                <a:solidFill>
                  <a:schemeClr val="accent1"/>
                </a:solidFill>
              </a:defRPr>
            </a:lvl3pPr>
            <a:lvl4pPr lvl="3" rtl="0">
              <a:spcBef>
                <a:spcPts val="800"/>
              </a:spcBef>
              <a:spcAft>
                <a:spcPts val="0"/>
              </a:spcAft>
              <a:buClr>
                <a:schemeClr val="accent1"/>
              </a:buClr>
              <a:buSzPts val="3000"/>
              <a:buNone/>
              <a:defRPr sz="3000">
                <a:solidFill>
                  <a:schemeClr val="accent1"/>
                </a:solidFill>
              </a:defRPr>
            </a:lvl4pPr>
            <a:lvl5pPr lvl="4" rtl="0">
              <a:spcBef>
                <a:spcPts val="800"/>
              </a:spcBef>
              <a:spcAft>
                <a:spcPts val="0"/>
              </a:spcAft>
              <a:buClr>
                <a:schemeClr val="accent1"/>
              </a:buClr>
              <a:buSzPts val="3000"/>
              <a:buNone/>
              <a:defRPr sz="3000">
                <a:solidFill>
                  <a:schemeClr val="accent1"/>
                </a:solidFill>
              </a:defRPr>
            </a:lvl5pPr>
            <a:lvl6pPr lvl="5" rtl="0">
              <a:spcBef>
                <a:spcPts val="800"/>
              </a:spcBef>
              <a:spcAft>
                <a:spcPts val="0"/>
              </a:spcAft>
              <a:buClr>
                <a:schemeClr val="accent1"/>
              </a:buClr>
              <a:buSzPts val="3000"/>
              <a:buNone/>
              <a:defRPr sz="3000">
                <a:solidFill>
                  <a:schemeClr val="accent1"/>
                </a:solidFill>
              </a:defRPr>
            </a:lvl6pPr>
            <a:lvl7pPr lvl="6" rtl="0">
              <a:spcBef>
                <a:spcPts val="800"/>
              </a:spcBef>
              <a:spcAft>
                <a:spcPts val="0"/>
              </a:spcAft>
              <a:buClr>
                <a:schemeClr val="accent1"/>
              </a:buClr>
              <a:buSzPts val="3000"/>
              <a:buNone/>
              <a:defRPr sz="3000">
                <a:solidFill>
                  <a:schemeClr val="accent1"/>
                </a:solidFill>
              </a:defRPr>
            </a:lvl7pPr>
            <a:lvl8pPr lvl="7" rtl="0">
              <a:spcBef>
                <a:spcPts val="800"/>
              </a:spcBef>
              <a:spcAft>
                <a:spcPts val="0"/>
              </a:spcAft>
              <a:buClr>
                <a:schemeClr val="accent1"/>
              </a:buClr>
              <a:buSzPts val="3000"/>
              <a:buNone/>
              <a:defRPr sz="3000">
                <a:solidFill>
                  <a:schemeClr val="accent1"/>
                </a:solidFill>
              </a:defRPr>
            </a:lvl8pPr>
            <a:lvl9pPr lvl="8" rtl="0">
              <a:spcBef>
                <a:spcPts val="800"/>
              </a:spcBef>
              <a:spcAft>
                <a:spcPts val="800"/>
              </a:spcAft>
              <a:buClr>
                <a:schemeClr val="accent1"/>
              </a:buClr>
              <a:buSzPts val="3000"/>
              <a:buNone/>
              <a:defRPr sz="3000">
                <a:solidFill>
                  <a:schemeClr val="accent1"/>
                </a:solidFill>
              </a:defRPr>
            </a:lvl9pPr>
          </a:lstStyle>
          <a:p>
            <a:endParaRPr/>
          </a:p>
        </p:txBody>
      </p:sp>
      <p:sp>
        <p:nvSpPr>
          <p:cNvPr id="18" name="Google Shape;18;p3"/>
          <p:cNvSpPr/>
          <p:nvPr/>
        </p:nvSpPr>
        <p:spPr>
          <a:xfrm>
            <a:off x="6997544" y="7"/>
            <a:ext cx="2146445" cy="5145755"/>
          </a:xfrm>
          <a:custGeom>
            <a:avLst/>
            <a:gdLst/>
            <a:ahLst/>
            <a:cxnLst/>
            <a:rect l="l" t="t" r="r" b="b"/>
            <a:pathLst>
              <a:path w="1052179" h="2522429" extrusionOk="0">
                <a:moveTo>
                  <a:pt x="290547" y="0"/>
                </a:moveTo>
                <a:lnTo>
                  <a:pt x="0" y="1647520"/>
                </a:lnTo>
                <a:lnTo>
                  <a:pt x="430681" y="1490802"/>
                </a:lnTo>
                <a:lnTo>
                  <a:pt x="650693" y="1689560"/>
                </a:lnTo>
                <a:lnTo>
                  <a:pt x="650693" y="1689560"/>
                </a:lnTo>
                <a:lnTo>
                  <a:pt x="503785" y="2522429"/>
                </a:lnTo>
                <a:lnTo>
                  <a:pt x="1052180" y="2522429"/>
                </a:lnTo>
                <a:lnTo>
                  <a:pt x="1052180" y="0"/>
                </a:lnTo>
                <a:close/>
              </a:path>
            </a:pathLst>
          </a:cu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9" name="Google Shape;19;p3"/>
          <p:cNvSpPr/>
          <p:nvPr/>
        </p:nvSpPr>
        <p:spPr>
          <a:xfrm>
            <a:off x="6427799" y="0"/>
            <a:ext cx="1172070" cy="3570426"/>
          </a:xfrm>
          <a:custGeom>
            <a:avLst/>
            <a:gdLst/>
            <a:ahLst/>
            <a:cxnLst/>
            <a:rect l="l" t="t" r="r" b="b"/>
            <a:pathLst>
              <a:path w="21600" h="21600" extrusionOk="0">
                <a:moveTo>
                  <a:pt x="11603" y="0"/>
                </a:moveTo>
                <a:lnTo>
                  <a:pt x="0" y="21600"/>
                </a:lnTo>
                <a:lnTo>
                  <a:pt x="10682" y="20324"/>
                </a:lnTo>
                <a:lnTo>
                  <a:pt x="2160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0" name="Google Shape;20;p3"/>
          <p:cNvSpPr/>
          <p:nvPr/>
        </p:nvSpPr>
        <p:spPr>
          <a:xfrm>
            <a:off x="7492217" y="3445179"/>
            <a:ext cx="841968" cy="1698300"/>
          </a:xfrm>
          <a:custGeom>
            <a:avLst/>
            <a:gdLst/>
            <a:ahLst/>
            <a:cxnLst/>
            <a:rect l="l" t="t" r="r" b="b"/>
            <a:pathLst>
              <a:path w="21600" h="21600" extrusionOk="0">
                <a:moveTo>
                  <a:pt x="13915" y="21600"/>
                </a:moveTo>
                <a:lnTo>
                  <a:pt x="21600" y="0"/>
                </a:lnTo>
                <a:lnTo>
                  <a:pt x="6719" y="2683"/>
                </a:lnTo>
                <a:lnTo>
                  <a:pt x="0"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1" name="Google Shape;21;p3"/>
          <p:cNvSpPr/>
          <p:nvPr/>
        </p:nvSpPr>
        <p:spPr>
          <a:xfrm>
            <a:off x="6426846" y="3039892"/>
            <a:ext cx="1907388" cy="936306"/>
          </a:xfrm>
          <a:custGeom>
            <a:avLst/>
            <a:gdLst/>
            <a:ahLst/>
            <a:cxnLst/>
            <a:rect l="l" t="t" r="r" b="b"/>
            <a:pathLst>
              <a:path w="21600" h="21600" extrusionOk="0">
                <a:moveTo>
                  <a:pt x="21600" y="9350"/>
                </a:moveTo>
                <a:lnTo>
                  <a:pt x="5080" y="21600"/>
                </a:lnTo>
                <a:lnTo>
                  <a:pt x="0" y="12250"/>
                </a:lnTo>
                <a:lnTo>
                  <a:pt x="16520" y="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6"/>
        <p:cNvGrpSpPr/>
        <p:nvPr/>
      </p:nvGrpSpPr>
      <p:grpSpPr>
        <a:xfrm>
          <a:off x="0" y="0"/>
          <a:ext cx="0" cy="0"/>
          <a:chOff x="0" y="0"/>
          <a:chExt cx="0" cy="0"/>
        </a:xfrm>
      </p:grpSpPr>
      <p:sp>
        <p:nvSpPr>
          <p:cNvPr id="47" name="Google Shape;47;p7"/>
          <p:cNvSpPr/>
          <p:nvPr/>
        </p:nvSpPr>
        <p:spPr>
          <a:xfrm>
            <a:off x="6702144" y="6"/>
            <a:ext cx="2441849" cy="5145755"/>
          </a:xfrm>
          <a:custGeom>
            <a:avLst/>
            <a:gdLst/>
            <a:ahLst/>
            <a:cxnLst/>
            <a:rect l="l" t="t" r="r" b="b"/>
            <a:pathLst>
              <a:path w="1196985" h="2522429" extrusionOk="0">
                <a:moveTo>
                  <a:pt x="359680" y="0"/>
                </a:moveTo>
                <a:lnTo>
                  <a:pt x="0" y="2037095"/>
                </a:lnTo>
                <a:lnTo>
                  <a:pt x="263687" y="1931527"/>
                </a:lnTo>
                <a:lnTo>
                  <a:pt x="405224" y="2059283"/>
                </a:lnTo>
                <a:lnTo>
                  <a:pt x="317639" y="2522429"/>
                </a:lnTo>
                <a:lnTo>
                  <a:pt x="1196986" y="2522429"/>
                </a:lnTo>
                <a:lnTo>
                  <a:pt x="1196986"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48" name="Google Shape;48;p7"/>
          <p:cNvGrpSpPr/>
          <p:nvPr/>
        </p:nvGrpSpPr>
        <p:grpSpPr>
          <a:xfrm>
            <a:off x="6327842" y="0"/>
            <a:ext cx="1202103" cy="5143503"/>
            <a:chOff x="3475252" y="0"/>
            <a:chExt cx="1202103" cy="5143503"/>
          </a:xfrm>
        </p:grpSpPr>
        <p:sp>
          <p:nvSpPr>
            <p:cNvPr id="49" name="Google Shape;49;p7"/>
            <p:cNvSpPr/>
            <p:nvPr/>
          </p:nvSpPr>
          <p:spPr>
            <a:xfrm>
              <a:off x="3475252" y="0"/>
              <a:ext cx="1109160" cy="4303854"/>
            </a:xfrm>
            <a:custGeom>
              <a:avLst/>
              <a:gdLst/>
              <a:ahLst/>
              <a:cxnLst/>
              <a:rect l="l" t="t" r="r" b="b"/>
              <a:pathLst>
                <a:path w="21600" h="21600" extrusionOk="0">
                  <a:moveTo>
                    <a:pt x="14802" y="0"/>
                  </a:moveTo>
                  <a:lnTo>
                    <a:pt x="21600" y="0"/>
                  </a:lnTo>
                  <a:lnTo>
                    <a:pt x="7262" y="20919"/>
                  </a:lnTo>
                  <a:lnTo>
                    <a:pt x="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0" name="Google Shape;50;p7"/>
            <p:cNvSpPr/>
            <p:nvPr/>
          </p:nvSpPr>
          <p:spPr>
            <a:xfrm>
              <a:off x="4150099" y="4199096"/>
              <a:ext cx="527256" cy="944406"/>
            </a:xfrm>
            <a:custGeom>
              <a:avLst/>
              <a:gdLst/>
              <a:ahLst/>
              <a:cxnLst/>
              <a:rect l="l" t="t" r="r" b="b"/>
              <a:pathLst>
                <a:path w="21600" h="21600" extrusionOk="0">
                  <a:moveTo>
                    <a:pt x="0" y="21600"/>
                  </a:moveTo>
                  <a:lnTo>
                    <a:pt x="6322" y="3115"/>
                  </a:lnTo>
                  <a:lnTo>
                    <a:pt x="21600" y="0"/>
                  </a:lnTo>
                  <a:lnTo>
                    <a:pt x="14283"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1" name="Google Shape;51;p7"/>
            <p:cNvSpPr/>
            <p:nvPr/>
          </p:nvSpPr>
          <p:spPr>
            <a:xfrm>
              <a:off x="3475252" y="3938588"/>
              <a:ext cx="1202040" cy="626238"/>
            </a:xfrm>
            <a:custGeom>
              <a:avLst/>
              <a:gdLst/>
              <a:ahLst/>
              <a:cxnLst/>
              <a:rect l="l" t="t" r="r" b="b"/>
              <a:pathLst>
                <a:path w="21600" h="21600" extrusionOk="0">
                  <a:moveTo>
                    <a:pt x="0" y="12599"/>
                  </a:moveTo>
                  <a:lnTo>
                    <a:pt x="16414" y="0"/>
                  </a:lnTo>
                  <a:lnTo>
                    <a:pt x="21600" y="8985"/>
                  </a:lnTo>
                  <a:lnTo>
                    <a:pt x="5186"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52" name="Google Shape;52;p7"/>
          <p:cNvSpPr txBox="1">
            <a:spLocks noGrp="1"/>
          </p:cNvSpPr>
          <p:nvPr>
            <p:ph type="title"/>
          </p:nvPr>
        </p:nvSpPr>
        <p:spPr>
          <a:xfrm>
            <a:off x="626700" y="836000"/>
            <a:ext cx="52761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3" name="Google Shape;53;p7"/>
          <p:cNvSpPr txBox="1">
            <a:spLocks noGrp="1"/>
          </p:cNvSpPr>
          <p:nvPr>
            <p:ph type="body" idx="1"/>
          </p:nvPr>
        </p:nvSpPr>
        <p:spPr>
          <a:xfrm>
            <a:off x="626700" y="1430150"/>
            <a:ext cx="2465100" cy="32217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54" name="Google Shape;54;p7"/>
          <p:cNvSpPr txBox="1">
            <a:spLocks noGrp="1"/>
          </p:cNvSpPr>
          <p:nvPr>
            <p:ph type="body" idx="2"/>
          </p:nvPr>
        </p:nvSpPr>
        <p:spPr>
          <a:xfrm>
            <a:off x="3437676" y="1430150"/>
            <a:ext cx="2465100" cy="32217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55" name="Google Shape;55;p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6"/>
        <p:cNvGrpSpPr/>
        <p:nvPr/>
      </p:nvGrpSpPr>
      <p:grpSpPr>
        <a:xfrm>
          <a:off x="0" y="0"/>
          <a:ext cx="0" cy="0"/>
          <a:chOff x="0" y="0"/>
          <a:chExt cx="0" cy="0"/>
        </a:xfrm>
      </p:grpSpPr>
      <p:grpSp>
        <p:nvGrpSpPr>
          <p:cNvPr id="57" name="Google Shape;57;p8"/>
          <p:cNvGrpSpPr/>
          <p:nvPr/>
        </p:nvGrpSpPr>
        <p:grpSpPr>
          <a:xfrm>
            <a:off x="7637092" y="0"/>
            <a:ext cx="1202103" cy="5143503"/>
            <a:chOff x="3475252" y="0"/>
            <a:chExt cx="1202103" cy="5143503"/>
          </a:xfrm>
        </p:grpSpPr>
        <p:sp>
          <p:nvSpPr>
            <p:cNvPr id="58" name="Google Shape;58;p8"/>
            <p:cNvSpPr/>
            <p:nvPr/>
          </p:nvSpPr>
          <p:spPr>
            <a:xfrm>
              <a:off x="3475252" y="0"/>
              <a:ext cx="1109160" cy="4303854"/>
            </a:xfrm>
            <a:custGeom>
              <a:avLst/>
              <a:gdLst/>
              <a:ahLst/>
              <a:cxnLst/>
              <a:rect l="l" t="t" r="r" b="b"/>
              <a:pathLst>
                <a:path w="21600" h="21600" extrusionOk="0">
                  <a:moveTo>
                    <a:pt x="14802" y="0"/>
                  </a:moveTo>
                  <a:lnTo>
                    <a:pt x="21600" y="0"/>
                  </a:lnTo>
                  <a:lnTo>
                    <a:pt x="7262" y="20919"/>
                  </a:lnTo>
                  <a:lnTo>
                    <a:pt x="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9" name="Google Shape;59;p8"/>
            <p:cNvSpPr/>
            <p:nvPr/>
          </p:nvSpPr>
          <p:spPr>
            <a:xfrm>
              <a:off x="4150099" y="4199096"/>
              <a:ext cx="527256" cy="944406"/>
            </a:xfrm>
            <a:custGeom>
              <a:avLst/>
              <a:gdLst/>
              <a:ahLst/>
              <a:cxnLst/>
              <a:rect l="l" t="t" r="r" b="b"/>
              <a:pathLst>
                <a:path w="21600" h="21600" extrusionOk="0">
                  <a:moveTo>
                    <a:pt x="0" y="21600"/>
                  </a:moveTo>
                  <a:lnTo>
                    <a:pt x="6322" y="3115"/>
                  </a:lnTo>
                  <a:lnTo>
                    <a:pt x="21600" y="0"/>
                  </a:lnTo>
                  <a:lnTo>
                    <a:pt x="14283"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0" name="Google Shape;60;p8"/>
            <p:cNvSpPr/>
            <p:nvPr/>
          </p:nvSpPr>
          <p:spPr>
            <a:xfrm>
              <a:off x="3475252" y="3938588"/>
              <a:ext cx="1202040" cy="626238"/>
            </a:xfrm>
            <a:custGeom>
              <a:avLst/>
              <a:gdLst/>
              <a:ahLst/>
              <a:cxnLst/>
              <a:rect l="l" t="t" r="r" b="b"/>
              <a:pathLst>
                <a:path w="21600" h="21600" extrusionOk="0">
                  <a:moveTo>
                    <a:pt x="0" y="12599"/>
                  </a:moveTo>
                  <a:lnTo>
                    <a:pt x="16414" y="0"/>
                  </a:lnTo>
                  <a:lnTo>
                    <a:pt x="21600" y="8985"/>
                  </a:lnTo>
                  <a:lnTo>
                    <a:pt x="5186"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61" name="Google Shape;61;p8"/>
          <p:cNvSpPr txBox="1">
            <a:spLocks noGrp="1"/>
          </p:cNvSpPr>
          <p:nvPr>
            <p:ph type="title"/>
          </p:nvPr>
        </p:nvSpPr>
        <p:spPr>
          <a:xfrm>
            <a:off x="626700" y="836000"/>
            <a:ext cx="65292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2" name="Google Shape;62;p8"/>
          <p:cNvSpPr txBox="1">
            <a:spLocks noGrp="1"/>
          </p:cNvSpPr>
          <p:nvPr>
            <p:ph type="body" idx="1"/>
          </p:nvPr>
        </p:nvSpPr>
        <p:spPr>
          <a:xfrm>
            <a:off x="626600" y="1430150"/>
            <a:ext cx="2034000" cy="32067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63" name="Google Shape;63;p8"/>
          <p:cNvSpPr txBox="1">
            <a:spLocks noGrp="1"/>
          </p:cNvSpPr>
          <p:nvPr>
            <p:ph type="body" idx="2"/>
          </p:nvPr>
        </p:nvSpPr>
        <p:spPr>
          <a:xfrm>
            <a:off x="2874224" y="1430150"/>
            <a:ext cx="2034000" cy="32067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64" name="Google Shape;64;p8"/>
          <p:cNvSpPr txBox="1">
            <a:spLocks noGrp="1"/>
          </p:cNvSpPr>
          <p:nvPr>
            <p:ph type="body" idx="3"/>
          </p:nvPr>
        </p:nvSpPr>
        <p:spPr>
          <a:xfrm>
            <a:off x="5121848" y="1430150"/>
            <a:ext cx="2034000" cy="32067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65" name="Google Shape;65;p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6700" y="836000"/>
            <a:ext cx="5276100" cy="396300"/>
          </a:xfrm>
          <a:prstGeom prst="rect">
            <a:avLst/>
          </a:prstGeom>
          <a:noFill/>
          <a:ln>
            <a:noFill/>
          </a:ln>
        </p:spPr>
        <p:txBody>
          <a:bodyPr spcFirstLastPara="1" wrap="square" lIns="0" tIns="0" rIns="0" bIns="0" anchor="b" anchorCtr="0">
            <a:noAutofit/>
          </a:bodyPr>
          <a:lstStyle>
            <a:lvl1pPr lvl="0"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1pPr>
            <a:lvl2pPr lvl="1"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2pPr>
            <a:lvl3pPr lvl="2"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3pPr>
            <a:lvl4pPr lvl="3"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4pPr>
            <a:lvl5pPr lvl="4"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5pPr>
            <a:lvl6pPr lvl="5"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6pPr>
            <a:lvl7pPr lvl="6"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7pPr>
            <a:lvl8pPr lvl="7"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8pPr>
            <a:lvl9pPr lvl="8"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9pPr>
          </a:lstStyle>
          <a:p>
            <a:endParaRPr/>
          </a:p>
        </p:txBody>
      </p:sp>
      <p:sp>
        <p:nvSpPr>
          <p:cNvPr id="7" name="Google Shape;7;p1"/>
          <p:cNvSpPr txBox="1">
            <a:spLocks noGrp="1"/>
          </p:cNvSpPr>
          <p:nvPr>
            <p:ph type="body" idx="1"/>
          </p:nvPr>
        </p:nvSpPr>
        <p:spPr>
          <a:xfrm>
            <a:off x="626700" y="1430148"/>
            <a:ext cx="52761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Kulim Park"/>
              <a:buChar char="▸"/>
              <a:defRPr sz="2400">
                <a:solidFill>
                  <a:schemeClr val="dk1"/>
                </a:solidFill>
                <a:latin typeface="Kulim Park"/>
                <a:ea typeface="Kulim Park"/>
                <a:cs typeface="Kulim Park"/>
                <a:sym typeface="Kulim Park"/>
              </a:defRPr>
            </a:lvl1pPr>
            <a:lvl2pPr marL="914400" lvl="1" indent="-381000" rtl="0">
              <a:lnSpc>
                <a:spcPct val="115000"/>
              </a:lnSpc>
              <a:spcBef>
                <a:spcPts val="800"/>
              </a:spcBef>
              <a:spcAft>
                <a:spcPts val="0"/>
              </a:spcAft>
              <a:buClr>
                <a:schemeClr val="accent1"/>
              </a:buClr>
              <a:buSzPts val="2400"/>
              <a:buFont typeface="Kulim Park"/>
              <a:buChar char="▹"/>
              <a:defRPr sz="2400">
                <a:solidFill>
                  <a:schemeClr val="dk1"/>
                </a:solidFill>
                <a:latin typeface="Kulim Park"/>
                <a:ea typeface="Kulim Park"/>
                <a:cs typeface="Kulim Park"/>
                <a:sym typeface="Kulim Park"/>
              </a:defRPr>
            </a:lvl2pPr>
            <a:lvl3pPr marL="1371600" lvl="2" indent="-381000" rtl="0">
              <a:lnSpc>
                <a:spcPct val="115000"/>
              </a:lnSpc>
              <a:spcBef>
                <a:spcPts val="800"/>
              </a:spcBef>
              <a:spcAft>
                <a:spcPts val="0"/>
              </a:spcAft>
              <a:buClr>
                <a:schemeClr val="accent1"/>
              </a:buClr>
              <a:buSzPts val="2400"/>
              <a:buFont typeface="Kulim Park"/>
              <a:buChar char="■"/>
              <a:defRPr sz="2400">
                <a:solidFill>
                  <a:schemeClr val="dk1"/>
                </a:solidFill>
                <a:latin typeface="Kulim Park"/>
                <a:ea typeface="Kulim Park"/>
                <a:cs typeface="Kulim Park"/>
                <a:sym typeface="Kulim Park"/>
              </a:defRPr>
            </a:lvl3pPr>
            <a:lvl4pPr marL="1828800" lvl="3" indent="-381000" rtl="0">
              <a:lnSpc>
                <a:spcPct val="115000"/>
              </a:lnSpc>
              <a:spcBef>
                <a:spcPts val="800"/>
              </a:spcBef>
              <a:spcAft>
                <a:spcPts val="0"/>
              </a:spcAft>
              <a:buClr>
                <a:schemeClr val="dk1"/>
              </a:buClr>
              <a:buSzPts val="2400"/>
              <a:buFont typeface="Kulim Park"/>
              <a:buChar char="●"/>
              <a:defRPr sz="2400">
                <a:solidFill>
                  <a:schemeClr val="dk1"/>
                </a:solidFill>
                <a:latin typeface="Kulim Park"/>
                <a:ea typeface="Kulim Park"/>
                <a:cs typeface="Kulim Park"/>
                <a:sym typeface="Kulim Park"/>
              </a:defRPr>
            </a:lvl4pPr>
            <a:lvl5pPr marL="2286000" lvl="4" indent="-381000" rtl="0">
              <a:lnSpc>
                <a:spcPct val="115000"/>
              </a:lnSpc>
              <a:spcBef>
                <a:spcPts val="800"/>
              </a:spcBef>
              <a:spcAft>
                <a:spcPts val="0"/>
              </a:spcAft>
              <a:buClr>
                <a:schemeClr val="dk1"/>
              </a:buClr>
              <a:buSzPts val="2400"/>
              <a:buFont typeface="Kulim Park"/>
              <a:buChar char="○"/>
              <a:defRPr sz="2400">
                <a:solidFill>
                  <a:schemeClr val="dk1"/>
                </a:solidFill>
                <a:latin typeface="Kulim Park"/>
                <a:ea typeface="Kulim Park"/>
                <a:cs typeface="Kulim Park"/>
                <a:sym typeface="Kulim Park"/>
              </a:defRPr>
            </a:lvl5pPr>
            <a:lvl6pPr marL="2743200" lvl="5" indent="-381000" rtl="0">
              <a:lnSpc>
                <a:spcPct val="115000"/>
              </a:lnSpc>
              <a:spcBef>
                <a:spcPts val="800"/>
              </a:spcBef>
              <a:spcAft>
                <a:spcPts val="0"/>
              </a:spcAft>
              <a:buClr>
                <a:schemeClr val="dk1"/>
              </a:buClr>
              <a:buSzPts val="2400"/>
              <a:buFont typeface="Kulim Park"/>
              <a:buChar char="■"/>
              <a:defRPr sz="2400">
                <a:solidFill>
                  <a:schemeClr val="dk1"/>
                </a:solidFill>
                <a:latin typeface="Kulim Park"/>
                <a:ea typeface="Kulim Park"/>
                <a:cs typeface="Kulim Park"/>
                <a:sym typeface="Kulim Park"/>
              </a:defRPr>
            </a:lvl6pPr>
            <a:lvl7pPr marL="3200400" lvl="6" indent="-381000" rtl="0">
              <a:lnSpc>
                <a:spcPct val="115000"/>
              </a:lnSpc>
              <a:spcBef>
                <a:spcPts val="800"/>
              </a:spcBef>
              <a:spcAft>
                <a:spcPts val="0"/>
              </a:spcAft>
              <a:buClr>
                <a:schemeClr val="dk1"/>
              </a:buClr>
              <a:buSzPts val="2400"/>
              <a:buFont typeface="Kulim Park"/>
              <a:buChar char="●"/>
              <a:defRPr sz="2400">
                <a:solidFill>
                  <a:schemeClr val="dk1"/>
                </a:solidFill>
                <a:latin typeface="Kulim Park"/>
                <a:ea typeface="Kulim Park"/>
                <a:cs typeface="Kulim Park"/>
                <a:sym typeface="Kulim Park"/>
              </a:defRPr>
            </a:lvl7pPr>
            <a:lvl8pPr marL="3657600" lvl="7" indent="-381000" rtl="0">
              <a:lnSpc>
                <a:spcPct val="115000"/>
              </a:lnSpc>
              <a:spcBef>
                <a:spcPts val="800"/>
              </a:spcBef>
              <a:spcAft>
                <a:spcPts val="0"/>
              </a:spcAft>
              <a:buClr>
                <a:schemeClr val="dk1"/>
              </a:buClr>
              <a:buSzPts val="2400"/>
              <a:buFont typeface="Kulim Park"/>
              <a:buChar char="○"/>
              <a:defRPr sz="2400">
                <a:solidFill>
                  <a:schemeClr val="dk1"/>
                </a:solidFill>
                <a:latin typeface="Kulim Park"/>
                <a:ea typeface="Kulim Park"/>
                <a:cs typeface="Kulim Park"/>
                <a:sym typeface="Kulim Park"/>
              </a:defRPr>
            </a:lvl8pPr>
            <a:lvl9pPr marL="4114800" lvl="8" indent="-381000" rtl="0">
              <a:lnSpc>
                <a:spcPct val="115000"/>
              </a:lnSpc>
              <a:spcBef>
                <a:spcPts val="800"/>
              </a:spcBef>
              <a:spcAft>
                <a:spcPts val="800"/>
              </a:spcAft>
              <a:buClr>
                <a:schemeClr val="dk1"/>
              </a:buClr>
              <a:buSzPts val="2400"/>
              <a:buFont typeface="Kulim Park"/>
              <a:buChar char="■"/>
              <a:defRPr sz="2400">
                <a:solidFill>
                  <a:schemeClr val="dk1"/>
                </a:solidFill>
                <a:latin typeface="Kulim Park"/>
                <a:ea typeface="Kulim Park"/>
                <a:cs typeface="Kulim Park"/>
                <a:sym typeface="Kulim Park"/>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300" b="1">
                <a:solidFill>
                  <a:schemeClr val="accent3"/>
                </a:solidFill>
                <a:latin typeface="Kulim Park"/>
                <a:ea typeface="Kulim Park"/>
                <a:cs typeface="Kulim Park"/>
                <a:sym typeface="Kulim Park"/>
              </a:defRPr>
            </a:lvl1pPr>
            <a:lvl2pPr lvl="1" algn="r" rtl="0">
              <a:buNone/>
              <a:defRPr sz="1300" b="1">
                <a:solidFill>
                  <a:schemeClr val="accent3"/>
                </a:solidFill>
                <a:latin typeface="Kulim Park"/>
                <a:ea typeface="Kulim Park"/>
                <a:cs typeface="Kulim Park"/>
                <a:sym typeface="Kulim Park"/>
              </a:defRPr>
            </a:lvl2pPr>
            <a:lvl3pPr lvl="2" algn="r" rtl="0">
              <a:buNone/>
              <a:defRPr sz="1300" b="1">
                <a:solidFill>
                  <a:schemeClr val="accent3"/>
                </a:solidFill>
                <a:latin typeface="Kulim Park"/>
                <a:ea typeface="Kulim Park"/>
                <a:cs typeface="Kulim Park"/>
                <a:sym typeface="Kulim Park"/>
              </a:defRPr>
            </a:lvl3pPr>
            <a:lvl4pPr lvl="3" algn="r" rtl="0">
              <a:buNone/>
              <a:defRPr sz="1300" b="1">
                <a:solidFill>
                  <a:schemeClr val="accent3"/>
                </a:solidFill>
                <a:latin typeface="Kulim Park"/>
                <a:ea typeface="Kulim Park"/>
                <a:cs typeface="Kulim Park"/>
                <a:sym typeface="Kulim Park"/>
              </a:defRPr>
            </a:lvl4pPr>
            <a:lvl5pPr lvl="4" algn="r" rtl="0">
              <a:buNone/>
              <a:defRPr sz="1300" b="1">
                <a:solidFill>
                  <a:schemeClr val="accent3"/>
                </a:solidFill>
                <a:latin typeface="Kulim Park"/>
                <a:ea typeface="Kulim Park"/>
                <a:cs typeface="Kulim Park"/>
                <a:sym typeface="Kulim Park"/>
              </a:defRPr>
            </a:lvl5pPr>
            <a:lvl6pPr lvl="5" algn="r" rtl="0">
              <a:buNone/>
              <a:defRPr sz="1300" b="1">
                <a:solidFill>
                  <a:schemeClr val="accent3"/>
                </a:solidFill>
                <a:latin typeface="Kulim Park"/>
                <a:ea typeface="Kulim Park"/>
                <a:cs typeface="Kulim Park"/>
                <a:sym typeface="Kulim Park"/>
              </a:defRPr>
            </a:lvl6pPr>
            <a:lvl7pPr lvl="6" algn="r" rtl="0">
              <a:buNone/>
              <a:defRPr sz="1300" b="1">
                <a:solidFill>
                  <a:schemeClr val="accent3"/>
                </a:solidFill>
                <a:latin typeface="Kulim Park"/>
                <a:ea typeface="Kulim Park"/>
                <a:cs typeface="Kulim Park"/>
                <a:sym typeface="Kulim Park"/>
              </a:defRPr>
            </a:lvl7pPr>
            <a:lvl8pPr lvl="7" algn="r" rtl="0">
              <a:buNone/>
              <a:defRPr sz="1300" b="1">
                <a:solidFill>
                  <a:schemeClr val="accent3"/>
                </a:solidFill>
                <a:latin typeface="Kulim Park"/>
                <a:ea typeface="Kulim Park"/>
                <a:cs typeface="Kulim Park"/>
                <a:sym typeface="Kulim Park"/>
              </a:defRPr>
            </a:lvl8pPr>
            <a:lvl9pPr lvl="8" algn="r" rtl="0">
              <a:buNone/>
              <a:defRPr sz="1300" b="1">
                <a:solidFill>
                  <a:schemeClr val="accent3"/>
                </a:solidFill>
                <a:latin typeface="Kulim Park"/>
                <a:ea typeface="Kulim Park"/>
                <a:cs typeface="Kulim Park"/>
                <a:sym typeface="Kulim Park"/>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investopedia.com/terms/p/profitmargin.asp"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hyperlink" Target="https://www.investopedia.com/terms/e/economiesofscale.asp"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ctrTitle"/>
          </p:nvPr>
        </p:nvSpPr>
        <p:spPr>
          <a:xfrm>
            <a:off x="0" y="4019550"/>
            <a:ext cx="3962400" cy="85725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500" dirty="0" smtClean="0">
                <a:solidFill>
                  <a:schemeClr val="bg1">
                    <a:lumMod val="75000"/>
                  </a:schemeClr>
                </a:solidFill>
              </a:rPr>
              <a:t>Week 2</a:t>
            </a:r>
            <a:r>
              <a:rPr lang="en" sz="3500" dirty="0" smtClean="0">
                <a:solidFill>
                  <a:schemeClr val="bg1"/>
                </a:solidFill>
              </a:rPr>
              <a:t/>
            </a:r>
            <a:br>
              <a:rPr lang="en" sz="3500" dirty="0" smtClean="0">
                <a:solidFill>
                  <a:schemeClr val="bg1"/>
                </a:solidFill>
              </a:rPr>
            </a:br>
            <a:r>
              <a:rPr lang="en" sz="3500" dirty="0" smtClean="0">
                <a:solidFill>
                  <a:schemeClr val="bg1"/>
                </a:solidFill>
              </a:rPr>
              <a:t>ENTREPRENEURSHIP</a:t>
            </a:r>
            <a:endParaRPr sz="3500">
              <a:solidFill>
                <a:schemeClr val="bg1"/>
              </a:solidFill>
            </a:endParaRPr>
          </a:p>
        </p:txBody>
      </p:sp>
      <p:sp>
        <p:nvSpPr>
          <p:cNvPr id="8" name="TextBox 7"/>
          <p:cNvSpPr txBox="1"/>
          <p:nvPr/>
        </p:nvSpPr>
        <p:spPr>
          <a:xfrm>
            <a:off x="5486400" y="4248150"/>
            <a:ext cx="3124200" cy="3385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600" b="1" dirty="0" smtClean="0">
                <a:solidFill>
                  <a:schemeClr val="tx1">
                    <a:lumMod val="75000"/>
                    <a:lumOff val="25000"/>
                  </a:schemeClr>
                </a:solidFill>
              </a:rPr>
              <a:t>Lecture by Dr. </a:t>
            </a:r>
            <a:r>
              <a:rPr lang="en-US" sz="1600" b="1" dirty="0" err="1" smtClean="0">
                <a:solidFill>
                  <a:schemeClr val="tx1">
                    <a:lumMod val="75000"/>
                    <a:lumOff val="25000"/>
                  </a:schemeClr>
                </a:solidFill>
              </a:rPr>
              <a:t>Arifa</a:t>
            </a:r>
            <a:r>
              <a:rPr lang="en-US" sz="1600" b="1" dirty="0" smtClean="0">
                <a:solidFill>
                  <a:schemeClr val="tx1">
                    <a:lumMod val="75000"/>
                    <a:lumOff val="25000"/>
                  </a:schemeClr>
                </a:solidFill>
              </a:rPr>
              <a:t> Bhutto</a:t>
            </a:r>
          </a:p>
        </p:txBody>
      </p:sp>
      <p:pic>
        <p:nvPicPr>
          <p:cNvPr id="7" name="Picture 6" descr="download.jpeg"/>
          <p:cNvPicPr>
            <a:picLocks noChangeAspect="1"/>
          </p:cNvPicPr>
          <p:nvPr/>
        </p:nvPicPr>
        <p:blipFill>
          <a:blip r:embed="rId3"/>
          <a:stretch>
            <a:fillRect/>
          </a:stretch>
        </p:blipFill>
        <p:spPr>
          <a:xfrm>
            <a:off x="4572000" y="590550"/>
            <a:ext cx="4038600" cy="2514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09600" y="361950"/>
            <a:ext cx="6529200" cy="396300"/>
          </a:xfrm>
          <a:prstGeom prst="rect">
            <a:avLst/>
          </a:prstGeom>
        </p:spPr>
        <p:txBody>
          <a:bodyPr spcFirstLastPara="1" wrap="square" lIns="0" tIns="0" rIns="0" bIns="0" anchor="b" anchorCtr="0">
            <a:noAutofit/>
          </a:bodyPr>
          <a:lstStyle/>
          <a:p>
            <a:pPr lvl="0"/>
            <a:r>
              <a:rPr lang="en-US" dirty="0" smtClean="0"/>
              <a:t>Entrepreneurial Process</a:t>
            </a:r>
            <a:endParaRPr/>
          </a:p>
        </p:txBody>
      </p:sp>
      <p:sp>
        <p:nvSpPr>
          <p:cNvPr id="180" name="Google Shape;180;p22"/>
          <p:cNvSpPr txBox="1">
            <a:spLocks noGrp="1"/>
          </p:cNvSpPr>
          <p:nvPr>
            <p:ph type="body" idx="1"/>
          </p:nvPr>
        </p:nvSpPr>
        <p:spPr>
          <a:xfrm>
            <a:off x="457200" y="971550"/>
            <a:ext cx="7145800" cy="3206700"/>
          </a:xfrm>
          <a:prstGeom prst="rect">
            <a:avLst/>
          </a:prstGeom>
        </p:spPr>
        <p:txBody>
          <a:bodyPr spcFirstLastPara="1" wrap="square" lIns="0" tIns="0" rIns="0" bIns="0" anchor="t" anchorCtr="0">
            <a:noAutofit/>
          </a:bodyPr>
          <a:lstStyle/>
          <a:p>
            <a:pPr fontAlgn="base"/>
            <a:r>
              <a:rPr lang="en-US" b="1" dirty="0" smtClean="0"/>
              <a:t>Discovery:</a:t>
            </a:r>
          </a:p>
          <a:p>
            <a:pPr fontAlgn="base">
              <a:buNone/>
            </a:pPr>
            <a:r>
              <a:rPr lang="en-US" b="1" dirty="0" smtClean="0"/>
              <a:t>	</a:t>
            </a:r>
            <a:r>
              <a:rPr lang="en-US" dirty="0" smtClean="0"/>
              <a:t>The identification and the evaluation of opportunities is a difficult task; an entrepreneur seeks inputs from all the persons including employees, consumers, channel partners, technical people, etc. to reach to an optimum business opportunity. Once the opportunity has been decided upon, the next step is to evaluate it.</a:t>
            </a:r>
          </a:p>
          <a:p>
            <a:pPr fontAlgn="base"/>
            <a:endParaRPr lang="en-US" dirty="0" smtClean="0"/>
          </a:p>
          <a:p>
            <a:pPr fontAlgn="base"/>
            <a:r>
              <a:rPr lang="en-US" b="1" dirty="0" smtClean="0"/>
              <a:t>Developing a Business Plan: </a:t>
            </a:r>
            <a:r>
              <a:rPr lang="en-US" dirty="0" smtClean="0"/>
              <a:t>Once the opportunity is identified, an entrepreneur needs to create a comprehensive business plan. A business plan is critical to the success of any new venture since it acts as a benchmark and the evaluation criteria to see if the organization is moving towards its set goals.</a:t>
            </a:r>
            <a:endParaRPr lang="en-US" dirty="0"/>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09600" y="590550"/>
            <a:ext cx="6529200" cy="396300"/>
          </a:xfrm>
          <a:prstGeom prst="rect">
            <a:avLst/>
          </a:prstGeom>
        </p:spPr>
        <p:txBody>
          <a:bodyPr spcFirstLastPara="1" wrap="square" lIns="0" tIns="0" rIns="0" bIns="0" anchor="b" anchorCtr="0">
            <a:noAutofit/>
          </a:bodyPr>
          <a:lstStyle/>
          <a:p>
            <a:pPr lvl="0"/>
            <a:r>
              <a:rPr lang="en-US" dirty="0" smtClean="0"/>
              <a:t>Entrepreneurial Process</a:t>
            </a:r>
            <a:endParaRPr/>
          </a:p>
        </p:txBody>
      </p:sp>
      <p:sp>
        <p:nvSpPr>
          <p:cNvPr id="180" name="Google Shape;180;p22"/>
          <p:cNvSpPr txBox="1">
            <a:spLocks noGrp="1"/>
          </p:cNvSpPr>
          <p:nvPr>
            <p:ph type="body" idx="1"/>
          </p:nvPr>
        </p:nvSpPr>
        <p:spPr>
          <a:xfrm>
            <a:off x="457200" y="1276350"/>
            <a:ext cx="7145800" cy="3206700"/>
          </a:xfrm>
          <a:prstGeom prst="rect">
            <a:avLst/>
          </a:prstGeom>
        </p:spPr>
        <p:txBody>
          <a:bodyPr spcFirstLastPara="1" wrap="square" lIns="0" tIns="0" rIns="0" bIns="0" anchor="t" anchorCtr="0">
            <a:noAutofit/>
          </a:bodyPr>
          <a:lstStyle/>
          <a:p>
            <a:r>
              <a:rPr lang="en-US" b="1" dirty="0" smtClean="0"/>
              <a:t>Resourcing:</a:t>
            </a:r>
            <a:r>
              <a:rPr lang="en-US" dirty="0" smtClean="0"/>
              <a:t> The third step in the entrepreneurial process is resourcing, wherein the entrepreneur identifies the sources from where the finance and the human resource can be arranged. </a:t>
            </a:r>
          </a:p>
          <a:p>
            <a:endParaRPr lang="en-US" dirty="0" smtClean="0"/>
          </a:p>
          <a:p>
            <a:r>
              <a:rPr lang="en-US" b="1" dirty="0" smtClean="0"/>
              <a:t>Managing the company: </a:t>
            </a:r>
            <a:r>
              <a:rPr lang="en-US" dirty="0" smtClean="0"/>
              <a:t>Once the funds are raised and the employees are hired, the next step is to initiate the business operations to achieve the set goals. </a:t>
            </a:r>
          </a:p>
          <a:p>
            <a:endParaRPr lang="en-US" dirty="0" smtClean="0"/>
          </a:p>
          <a:p>
            <a:r>
              <a:rPr lang="en-US" b="1" dirty="0" smtClean="0"/>
              <a:t>Harvesting: </a:t>
            </a:r>
            <a:r>
              <a:rPr lang="en-US" dirty="0" smtClean="0"/>
              <a:t>The final step in the entrepreneurial process is harvesting wherein, an entrepreneur decides on the future prospects of the business, i.e. its growth and development.</a:t>
            </a:r>
            <a:endParaRPr lang="en-US" dirty="0"/>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09600" y="499050"/>
            <a:ext cx="6529200" cy="396300"/>
          </a:xfrm>
          <a:prstGeom prst="rect">
            <a:avLst/>
          </a:prstGeom>
        </p:spPr>
        <p:txBody>
          <a:bodyPr spcFirstLastPara="1" wrap="square" lIns="0" tIns="0" rIns="0" bIns="0" anchor="b" anchorCtr="0">
            <a:noAutofit/>
          </a:bodyPr>
          <a:lstStyle/>
          <a:p>
            <a:pPr lvl="0"/>
            <a:r>
              <a:rPr lang="en-US" dirty="0" smtClean="0"/>
              <a:t>Entrepreneurial Team</a:t>
            </a:r>
            <a:endParaRPr/>
          </a:p>
        </p:txBody>
      </p:sp>
      <p:sp>
        <p:nvSpPr>
          <p:cNvPr id="180" name="Google Shape;180;p22"/>
          <p:cNvSpPr txBox="1">
            <a:spLocks noGrp="1"/>
          </p:cNvSpPr>
          <p:nvPr>
            <p:ph type="body" idx="1"/>
          </p:nvPr>
        </p:nvSpPr>
        <p:spPr>
          <a:xfrm>
            <a:off x="457200" y="1276350"/>
            <a:ext cx="3962400" cy="3206700"/>
          </a:xfrm>
          <a:prstGeom prst="rect">
            <a:avLst/>
          </a:prstGeom>
        </p:spPr>
        <p:txBody>
          <a:bodyPr spcFirstLastPara="1" wrap="square" lIns="0" tIns="0" rIns="0" bIns="0" anchor="t" anchorCtr="0">
            <a:noAutofit/>
          </a:bodyPr>
          <a:lstStyle/>
          <a:p>
            <a:r>
              <a:rPr lang="en-US" dirty="0" smtClean="0"/>
              <a:t>An </a:t>
            </a:r>
            <a:r>
              <a:rPr lang="en-US" b="1" dirty="0" smtClean="0"/>
              <a:t>entrepreneurial team </a:t>
            </a:r>
            <a:r>
              <a:rPr lang="en-US" dirty="0" smtClean="0"/>
              <a:t>consists of two or more persons who have an interest, both financial and otherwise, in and commitment to the venture's future and success; whose work is interdependent in the pursuit of common goals and venture success; who are accountable to the entrepreneurial team and for the venture</a:t>
            </a:r>
          </a:p>
          <a:p>
            <a:endParaRPr lang="en-US" dirty="0" smtClean="0"/>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pic>
        <p:nvPicPr>
          <p:cNvPr id="5" name="Picture 4" descr="office-team-vector-cartoon-people-260nw-705810976.jpg"/>
          <p:cNvPicPr>
            <a:picLocks noChangeAspect="1"/>
          </p:cNvPicPr>
          <p:nvPr/>
        </p:nvPicPr>
        <p:blipFill>
          <a:blip r:embed="rId3"/>
          <a:srcRect b="8571"/>
          <a:stretch>
            <a:fillRect/>
          </a:stretch>
        </p:blipFill>
        <p:spPr>
          <a:xfrm>
            <a:off x="4495800" y="1504950"/>
            <a:ext cx="4038600" cy="2438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09600" y="514350"/>
            <a:ext cx="6529200" cy="396300"/>
          </a:xfrm>
          <a:prstGeom prst="rect">
            <a:avLst/>
          </a:prstGeom>
        </p:spPr>
        <p:txBody>
          <a:bodyPr spcFirstLastPara="1" wrap="square" lIns="0" tIns="0" rIns="0" bIns="0" anchor="b" anchorCtr="0">
            <a:noAutofit/>
          </a:bodyPr>
          <a:lstStyle/>
          <a:p>
            <a:pPr lvl="0"/>
            <a:r>
              <a:rPr lang="en-US" sz="2800" dirty="0" smtClean="0"/>
              <a:t>Importance of Entrepreneurial Team</a:t>
            </a:r>
            <a:endParaRPr sz="2800"/>
          </a:p>
        </p:txBody>
      </p:sp>
      <p:sp>
        <p:nvSpPr>
          <p:cNvPr id="180" name="Google Shape;180;p22"/>
          <p:cNvSpPr txBox="1">
            <a:spLocks noGrp="1"/>
          </p:cNvSpPr>
          <p:nvPr>
            <p:ph type="body" idx="1"/>
          </p:nvPr>
        </p:nvSpPr>
        <p:spPr>
          <a:xfrm>
            <a:off x="457200" y="1123950"/>
            <a:ext cx="3962400" cy="3206700"/>
          </a:xfrm>
          <a:prstGeom prst="rect">
            <a:avLst/>
          </a:prstGeom>
        </p:spPr>
        <p:txBody>
          <a:bodyPr spcFirstLastPara="1" wrap="square" lIns="0" tIns="0" rIns="0" bIns="0" anchor="t" anchorCtr="0">
            <a:noAutofit/>
          </a:bodyPr>
          <a:lstStyle/>
          <a:p>
            <a:r>
              <a:rPr lang="en-US" dirty="0" smtClean="0"/>
              <a:t>The entrepreneurial team needs to be able to communicate a future that is desirable and tangible for every current and potential employee. </a:t>
            </a:r>
          </a:p>
          <a:p>
            <a:endParaRPr lang="en-US" dirty="0" smtClean="0"/>
          </a:p>
          <a:p>
            <a:r>
              <a:rPr lang="en-US" dirty="0" smtClean="0"/>
              <a:t>Employees must be so heavily engaged in the business that they'd be willing to invest their own capital or take a significant pay cut in exchange for equity</a:t>
            </a:r>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pic>
        <p:nvPicPr>
          <p:cNvPr id="6" name="Picture 5" descr="1_8kM2lPj3qtb7RBYGuPpiYg.jpeg"/>
          <p:cNvPicPr>
            <a:picLocks noChangeAspect="1"/>
          </p:cNvPicPr>
          <p:nvPr/>
        </p:nvPicPr>
        <p:blipFill>
          <a:blip r:embed="rId3"/>
          <a:stretch>
            <a:fillRect/>
          </a:stretch>
        </p:blipFill>
        <p:spPr>
          <a:xfrm>
            <a:off x="5257800" y="1428750"/>
            <a:ext cx="3657600" cy="31242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85800" y="1200150"/>
            <a:ext cx="6529200" cy="396300"/>
          </a:xfrm>
          <a:prstGeom prst="rect">
            <a:avLst/>
          </a:prstGeom>
        </p:spPr>
        <p:txBody>
          <a:bodyPr spcFirstLastPara="1" wrap="square" lIns="0" tIns="0" rIns="0" bIns="0" anchor="b" anchorCtr="0">
            <a:noAutofit/>
          </a:bodyPr>
          <a:lstStyle/>
          <a:p>
            <a:r>
              <a:rPr lang="en-US" sz="2400" dirty="0" smtClean="0"/>
              <a:t>Barriers to Entrepreneurship</a:t>
            </a:r>
            <a:r>
              <a:rPr lang="en-US" sz="2400" b="0" dirty="0" smtClean="0"/>
              <a:t/>
            </a:r>
            <a:br>
              <a:rPr lang="en-US" sz="2400" b="0" dirty="0" smtClean="0"/>
            </a:br>
            <a:r>
              <a:rPr lang="en-US" sz="2400" dirty="0" smtClean="0"/>
              <a:t/>
            </a:r>
            <a:br>
              <a:rPr lang="en-US" sz="2400" dirty="0" smtClean="0"/>
            </a:br>
            <a:endParaRPr sz="2400"/>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sp>
        <p:nvSpPr>
          <p:cNvPr id="6" name="Google Shape;180;p22"/>
          <p:cNvSpPr txBox="1">
            <a:spLocks noGrp="1"/>
          </p:cNvSpPr>
          <p:nvPr>
            <p:ph type="body" idx="1"/>
          </p:nvPr>
        </p:nvSpPr>
        <p:spPr>
          <a:xfrm>
            <a:off x="457200" y="1352550"/>
            <a:ext cx="7145800" cy="3206700"/>
          </a:xfrm>
          <a:prstGeom prst="rect">
            <a:avLst/>
          </a:prstGeom>
        </p:spPr>
        <p:txBody>
          <a:bodyPr spcFirstLastPara="1" wrap="square" lIns="0" tIns="0" rIns="0" bIns="0" anchor="t" anchorCtr="0">
            <a:noAutofit/>
          </a:bodyPr>
          <a:lstStyle/>
          <a:p>
            <a:pPr fontAlgn="base"/>
            <a:r>
              <a:rPr lang="en-US" dirty="0" smtClean="0"/>
              <a:t>Take it very easy to do ….</a:t>
            </a:r>
          </a:p>
          <a:p>
            <a:pPr fontAlgn="base"/>
            <a:r>
              <a:rPr lang="en-US" dirty="0" smtClean="0"/>
              <a:t>Need only great idea!!!!  </a:t>
            </a:r>
          </a:p>
          <a:p>
            <a:pPr fontAlgn="base"/>
            <a:r>
              <a:rPr lang="en-US" dirty="0" smtClean="0"/>
              <a:t>Lack of viable concept</a:t>
            </a:r>
          </a:p>
          <a:p>
            <a:pPr fontAlgn="base"/>
            <a:r>
              <a:rPr lang="en-US" dirty="0" smtClean="0"/>
              <a:t>Lack of market knowledge</a:t>
            </a:r>
          </a:p>
          <a:p>
            <a:pPr fontAlgn="base"/>
            <a:r>
              <a:rPr lang="en-US" dirty="0" smtClean="0"/>
              <a:t>Lack of technical skills</a:t>
            </a:r>
          </a:p>
          <a:p>
            <a:pPr fontAlgn="base"/>
            <a:r>
              <a:rPr lang="en-US" dirty="0" smtClean="0"/>
              <a:t>Lack of capital</a:t>
            </a:r>
          </a:p>
          <a:p>
            <a:pPr fontAlgn="base"/>
            <a:r>
              <a:rPr lang="en-US" dirty="0" smtClean="0"/>
              <a:t>Lack of business know how</a:t>
            </a:r>
          </a:p>
          <a:p>
            <a:pPr fontAlgn="base"/>
            <a:r>
              <a:rPr lang="en-US" dirty="0" smtClean="0"/>
              <a:t>Time presences and distractions</a:t>
            </a:r>
          </a:p>
          <a:p>
            <a:pPr fontAlgn="base"/>
            <a:r>
              <a:rPr lang="en-US" dirty="0" smtClean="0"/>
              <a:t>Legal constraints and regulations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23950"/>
            <a:ext cx="6529200" cy="396300"/>
          </a:xfrm>
        </p:spPr>
        <p:txBody>
          <a:bodyPr/>
          <a:lstStyle/>
          <a:p>
            <a:r>
              <a:rPr lang="en-US" dirty="0" smtClean="0"/>
              <a:t>What Are the 7 Characteristics of Entrepreneurs?</a:t>
            </a:r>
            <a:br>
              <a:rPr lang="en-US" dirty="0" smtClean="0"/>
            </a:br>
            <a:endParaRPr lang="en-US" dirty="0"/>
          </a:p>
        </p:txBody>
      </p:sp>
      <p:sp>
        <p:nvSpPr>
          <p:cNvPr id="3" name="Text Placeholder 2"/>
          <p:cNvSpPr>
            <a:spLocks noGrp="1"/>
          </p:cNvSpPr>
          <p:nvPr>
            <p:ph type="body" idx="1"/>
          </p:nvPr>
        </p:nvSpPr>
        <p:spPr>
          <a:xfrm>
            <a:off x="838200" y="1504950"/>
            <a:ext cx="5410200" cy="3206700"/>
          </a:xfrm>
        </p:spPr>
        <p:txBody>
          <a:bodyPr/>
          <a:lstStyle/>
          <a:p>
            <a:pPr>
              <a:buFont typeface="+mj-lt"/>
              <a:buAutoNum type="arabicPeriod"/>
            </a:pPr>
            <a:r>
              <a:rPr lang="en-US" dirty="0" smtClean="0"/>
              <a:t>Versatile</a:t>
            </a:r>
          </a:p>
          <a:p>
            <a:pPr>
              <a:buFont typeface="+mj-lt"/>
              <a:buAutoNum type="arabicPeriod"/>
            </a:pPr>
            <a:r>
              <a:rPr lang="en-US" dirty="0" smtClean="0"/>
              <a:t>Resilient</a:t>
            </a:r>
          </a:p>
          <a:p>
            <a:pPr>
              <a:buFont typeface="+mj-lt"/>
              <a:buAutoNum type="arabicPeriod"/>
            </a:pPr>
            <a:r>
              <a:rPr lang="en-US" dirty="0" smtClean="0"/>
              <a:t>Flexible</a:t>
            </a:r>
          </a:p>
          <a:p>
            <a:pPr>
              <a:buFont typeface="+mj-lt"/>
              <a:buAutoNum type="arabicPeriod"/>
            </a:pPr>
            <a:r>
              <a:rPr lang="en-US" dirty="0" smtClean="0"/>
              <a:t>Money-savvy </a:t>
            </a:r>
          </a:p>
          <a:p>
            <a:pPr>
              <a:buFont typeface="+mj-lt"/>
              <a:buAutoNum type="arabicPeriod"/>
            </a:pPr>
            <a:r>
              <a:rPr lang="en-US" dirty="0" smtClean="0"/>
              <a:t>Business smart</a:t>
            </a:r>
          </a:p>
          <a:p>
            <a:pPr>
              <a:buFont typeface="+mj-lt"/>
              <a:buAutoNum type="arabicPeriod"/>
            </a:pPr>
            <a:r>
              <a:rPr lang="en-US" dirty="0" smtClean="0"/>
              <a:t>Focused</a:t>
            </a:r>
          </a:p>
          <a:p>
            <a:pPr>
              <a:buFont typeface="+mj-lt"/>
              <a:buAutoNum type="arabicPeriod"/>
            </a:pPr>
            <a:r>
              <a:rPr lang="en-US" dirty="0" smtClean="0"/>
              <a:t>Communicators.</a:t>
            </a:r>
          </a:p>
          <a:p>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09600" y="742950"/>
            <a:ext cx="6529200" cy="396300"/>
          </a:xfrm>
          <a:prstGeom prst="rect">
            <a:avLst/>
          </a:prstGeom>
        </p:spPr>
        <p:txBody>
          <a:bodyPr spcFirstLastPara="1" wrap="square" lIns="0" tIns="0" rIns="0" bIns="0" anchor="b" anchorCtr="0">
            <a:noAutofit/>
          </a:bodyPr>
          <a:lstStyle/>
          <a:p>
            <a:r>
              <a:rPr lang="en-US" dirty="0" err="1" smtClean="0"/>
              <a:t>Intrapreneurship</a:t>
            </a:r>
            <a:r>
              <a:rPr lang="en-US" dirty="0" smtClean="0"/>
              <a:t>?</a:t>
            </a:r>
            <a:endParaRPr lang="en-US" dirty="0"/>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16</a:t>
            </a:fld>
            <a:endParaRPr/>
          </a:p>
        </p:txBody>
      </p:sp>
      <p:sp>
        <p:nvSpPr>
          <p:cNvPr id="6" name="Google Shape;180;p22"/>
          <p:cNvSpPr txBox="1">
            <a:spLocks noGrp="1"/>
          </p:cNvSpPr>
          <p:nvPr>
            <p:ph type="body" idx="1"/>
          </p:nvPr>
        </p:nvSpPr>
        <p:spPr>
          <a:xfrm>
            <a:off x="381000" y="1276350"/>
            <a:ext cx="7145800" cy="3206700"/>
          </a:xfrm>
          <a:prstGeom prst="rect">
            <a:avLst/>
          </a:prstGeom>
        </p:spPr>
        <p:txBody>
          <a:bodyPr spcFirstLastPara="1" wrap="square" lIns="0" tIns="0" rIns="0" bIns="0" anchor="t" anchorCtr="0">
            <a:noAutofit/>
          </a:bodyPr>
          <a:lstStyle/>
          <a:p>
            <a:pPr fontAlgn="base"/>
            <a:endParaRPr lang="en-US" dirty="0" smtClean="0"/>
          </a:p>
          <a:p>
            <a:pPr fontAlgn="base">
              <a:buNone/>
            </a:pPr>
            <a:endParaRPr lang="en-US" dirty="0" smtClean="0"/>
          </a:p>
          <a:p>
            <a:pPr fontAlgn="base"/>
            <a:r>
              <a:rPr lang="en-US" dirty="0" smtClean="0"/>
              <a:t>An </a:t>
            </a:r>
            <a:r>
              <a:rPr lang="en-US" b="1" dirty="0" err="1" smtClean="0"/>
              <a:t>Intrapreneurship</a:t>
            </a:r>
            <a:r>
              <a:rPr lang="en-US" dirty="0" smtClean="0"/>
              <a:t> is the system wherein the principles of entrepreneurship are practiced within the boundaries of the firm. An </a:t>
            </a:r>
            <a:r>
              <a:rPr lang="en-US" dirty="0" err="1" smtClean="0"/>
              <a:t>intrapreneur</a:t>
            </a:r>
            <a:r>
              <a:rPr lang="en-US" dirty="0" smtClean="0"/>
              <a:t> is a person who takes on the responsibility to innovate new ideas, products and processes or any new invention within the organization.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17</a:t>
            </a:fld>
            <a:endParaRPr/>
          </a:p>
        </p:txBody>
      </p:sp>
      <p:pic>
        <p:nvPicPr>
          <p:cNvPr id="4" name="Picture 3" descr="Intrapreneurship.jpg"/>
          <p:cNvPicPr>
            <a:picLocks noChangeAspect="1"/>
          </p:cNvPicPr>
          <p:nvPr/>
        </p:nvPicPr>
        <p:blipFill>
          <a:blip r:embed="rId3"/>
          <a:stretch>
            <a:fillRect/>
          </a:stretch>
        </p:blipFill>
        <p:spPr>
          <a:xfrm>
            <a:off x="1524000" y="56770"/>
            <a:ext cx="5334000" cy="495338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09600" y="666750"/>
            <a:ext cx="65292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400" dirty="0" smtClean="0"/>
              <a:t>Both Play Leadership Roles</a:t>
            </a:r>
            <a:endParaRPr sz="2400"/>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18</a:t>
            </a:fld>
            <a:endParaRPr/>
          </a:p>
        </p:txBody>
      </p:sp>
      <p:pic>
        <p:nvPicPr>
          <p:cNvPr id="6" name="Picture 5" descr="Intrapreneur-vs-Entrpreneur.png"/>
          <p:cNvPicPr>
            <a:picLocks noChangeAspect="1"/>
          </p:cNvPicPr>
          <p:nvPr/>
        </p:nvPicPr>
        <p:blipFill>
          <a:blip r:embed="rId3"/>
          <a:stretch>
            <a:fillRect/>
          </a:stretch>
        </p:blipFill>
        <p:spPr>
          <a:xfrm>
            <a:off x="1371600" y="1428750"/>
            <a:ext cx="5652902" cy="298132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85800" y="590550"/>
            <a:ext cx="6529200" cy="396300"/>
          </a:xfrm>
          <a:prstGeom prst="rect">
            <a:avLst/>
          </a:prstGeom>
        </p:spPr>
        <p:txBody>
          <a:bodyPr spcFirstLastPara="1" wrap="square" lIns="0" tIns="0" rIns="0" bIns="0" anchor="b" anchorCtr="0">
            <a:noAutofit/>
          </a:bodyPr>
          <a:lstStyle/>
          <a:p>
            <a:r>
              <a:rPr lang="en-US" sz="2800" dirty="0" smtClean="0"/>
              <a:t>Starting a Business</a:t>
            </a:r>
            <a:endParaRPr lang="en-US" sz="2800" dirty="0"/>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19</a:t>
            </a:fld>
            <a:endParaRPr/>
          </a:p>
        </p:txBody>
      </p:sp>
      <p:sp>
        <p:nvSpPr>
          <p:cNvPr id="4" name="Google Shape;180;p22"/>
          <p:cNvSpPr txBox="1">
            <a:spLocks noGrp="1"/>
          </p:cNvSpPr>
          <p:nvPr>
            <p:ph type="body" idx="1"/>
          </p:nvPr>
        </p:nvSpPr>
        <p:spPr>
          <a:xfrm>
            <a:off x="381000" y="1276350"/>
            <a:ext cx="7145800" cy="3206700"/>
          </a:xfrm>
          <a:prstGeom prst="rect">
            <a:avLst/>
          </a:prstGeom>
        </p:spPr>
        <p:txBody>
          <a:bodyPr spcFirstLastPara="1" wrap="square" lIns="0" tIns="0" rIns="0" bIns="0" anchor="t" anchorCtr="0">
            <a:noAutofit/>
          </a:bodyPr>
          <a:lstStyle/>
          <a:p>
            <a:r>
              <a:rPr lang="en-US" dirty="0" smtClean="0"/>
              <a:t>Being an entrepreneur is not an easy task. It is a very big decision and one has to make efforts, has to be patient, and should work hard. Before starting an enterprise, some factors should be considered and reviewed in order to increase the probability of profitability.</a:t>
            </a:r>
          </a:p>
        </p:txBody>
      </p:sp>
      <p:pic>
        <p:nvPicPr>
          <p:cNvPr id="5" name="Picture 4" descr="starting_business.jpg"/>
          <p:cNvPicPr>
            <a:picLocks noChangeAspect="1"/>
          </p:cNvPicPr>
          <p:nvPr/>
        </p:nvPicPr>
        <p:blipFill>
          <a:blip r:embed="rId3"/>
          <a:stretch>
            <a:fillRect/>
          </a:stretch>
        </p:blipFill>
        <p:spPr>
          <a:xfrm>
            <a:off x="1828800" y="3028950"/>
            <a:ext cx="4963218" cy="194337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685800" y="285750"/>
            <a:ext cx="5276100" cy="39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t>Outline</a:t>
            </a:r>
            <a:endParaRPr/>
          </a:p>
        </p:txBody>
      </p:sp>
      <p:sp>
        <p:nvSpPr>
          <p:cNvPr id="113" name="Google Shape;113;p15"/>
          <p:cNvSpPr txBox="1">
            <a:spLocks noGrp="1"/>
          </p:cNvSpPr>
          <p:nvPr>
            <p:ph type="body" idx="2"/>
          </p:nvPr>
        </p:nvSpPr>
        <p:spPr>
          <a:xfrm>
            <a:off x="152400" y="666750"/>
            <a:ext cx="6078900" cy="3384100"/>
          </a:xfrm>
          <a:prstGeom prst="rect">
            <a:avLst/>
          </a:prstGeom>
        </p:spPr>
        <p:txBody>
          <a:bodyPr spcFirstLastPara="1" wrap="square" lIns="0" tIns="0" rIns="0" bIns="0" anchor="t" anchorCtr="0">
            <a:noAutofit/>
          </a:bodyPr>
          <a:lstStyle/>
          <a:p>
            <a:r>
              <a:rPr lang="en-US" sz="1600" dirty="0" smtClean="0"/>
              <a:t>Global Entrepreneurship Monitor </a:t>
            </a:r>
            <a:r>
              <a:rPr lang="en-US" sz="1600" dirty="0" smtClean="0"/>
              <a:t>(GEM)</a:t>
            </a:r>
            <a:endParaRPr lang="en-US" sz="1600" dirty="0" smtClean="0"/>
          </a:p>
          <a:p>
            <a:r>
              <a:rPr lang="en-US" sz="1600" dirty="0" smtClean="0"/>
              <a:t>Entrepreneurial </a:t>
            </a:r>
            <a:r>
              <a:rPr lang="en-US" sz="1600" dirty="0" smtClean="0"/>
              <a:t>Revolution</a:t>
            </a:r>
          </a:p>
          <a:p>
            <a:r>
              <a:rPr lang="en-US" sz="1600" dirty="0" smtClean="0"/>
              <a:t>Causes of the Entrepreneurial Revolution</a:t>
            </a:r>
            <a:endParaRPr lang="en-US" sz="1600" dirty="0" smtClean="0">
              <a:solidFill>
                <a:schemeClr val="tx1"/>
              </a:solidFill>
            </a:endParaRPr>
          </a:p>
          <a:p>
            <a:r>
              <a:rPr lang="en-US" sz="1600" dirty="0" smtClean="0">
                <a:solidFill>
                  <a:schemeClr val="tx1"/>
                </a:solidFill>
              </a:rPr>
              <a:t>The Entrepreneurial Process</a:t>
            </a:r>
          </a:p>
          <a:p>
            <a:r>
              <a:rPr lang="en-US" sz="1600" dirty="0" smtClean="0">
                <a:solidFill>
                  <a:schemeClr val="tx1"/>
                </a:solidFill>
              </a:rPr>
              <a:t>	role of team</a:t>
            </a:r>
          </a:p>
          <a:p>
            <a:r>
              <a:rPr lang="en-US" sz="1600" dirty="0" smtClean="0">
                <a:solidFill>
                  <a:schemeClr val="tx1"/>
                </a:solidFill>
              </a:rPr>
              <a:t>Barriers to Entrepreneurship</a:t>
            </a:r>
          </a:p>
          <a:p>
            <a:r>
              <a:rPr lang="en-US" sz="1600" dirty="0" smtClean="0">
                <a:solidFill>
                  <a:schemeClr val="tx1"/>
                </a:solidFill>
              </a:rPr>
              <a:t>The Entrepreneurial and </a:t>
            </a:r>
            <a:r>
              <a:rPr lang="en-US" sz="1600" dirty="0" err="1" smtClean="0">
                <a:solidFill>
                  <a:schemeClr val="tx1"/>
                </a:solidFill>
              </a:rPr>
              <a:t>Intrapreneurial</a:t>
            </a:r>
            <a:r>
              <a:rPr lang="en-US" sz="1600" dirty="0" smtClean="0">
                <a:solidFill>
                  <a:schemeClr val="tx1"/>
                </a:solidFill>
              </a:rPr>
              <a:t> Mind</a:t>
            </a:r>
          </a:p>
          <a:p>
            <a:r>
              <a:rPr lang="en-US" sz="1600" dirty="0" smtClean="0">
                <a:solidFill>
                  <a:schemeClr val="tx1"/>
                </a:solidFill>
              </a:rPr>
              <a:t>Starting A Business</a:t>
            </a:r>
          </a:p>
          <a:p>
            <a:r>
              <a:rPr lang="en-US" sz="1600" dirty="0" smtClean="0">
                <a:solidFill>
                  <a:schemeClr val="tx1"/>
                </a:solidFill>
              </a:rPr>
              <a:t>Before Starting an Enterprise</a:t>
            </a:r>
          </a:p>
          <a:p>
            <a:r>
              <a:rPr lang="en-US" sz="1600" dirty="0" smtClean="0">
                <a:solidFill>
                  <a:schemeClr val="tx1"/>
                </a:solidFill>
              </a:rPr>
              <a:t>Six Steps for Successful Business</a:t>
            </a:r>
          </a:p>
          <a:p>
            <a:r>
              <a:rPr lang="en-US" sz="1600" dirty="0" smtClean="0"/>
              <a:t>How Entrepreneurs Make Money</a:t>
            </a:r>
            <a:endParaRPr lang="en-US" sz="1600" dirty="0" smtClean="0">
              <a:solidFill>
                <a:schemeClr val="tx1"/>
              </a:solidFill>
            </a:endParaRPr>
          </a:p>
          <a:p>
            <a:r>
              <a:rPr lang="en-US" sz="1600" dirty="0" smtClean="0"/>
              <a:t>What is pitching a startup?</a:t>
            </a:r>
          </a:p>
          <a:p>
            <a:r>
              <a:rPr lang="en-US" sz="1600" dirty="0" smtClean="0"/>
              <a:t>Entrepreneurs and the Economy</a:t>
            </a:r>
          </a:p>
          <a:p>
            <a:r>
              <a:rPr lang="en-US" sz="1600" dirty="0" smtClean="0"/>
              <a:t>How Entrepreneurship Helps Economies</a:t>
            </a:r>
          </a:p>
          <a:p>
            <a:r>
              <a:rPr lang="en-US" sz="1600" dirty="0" smtClean="0"/>
              <a:t>Entrepreneurs and their impact on jobs &amp; economic growth </a:t>
            </a:r>
            <a:br>
              <a:rPr lang="en-US" sz="1600" dirty="0" smtClean="0"/>
            </a:br>
            <a:endParaRPr lang="en-US" sz="1600" dirty="0" smtClean="0">
              <a:solidFill>
                <a:schemeClr val="tx1"/>
              </a:solidFill>
            </a:endParaRPr>
          </a:p>
          <a:p>
            <a:endParaRPr lang="en-US" sz="1600" dirty="0" smtClean="0">
              <a:solidFill>
                <a:schemeClr val="tx1"/>
              </a:solidFill>
            </a:endParaRPr>
          </a:p>
        </p:txBody>
      </p:sp>
      <p:sp>
        <p:nvSpPr>
          <p:cNvPr id="114" name="Google Shape;114;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09600" y="438150"/>
            <a:ext cx="6529200" cy="396300"/>
          </a:xfrm>
          <a:prstGeom prst="rect">
            <a:avLst/>
          </a:prstGeom>
        </p:spPr>
        <p:txBody>
          <a:bodyPr spcFirstLastPara="1" wrap="square" lIns="0" tIns="0" rIns="0" bIns="0" anchor="b" anchorCtr="0">
            <a:noAutofit/>
          </a:bodyPr>
          <a:lstStyle/>
          <a:p>
            <a:pPr fontAlgn="base"/>
            <a:r>
              <a:rPr lang="en-US" sz="2400" dirty="0" smtClean="0"/>
              <a:t>How Entrepreneurs Make Money</a:t>
            </a:r>
            <a:br>
              <a:rPr lang="en-US" sz="2400" dirty="0" smtClean="0"/>
            </a:br>
            <a:endParaRPr lang="en-US" sz="2400" dirty="0" smtClean="0">
              <a:solidFill>
                <a:schemeClr val="tx1">
                  <a:lumMod val="75000"/>
                  <a:lumOff val="25000"/>
                </a:schemeClr>
              </a:solidFill>
            </a:endParaRPr>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20</a:t>
            </a:fld>
            <a:endParaRPr/>
          </a:p>
        </p:txBody>
      </p:sp>
      <p:sp>
        <p:nvSpPr>
          <p:cNvPr id="4" name="Google Shape;180;p22"/>
          <p:cNvSpPr txBox="1">
            <a:spLocks noGrp="1"/>
          </p:cNvSpPr>
          <p:nvPr>
            <p:ph type="body" idx="1"/>
          </p:nvPr>
        </p:nvSpPr>
        <p:spPr>
          <a:xfrm>
            <a:off x="457200" y="819150"/>
            <a:ext cx="7145800" cy="3206700"/>
          </a:xfrm>
          <a:prstGeom prst="rect">
            <a:avLst/>
          </a:prstGeom>
        </p:spPr>
        <p:txBody>
          <a:bodyPr spcFirstLastPara="1" wrap="square" lIns="0" tIns="0" rIns="0" bIns="0" anchor="t" anchorCtr="0">
            <a:noAutofit/>
          </a:bodyPr>
          <a:lstStyle/>
          <a:p>
            <a:r>
              <a:rPr lang="en-US" dirty="0" smtClean="0"/>
              <a:t>Entrepreneurs make money like any business: they seek to generate revenues that are greater than costs. Increasing revenues is the goal and that can be achieved through marketing, word-of-mouth, and networking. </a:t>
            </a:r>
          </a:p>
          <a:p>
            <a:r>
              <a:rPr lang="en-US" dirty="0" smtClean="0"/>
              <a:t>Ke</a:t>
            </a:r>
            <a:r>
              <a:rPr lang="en-US" dirty="0" smtClean="0">
                <a:solidFill>
                  <a:schemeClr val="tx1"/>
                </a:solidFill>
              </a:rPr>
              <a:t>eping costs low is also critical as it results in higher </a:t>
            </a:r>
            <a:r>
              <a:rPr lang="en-US" u="sng" dirty="0" smtClean="0">
                <a:solidFill>
                  <a:schemeClr val="tx1"/>
                </a:solidFill>
                <a:hlinkClick r:id="rId3"/>
              </a:rPr>
              <a:t>profit </a:t>
            </a:r>
            <a:r>
              <a:rPr lang="en-US" dirty="0" smtClean="0">
                <a:solidFill>
                  <a:schemeClr val="tx1"/>
                </a:solidFill>
                <a:hlinkClick r:id="rId3"/>
              </a:rPr>
              <a:t>margins</a:t>
            </a:r>
            <a:r>
              <a:rPr lang="en-US" dirty="0" smtClean="0">
                <a:solidFill>
                  <a:schemeClr val="tx1"/>
                </a:solidFill>
              </a:rPr>
              <a:t>. </a:t>
            </a:r>
          </a:p>
          <a:p>
            <a:r>
              <a:rPr lang="en-US" dirty="0" smtClean="0">
                <a:solidFill>
                  <a:schemeClr val="tx1"/>
                </a:solidFill>
              </a:rPr>
              <a:t>This can be achieved through efficient operations and eventually </a:t>
            </a:r>
            <a:r>
              <a:rPr lang="en-US" u="sng" dirty="0" smtClean="0">
                <a:solidFill>
                  <a:schemeClr val="tx1"/>
                </a:solidFill>
                <a:hlinkClick r:id="rId4"/>
              </a:rPr>
              <a:t>economies of scale</a:t>
            </a:r>
            <a:r>
              <a:rPr lang="en-US" dirty="0" smtClean="0">
                <a:solidFill>
                  <a:schemeClr val="tx1"/>
                </a:solidFill>
              </a:rPr>
              <a:t>.</a:t>
            </a:r>
          </a:p>
          <a:p>
            <a:endParaRPr lang="en-US" dirty="0" smtClean="0">
              <a:solidFill>
                <a:schemeClr val="tx1"/>
              </a:solidFill>
            </a:endParaRPr>
          </a:p>
          <a:p>
            <a:r>
              <a:rPr lang="en-US" dirty="0" smtClean="0"/>
              <a:t>Here is an </a:t>
            </a:r>
            <a:r>
              <a:rPr lang="en-US" b="1" dirty="0" smtClean="0"/>
              <a:t>illustrative graph </a:t>
            </a:r>
            <a:r>
              <a:rPr lang="en-US" dirty="0" smtClean="0"/>
              <a:t>indicating possible cash flows and their timing during the different phases of an entrepreneurial venture:</a:t>
            </a:r>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09600" y="514350"/>
            <a:ext cx="6529200" cy="396300"/>
          </a:xfrm>
          <a:prstGeom prst="rect">
            <a:avLst/>
          </a:prstGeom>
        </p:spPr>
        <p:txBody>
          <a:bodyPr spcFirstLastPara="1" wrap="square" lIns="0" tIns="0" rIns="0" bIns="0" anchor="b" anchorCtr="0">
            <a:noAutofit/>
          </a:bodyPr>
          <a:lstStyle/>
          <a:p>
            <a:pPr fontAlgn="base"/>
            <a:r>
              <a:rPr lang="en-US" sz="2400" dirty="0" smtClean="0"/>
              <a:t>Graph</a:t>
            </a:r>
            <a:br>
              <a:rPr lang="en-US" sz="2400" dirty="0" smtClean="0"/>
            </a:br>
            <a:endParaRPr lang="en-US" sz="2400" dirty="0" smtClean="0">
              <a:solidFill>
                <a:schemeClr val="tx1">
                  <a:lumMod val="75000"/>
                  <a:lumOff val="25000"/>
                </a:schemeClr>
              </a:solidFill>
            </a:endParaRPr>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21</a:t>
            </a:fld>
            <a:endParaRPr/>
          </a:p>
        </p:txBody>
      </p:sp>
      <p:pic>
        <p:nvPicPr>
          <p:cNvPr id="1026" name="Picture 2"/>
          <p:cNvPicPr>
            <a:picLocks noChangeAspect="1" noChangeArrowheads="1"/>
          </p:cNvPicPr>
          <p:nvPr/>
        </p:nvPicPr>
        <p:blipFill>
          <a:blip r:embed="rId3"/>
          <a:srcRect/>
          <a:stretch>
            <a:fillRect/>
          </a:stretch>
        </p:blipFill>
        <p:spPr bwMode="auto">
          <a:xfrm>
            <a:off x="457200" y="742950"/>
            <a:ext cx="6858000" cy="4171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09600" y="590550"/>
            <a:ext cx="6529200" cy="396300"/>
          </a:xfrm>
          <a:prstGeom prst="rect">
            <a:avLst/>
          </a:prstGeom>
        </p:spPr>
        <p:txBody>
          <a:bodyPr spcFirstLastPara="1" wrap="square" lIns="0" tIns="0" rIns="0" bIns="0" anchor="b" anchorCtr="0">
            <a:noAutofit/>
          </a:bodyPr>
          <a:lstStyle/>
          <a:p>
            <a:pPr fontAlgn="base"/>
            <a:r>
              <a:rPr lang="en-US" sz="2400" dirty="0" smtClean="0"/>
              <a:t>How Entrepreneurs Make Money</a:t>
            </a:r>
            <a:br>
              <a:rPr lang="en-US" sz="2400" dirty="0" smtClean="0"/>
            </a:br>
            <a:endParaRPr lang="en-US" sz="2400" dirty="0" smtClean="0">
              <a:solidFill>
                <a:schemeClr val="tx1">
                  <a:lumMod val="75000"/>
                  <a:lumOff val="25000"/>
                </a:schemeClr>
              </a:solidFill>
            </a:endParaRPr>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22</a:t>
            </a:fld>
            <a:endParaRPr/>
          </a:p>
        </p:txBody>
      </p:sp>
      <p:sp>
        <p:nvSpPr>
          <p:cNvPr id="4" name="Google Shape;180;p22"/>
          <p:cNvSpPr txBox="1">
            <a:spLocks noGrp="1"/>
          </p:cNvSpPr>
          <p:nvPr>
            <p:ph type="body" idx="1"/>
          </p:nvPr>
        </p:nvSpPr>
        <p:spPr>
          <a:xfrm>
            <a:off x="381000" y="1047750"/>
            <a:ext cx="7145800" cy="3206700"/>
          </a:xfrm>
          <a:prstGeom prst="rect">
            <a:avLst/>
          </a:prstGeom>
        </p:spPr>
        <p:txBody>
          <a:bodyPr spcFirstLastPara="1" wrap="square" lIns="0" tIns="0" rIns="0" bIns="0" anchor="t" anchorCtr="0">
            <a:noAutofit/>
          </a:bodyPr>
          <a:lstStyle/>
          <a:p>
            <a:pPr>
              <a:buNone/>
            </a:pPr>
            <a:r>
              <a:rPr lang="en-US" b="1" dirty="0" smtClean="0"/>
              <a:t>	Taxes for Entrepreneur:</a:t>
            </a:r>
          </a:p>
          <a:p>
            <a:pPr>
              <a:buNone/>
            </a:pPr>
            <a:r>
              <a:rPr lang="en-US" dirty="0" smtClean="0"/>
              <a:t>	</a:t>
            </a:r>
          </a:p>
          <a:p>
            <a:pPr>
              <a:buNone/>
            </a:pPr>
            <a:r>
              <a:rPr lang="en-US" dirty="0" smtClean="0"/>
              <a:t>	The taxes you will pay as an entrepreneur will depend on how you set up your business in terms of structure.</a:t>
            </a:r>
          </a:p>
          <a:p>
            <a:endParaRPr lang="en-US" dirty="0" smtClean="0"/>
          </a:p>
          <a:p>
            <a:r>
              <a:rPr lang="en-US" b="1" dirty="0" smtClean="0"/>
              <a:t>Sole Proprietorship</a:t>
            </a:r>
            <a:endParaRPr lang="en-US" dirty="0" smtClean="0"/>
          </a:p>
          <a:p>
            <a:r>
              <a:rPr lang="en-US" b="1" dirty="0" smtClean="0"/>
              <a:t>Partnership</a:t>
            </a:r>
            <a:endParaRPr lang="en-US" dirty="0" smtClean="0"/>
          </a:p>
          <a:p>
            <a:r>
              <a:rPr lang="en-US" b="1" dirty="0" smtClean="0"/>
              <a:t>C-Corporation</a:t>
            </a:r>
            <a:endParaRPr lang="en-US" dirty="0" smtClean="0"/>
          </a:p>
          <a:p>
            <a:r>
              <a:rPr lang="en-US" b="1" dirty="0" smtClean="0"/>
              <a:t>Limited Liability Company (LLC) or S-Corporation</a:t>
            </a:r>
            <a:r>
              <a:rPr lang="en-US" dirty="0" smtClean="0"/>
              <a:t> </a:t>
            </a:r>
            <a:endParaRPr lang="en-US" dirty="0"/>
          </a:p>
        </p:txBody>
      </p:sp>
      <p:pic>
        <p:nvPicPr>
          <p:cNvPr id="5" name="Picture 4" descr="images.jpeg"/>
          <p:cNvPicPr>
            <a:picLocks noChangeAspect="1"/>
          </p:cNvPicPr>
          <p:nvPr/>
        </p:nvPicPr>
        <p:blipFill>
          <a:blip r:embed="rId3"/>
          <a:stretch>
            <a:fillRect/>
          </a:stretch>
        </p:blipFill>
        <p:spPr>
          <a:xfrm>
            <a:off x="6019800" y="2200275"/>
            <a:ext cx="3000375" cy="235267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09600" y="666750"/>
            <a:ext cx="6529200" cy="396300"/>
          </a:xfrm>
          <a:prstGeom prst="rect">
            <a:avLst/>
          </a:prstGeom>
        </p:spPr>
        <p:txBody>
          <a:bodyPr spcFirstLastPara="1" wrap="square" lIns="0" tIns="0" rIns="0" bIns="0" anchor="b" anchorCtr="0">
            <a:noAutofit/>
          </a:bodyPr>
          <a:lstStyle/>
          <a:p>
            <a:pPr fontAlgn="base"/>
            <a:r>
              <a:rPr lang="en-US" sz="2400" dirty="0" smtClean="0"/>
              <a:t>Before starting an enterprise,</a:t>
            </a:r>
            <a:endParaRPr lang="en-US" sz="2400" dirty="0" smtClean="0">
              <a:solidFill>
                <a:schemeClr val="tx1">
                  <a:lumMod val="75000"/>
                  <a:lumOff val="25000"/>
                </a:schemeClr>
              </a:solidFill>
            </a:endParaRPr>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23</a:t>
            </a:fld>
            <a:endParaRPr/>
          </a:p>
        </p:txBody>
      </p:sp>
      <p:sp>
        <p:nvSpPr>
          <p:cNvPr id="4" name="Google Shape;180;p22"/>
          <p:cNvSpPr txBox="1">
            <a:spLocks noGrp="1"/>
          </p:cNvSpPr>
          <p:nvPr>
            <p:ph type="body" idx="1"/>
          </p:nvPr>
        </p:nvSpPr>
        <p:spPr>
          <a:xfrm>
            <a:off x="381000" y="1276350"/>
            <a:ext cx="7145800" cy="3206700"/>
          </a:xfrm>
          <a:prstGeom prst="rect">
            <a:avLst/>
          </a:prstGeom>
        </p:spPr>
        <p:txBody>
          <a:bodyPr spcFirstLastPara="1" wrap="square" lIns="0" tIns="0" rIns="0" bIns="0" anchor="t" anchorCtr="0">
            <a:noAutofit/>
          </a:bodyPr>
          <a:lstStyle/>
          <a:p>
            <a:pPr>
              <a:buNone/>
            </a:pPr>
            <a:r>
              <a:rPr lang="en-US" sz="1400" b="1" dirty="0" smtClean="0"/>
              <a:t>Before starting an enterprise, some factors which should be taken care of are −</a:t>
            </a:r>
          </a:p>
          <a:p>
            <a:r>
              <a:rPr lang="en-US" sz="1400" dirty="0" smtClean="0"/>
              <a:t>Identification of business opportunity.</a:t>
            </a:r>
          </a:p>
          <a:p>
            <a:r>
              <a:rPr lang="en-US" sz="1400" dirty="0" smtClean="0"/>
              <a:t>Preparation of project.</a:t>
            </a:r>
          </a:p>
          <a:p>
            <a:r>
              <a:rPr lang="en-US" sz="1400" dirty="0" smtClean="0"/>
              <a:t>Selecting a business opportunity.</a:t>
            </a:r>
          </a:p>
          <a:p>
            <a:r>
              <a:rPr lang="en-US" sz="1400" dirty="0" smtClean="0"/>
              <a:t>Accessing the viability (technical, operational, financial marketing) of the project.</a:t>
            </a:r>
          </a:p>
          <a:p>
            <a:r>
              <a:rPr lang="en-US" sz="1400" dirty="0" smtClean="0"/>
              <a:t>Deciding the location for production, offices etc.</a:t>
            </a:r>
          </a:p>
          <a:p>
            <a:r>
              <a:rPr lang="en-US" sz="1400" dirty="0" smtClean="0"/>
              <a:t>Deciding the size of the project.</a:t>
            </a:r>
          </a:p>
          <a:p>
            <a:r>
              <a:rPr lang="en-US" sz="1400" dirty="0" smtClean="0"/>
              <a:t>Deciding the source of finance.</a:t>
            </a:r>
          </a:p>
          <a:p>
            <a:r>
              <a:rPr lang="en-US" sz="1400" dirty="0" smtClean="0"/>
              <a:t>Deciding about marketing.</a:t>
            </a:r>
          </a:p>
          <a:p>
            <a:r>
              <a:rPr lang="en-US" sz="1400" dirty="0" smtClean="0"/>
              <a:t>Deciding the launching of the project.</a:t>
            </a:r>
          </a:p>
          <a:p>
            <a:r>
              <a:rPr lang="en-US" sz="1400" dirty="0" smtClean="0"/>
              <a:t>Deciding the plan, program &amp; policy, strategy of the project.</a:t>
            </a:r>
          </a:p>
          <a:p>
            <a:r>
              <a:rPr lang="en-US" sz="1400" dirty="0" smtClean="0"/>
              <a:t>Starting a business includes planning, making crucial financial decisions, and accomplishing a series of legal activities.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533400" y="514350"/>
            <a:ext cx="6529200" cy="396300"/>
          </a:xfrm>
          <a:prstGeom prst="rect">
            <a:avLst/>
          </a:prstGeom>
        </p:spPr>
        <p:txBody>
          <a:bodyPr spcFirstLastPara="1" wrap="square" lIns="0" tIns="0" rIns="0" bIns="0" anchor="b" anchorCtr="0">
            <a:noAutofit/>
          </a:bodyPr>
          <a:lstStyle/>
          <a:p>
            <a:pPr fontAlgn="base"/>
            <a:r>
              <a:rPr lang="en-US" sz="2400" dirty="0" smtClean="0"/>
              <a:t>SIX steps for successful business</a:t>
            </a:r>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24</a:t>
            </a:fld>
            <a:endParaRPr/>
          </a:p>
        </p:txBody>
      </p:sp>
      <p:sp>
        <p:nvSpPr>
          <p:cNvPr id="4" name="Google Shape;180;p22"/>
          <p:cNvSpPr txBox="1">
            <a:spLocks noGrp="1"/>
          </p:cNvSpPr>
          <p:nvPr>
            <p:ph type="body" idx="1"/>
          </p:nvPr>
        </p:nvSpPr>
        <p:spPr>
          <a:xfrm>
            <a:off x="381000" y="1200150"/>
            <a:ext cx="7145800" cy="3206700"/>
          </a:xfrm>
          <a:prstGeom prst="rect">
            <a:avLst/>
          </a:prstGeom>
        </p:spPr>
        <p:txBody>
          <a:bodyPr spcFirstLastPara="1" wrap="square" lIns="0" tIns="0" rIns="0" bIns="0" anchor="t" anchorCtr="0">
            <a:noAutofit/>
          </a:bodyPr>
          <a:lstStyle/>
          <a:p>
            <a:pPr>
              <a:buNone/>
            </a:pPr>
            <a:r>
              <a:rPr lang="en-US" sz="1600" b="1" dirty="0" smtClean="0"/>
              <a:t>Taking care of the following six steps will ensure a successful start.</a:t>
            </a:r>
          </a:p>
          <a:p>
            <a:pPr>
              <a:buNone/>
            </a:pPr>
            <a:endParaRPr lang="en-US" sz="1600" b="1" dirty="0" smtClean="0"/>
          </a:p>
          <a:p>
            <a:pPr>
              <a:buFont typeface="+mj-lt"/>
              <a:buAutoNum type="arabicPeriod"/>
            </a:pPr>
            <a:r>
              <a:rPr lang="en-US" dirty="0" smtClean="0"/>
              <a:t>Go beyond the Business Plan</a:t>
            </a:r>
          </a:p>
          <a:p>
            <a:pPr>
              <a:buFont typeface="+mj-lt"/>
              <a:buAutoNum type="arabicPeriod"/>
            </a:pPr>
            <a:r>
              <a:rPr lang="en-US" dirty="0" smtClean="0"/>
              <a:t>Test your Idea</a:t>
            </a:r>
          </a:p>
          <a:p>
            <a:pPr>
              <a:buFont typeface="+mj-lt"/>
              <a:buAutoNum type="arabicPeriod"/>
            </a:pPr>
            <a:r>
              <a:rPr lang="en-US" dirty="0" smtClean="0"/>
              <a:t>Know the Market</a:t>
            </a:r>
          </a:p>
          <a:p>
            <a:pPr>
              <a:buFont typeface="+mj-lt"/>
              <a:buAutoNum type="arabicPeriod"/>
            </a:pPr>
            <a:r>
              <a:rPr lang="en-US" dirty="0" smtClean="0"/>
              <a:t>Understand your Future Customer</a:t>
            </a:r>
          </a:p>
          <a:p>
            <a:pPr>
              <a:buFont typeface="+mj-lt"/>
              <a:buAutoNum type="arabicPeriod"/>
            </a:pPr>
            <a:r>
              <a:rPr lang="en-US" dirty="0" smtClean="0"/>
              <a:t>Establish Cash Resources</a:t>
            </a:r>
          </a:p>
          <a:p>
            <a:pPr>
              <a:buFont typeface="+mj-lt"/>
              <a:buAutoNum type="arabicPeriod"/>
            </a:pPr>
            <a:r>
              <a:rPr lang="en-US" dirty="0" smtClean="0"/>
              <a:t>Choose the right Business Structure</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09600" y="361950"/>
            <a:ext cx="6529200" cy="396300"/>
          </a:xfrm>
          <a:prstGeom prst="rect">
            <a:avLst/>
          </a:prstGeom>
        </p:spPr>
        <p:txBody>
          <a:bodyPr spcFirstLastPara="1" wrap="square" lIns="0" tIns="0" rIns="0" bIns="0" anchor="b" anchorCtr="0">
            <a:noAutofit/>
          </a:bodyPr>
          <a:lstStyle/>
          <a:p>
            <a:r>
              <a:rPr lang="en-US" sz="2400" dirty="0" smtClean="0"/>
              <a:t>What is pitching a startup?</a:t>
            </a:r>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25</a:t>
            </a:fld>
            <a:endParaRPr/>
          </a:p>
        </p:txBody>
      </p:sp>
      <p:sp>
        <p:nvSpPr>
          <p:cNvPr id="4" name="Google Shape;180;p22"/>
          <p:cNvSpPr txBox="1">
            <a:spLocks noGrp="1"/>
          </p:cNvSpPr>
          <p:nvPr>
            <p:ph type="body" idx="1"/>
          </p:nvPr>
        </p:nvSpPr>
        <p:spPr>
          <a:xfrm>
            <a:off x="381000" y="742950"/>
            <a:ext cx="7145800" cy="3206700"/>
          </a:xfrm>
          <a:prstGeom prst="rect">
            <a:avLst/>
          </a:prstGeom>
        </p:spPr>
        <p:txBody>
          <a:bodyPr spcFirstLastPara="1" wrap="square" lIns="0" tIns="0" rIns="0" bIns="0" anchor="t" anchorCtr="0">
            <a:noAutofit/>
          </a:bodyPr>
          <a:lstStyle/>
          <a:p>
            <a:pPr fontAlgn="base">
              <a:buNone/>
            </a:pPr>
            <a:endParaRPr lang="en-US" dirty="0" smtClean="0"/>
          </a:p>
          <a:p>
            <a:r>
              <a:rPr lang="en-US" dirty="0" smtClean="0"/>
              <a:t>Pitching is </a:t>
            </a:r>
            <a:r>
              <a:rPr lang="en-US" b="1" dirty="0" smtClean="0"/>
              <a:t>an opportunity to introduce your business idea in a limited amount time</a:t>
            </a:r>
            <a:r>
              <a:rPr lang="en-US" dirty="0" smtClean="0"/>
              <a:t> – from a few seconds to a few minutes. ... The main goal of a pitch is to gain new customers, investors or stakeholders to support your business.</a:t>
            </a:r>
          </a:p>
          <a:p>
            <a:endParaRPr lang="en-US" dirty="0" smtClean="0"/>
          </a:p>
          <a:p>
            <a:r>
              <a:rPr lang="en-US" dirty="0" smtClean="0"/>
              <a:t>Pitching in business refers </a:t>
            </a:r>
            <a:r>
              <a:rPr lang="en-US" b="1" dirty="0" smtClean="0"/>
              <a:t>to presenting business ideas to another party</a:t>
            </a:r>
            <a:r>
              <a:rPr lang="en-US" dirty="0" smtClean="0"/>
              <a:t>. For example, you may pitch your startup business to potential investors or your products to potential customers. A business pitch needs to give your audience a clear understanding of your plan or goals to gain buy-in</a:t>
            </a:r>
          </a:p>
          <a:p>
            <a:endParaRPr lang="en-US" dirty="0" smtClean="0"/>
          </a:p>
          <a:p>
            <a:pPr fontAlgn="base">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09600" y="514350"/>
            <a:ext cx="6529200" cy="396300"/>
          </a:xfrm>
          <a:prstGeom prst="rect">
            <a:avLst/>
          </a:prstGeom>
        </p:spPr>
        <p:txBody>
          <a:bodyPr spcFirstLastPara="1" wrap="square" lIns="0" tIns="0" rIns="0" bIns="0" anchor="b" anchorCtr="0">
            <a:noAutofit/>
          </a:bodyPr>
          <a:lstStyle/>
          <a:p>
            <a:r>
              <a:rPr lang="en-US" sz="2400" dirty="0" smtClean="0"/>
              <a:t>Entrepreneurs and the Economy</a:t>
            </a:r>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26</a:t>
            </a:fld>
            <a:endParaRPr/>
          </a:p>
        </p:txBody>
      </p:sp>
      <p:sp>
        <p:nvSpPr>
          <p:cNvPr id="4" name="Google Shape;180;p22"/>
          <p:cNvSpPr txBox="1">
            <a:spLocks noGrp="1"/>
          </p:cNvSpPr>
          <p:nvPr>
            <p:ph type="body" idx="1"/>
          </p:nvPr>
        </p:nvSpPr>
        <p:spPr>
          <a:xfrm>
            <a:off x="457200" y="1047750"/>
            <a:ext cx="7145800" cy="3206700"/>
          </a:xfrm>
          <a:prstGeom prst="rect">
            <a:avLst/>
          </a:prstGeom>
        </p:spPr>
        <p:txBody>
          <a:bodyPr spcFirstLastPara="1" wrap="square" lIns="0" tIns="0" rIns="0" bIns="0" anchor="t" anchorCtr="0">
            <a:noAutofit/>
          </a:bodyPr>
          <a:lstStyle/>
          <a:p>
            <a:r>
              <a:rPr lang="en-US" dirty="0" smtClean="0"/>
              <a:t>In economist-speak, an entrepreneur acts as a coordinating agent in a capitalist economy. This coordination takes the form of resources being diverted toward new potential profit opportunities. The entrepreneur moves various resources, both tangible and intangible, promoting capital formation.</a:t>
            </a:r>
          </a:p>
          <a:p>
            <a:endParaRPr lang="en-US" i="1" dirty="0" smtClean="0"/>
          </a:p>
          <a:p>
            <a:endParaRPr lang="en-US" i="1" baseline="30000" dirty="0" smtClean="0"/>
          </a:p>
          <a:p>
            <a:endParaRPr lang="en-US" i="1" baseline="30000" dirty="0" smtClean="0"/>
          </a:p>
          <a:p>
            <a:endParaRPr lang="en-US" i="1" baseline="30000" dirty="0" smtClean="0"/>
          </a:p>
          <a:p>
            <a:endParaRPr lang="en-US" i="1" baseline="30000" dirty="0" smtClean="0"/>
          </a:p>
          <a:p>
            <a:endParaRPr lang="en-US" i="1" baseline="30000" dirty="0" smtClean="0"/>
          </a:p>
          <a:p>
            <a:endParaRPr lang="en-US" i="1" baseline="30000" dirty="0" smtClean="0"/>
          </a:p>
          <a:p>
            <a:endParaRPr lang="en-US" i="1" baseline="30000" dirty="0" smtClean="0"/>
          </a:p>
          <a:p>
            <a:endParaRPr lang="en-US" i="1" baseline="30000" dirty="0" smtClean="0"/>
          </a:p>
          <a:p>
            <a:pPr>
              <a:buNone/>
            </a:pPr>
            <a:endParaRPr lang="en-US" i="1" dirty="0"/>
          </a:p>
        </p:txBody>
      </p:sp>
      <p:sp>
        <p:nvSpPr>
          <p:cNvPr id="5" name="Rounded Rectangle 4"/>
          <p:cNvSpPr/>
          <p:nvPr/>
        </p:nvSpPr>
        <p:spPr>
          <a:xfrm>
            <a:off x="762000" y="2952750"/>
            <a:ext cx="6781800" cy="10668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TextBox 5"/>
          <p:cNvSpPr txBox="1"/>
          <p:nvPr/>
        </p:nvSpPr>
        <p:spPr>
          <a:xfrm>
            <a:off x="1066800" y="3409950"/>
            <a:ext cx="6019800" cy="523220"/>
          </a:xfrm>
          <a:prstGeom prst="rect">
            <a:avLst/>
          </a:prstGeom>
          <a:noFill/>
        </p:spPr>
        <p:txBody>
          <a:bodyPr wrap="square" rtlCol="0">
            <a:spAutoFit/>
          </a:bodyPr>
          <a:lstStyle/>
          <a:p>
            <a:r>
              <a:rPr lang="en-US" i="1" dirty="0" smtClean="0"/>
              <a:t>As of 2021, there are 32.5 million small businesses in the United States.</a:t>
            </a:r>
            <a:endParaRPr lang="en-US" i="1" baseline="30000" dirty="0" smtClean="0"/>
          </a:p>
          <a:p>
            <a:endParaRPr lang="en-US" dirty="0"/>
          </a:p>
        </p:txBody>
      </p:sp>
      <p:sp>
        <p:nvSpPr>
          <p:cNvPr id="7" name="TextBox 6"/>
          <p:cNvSpPr txBox="1"/>
          <p:nvPr/>
        </p:nvSpPr>
        <p:spPr>
          <a:xfrm>
            <a:off x="1066800" y="3105150"/>
            <a:ext cx="2209800" cy="304800"/>
          </a:xfrm>
          <a:prstGeom prst="rect">
            <a:avLst/>
          </a:prstGeom>
          <a:noFill/>
        </p:spPr>
        <p:txBody>
          <a:bodyPr wrap="square" rtlCol="0">
            <a:spAutoFit/>
          </a:bodyPr>
          <a:lstStyle/>
          <a:p>
            <a:r>
              <a:rPr lang="en-US" b="1" i="1" dirty="0" smtClean="0">
                <a:solidFill>
                  <a:srgbClr val="FF0000"/>
                </a:solidFill>
              </a:rPr>
              <a:t>Fast Fact</a:t>
            </a:r>
            <a:endParaRPr lang="en-US" b="1" i="1" dirty="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09600" y="514350"/>
            <a:ext cx="6529200" cy="396300"/>
          </a:xfrm>
          <a:prstGeom prst="rect">
            <a:avLst/>
          </a:prstGeom>
        </p:spPr>
        <p:txBody>
          <a:bodyPr spcFirstLastPara="1" wrap="square" lIns="0" tIns="0" rIns="0" bIns="0" anchor="b" anchorCtr="0">
            <a:noAutofit/>
          </a:bodyPr>
          <a:lstStyle/>
          <a:p>
            <a:r>
              <a:rPr lang="en-US" sz="2400" dirty="0" smtClean="0"/>
              <a:t>How Entrepreneurship Helps Economies</a:t>
            </a:r>
            <a:endParaRPr lang="en-US" sz="2400" dirty="0"/>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27</a:t>
            </a:fld>
            <a:endParaRPr/>
          </a:p>
        </p:txBody>
      </p:sp>
      <p:sp>
        <p:nvSpPr>
          <p:cNvPr id="4" name="Google Shape;180;p22"/>
          <p:cNvSpPr txBox="1">
            <a:spLocks noGrp="1"/>
          </p:cNvSpPr>
          <p:nvPr>
            <p:ph type="body" idx="1"/>
          </p:nvPr>
        </p:nvSpPr>
        <p:spPr>
          <a:xfrm>
            <a:off x="457200" y="1047750"/>
            <a:ext cx="7145800" cy="3206700"/>
          </a:xfrm>
          <a:prstGeom prst="rect">
            <a:avLst/>
          </a:prstGeom>
        </p:spPr>
        <p:txBody>
          <a:bodyPr spcFirstLastPara="1" wrap="square" lIns="0" tIns="0" rIns="0" bIns="0" anchor="t" anchorCtr="0">
            <a:noAutofit/>
          </a:bodyPr>
          <a:lstStyle/>
          <a:p>
            <a:pPr fontAlgn="base">
              <a:buNone/>
            </a:pPr>
            <a:r>
              <a:rPr lang="en-US" dirty="0" smtClean="0"/>
              <a:t>	</a:t>
            </a:r>
          </a:p>
          <a:p>
            <a:pPr fontAlgn="base"/>
            <a:r>
              <a:rPr lang="en-US" dirty="0" smtClean="0"/>
              <a:t>Entrepreneurs </a:t>
            </a:r>
            <a:r>
              <a:rPr lang="en-US" b="1" dirty="0" smtClean="0"/>
              <a:t>boost economic growth by introducing innovative technologies, products, and services</a:t>
            </a:r>
            <a:r>
              <a:rPr lang="en-US" dirty="0" smtClean="0"/>
              <a:t>. </a:t>
            </a:r>
          </a:p>
          <a:p>
            <a:pPr fontAlgn="base"/>
            <a:endParaRPr lang="en-US" dirty="0" smtClean="0"/>
          </a:p>
          <a:p>
            <a:pPr fontAlgn="base"/>
            <a:r>
              <a:rPr lang="en-US" dirty="0" smtClean="0"/>
              <a:t>Increased competition from entrepreneurs challenges existing firms to become more competitive.</a:t>
            </a:r>
          </a:p>
          <a:p>
            <a:pPr fontAlgn="base"/>
            <a:endParaRPr lang="en-US" dirty="0" smtClean="0"/>
          </a:p>
          <a:p>
            <a:pPr fontAlgn="base"/>
            <a:r>
              <a:rPr lang="en-US" dirty="0" smtClean="0"/>
              <a:t>Entrepreneurial activity raises the productivity of firms and economies.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533400" y="742950"/>
            <a:ext cx="6529200" cy="396300"/>
          </a:xfrm>
          <a:prstGeom prst="rect">
            <a:avLst/>
          </a:prstGeom>
        </p:spPr>
        <p:txBody>
          <a:bodyPr spcFirstLastPara="1" wrap="square" lIns="0" tIns="0" rIns="0" bIns="0" anchor="b" anchorCtr="0">
            <a:noAutofit/>
          </a:bodyPr>
          <a:lstStyle/>
          <a:p>
            <a:r>
              <a:rPr lang="en-US" sz="1800" dirty="0" smtClean="0"/>
              <a:t>Entrepreneurs and their impact on jobs &amp; economic growth </a:t>
            </a:r>
            <a:r>
              <a:rPr lang="en-US" sz="2400" b="0" dirty="0" smtClean="0"/>
              <a:t/>
            </a:r>
            <a:br>
              <a:rPr lang="en-US" sz="2400" b="0" dirty="0" smtClean="0"/>
            </a:br>
            <a:r>
              <a:rPr lang="en-US" sz="2400" dirty="0" smtClean="0"/>
              <a:t/>
            </a:r>
            <a:br>
              <a:rPr lang="en-US" sz="2400" dirty="0" smtClean="0"/>
            </a:br>
            <a:endParaRPr lang="en-US" sz="2400" dirty="0"/>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28</a:t>
            </a:fld>
            <a:endParaRPr/>
          </a:p>
        </p:txBody>
      </p:sp>
      <p:sp>
        <p:nvSpPr>
          <p:cNvPr id="4" name="Google Shape;180;p22"/>
          <p:cNvSpPr txBox="1">
            <a:spLocks noGrp="1"/>
          </p:cNvSpPr>
          <p:nvPr>
            <p:ph type="body" idx="1"/>
          </p:nvPr>
        </p:nvSpPr>
        <p:spPr>
          <a:xfrm>
            <a:off x="457200" y="1047750"/>
            <a:ext cx="7145800" cy="3206700"/>
          </a:xfrm>
          <a:prstGeom prst="rect">
            <a:avLst/>
          </a:prstGeom>
        </p:spPr>
        <p:txBody>
          <a:bodyPr spcFirstLastPara="1" wrap="square" lIns="0" tIns="0" rIns="0" bIns="0" anchor="t" anchorCtr="0">
            <a:noAutofit/>
          </a:bodyPr>
          <a:lstStyle/>
          <a:p>
            <a:pPr>
              <a:buNone/>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p>
          <a:p>
            <a:r>
              <a:rPr lang="en-US" dirty="0" smtClean="0"/>
              <a:t/>
            </a:r>
            <a:br>
              <a:rPr lang="en-US" dirty="0" smtClean="0"/>
            </a:br>
            <a:endParaRPr lang="en-US" dirty="0"/>
          </a:p>
        </p:txBody>
      </p:sp>
      <p:pic>
        <p:nvPicPr>
          <p:cNvPr id="5" name="Picture 4" descr="IZAWOL.8.ga.png"/>
          <p:cNvPicPr>
            <a:picLocks noChangeAspect="1"/>
          </p:cNvPicPr>
          <p:nvPr/>
        </p:nvPicPr>
        <p:blipFill>
          <a:blip r:embed="rId3"/>
          <a:stretch>
            <a:fillRect/>
          </a:stretch>
        </p:blipFill>
        <p:spPr>
          <a:xfrm>
            <a:off x="914400" y="742950"/>
            <a:ext cx="6172200" cy="41910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Class Activity</a:t>
            </a:r>
            <a:endParaRPr lang="en-US" dirty="0"/>
          </a:p>
        </p:txBody>
      </p:sp>
      <p:sp>
        <p:nvSpPr>
          <p:cNvPr id="3" name="Text Placeholder 2"/>
          <p:cNvSpPr>
            <a:spLocks noGrp="1"/>
          </p:cNvSpPr>
          <p:nvPr>
            <p:ph type="body" idx="1"/>
          </p:nvPr>
        </p:nvSpPr>
        <p:spPr>
          <a:xfrm>
            <a:off x="838200" y="2190750"/>
            <a:ext cx="6841000" cy="2514600"/>
          </a:xfrm>
        </p:spPr>
        <p:txBody>
          <a:bodyPr/>
          <a:lstStyle/>
          <a:p>
            <a:pPr algn="ctr">
              <a:buNone/>
            </a:pPr>
            <a:r>
              <a:rPr lang="en-US" sz="2800" dirty="0" smtClean="0"/>
              <a:t>What are your </a:t>
            </a:r>
          </a:p>
          <a:p>
            <a:pPr algn="ctr">
              <a:buNone/>
            </a:pPr>
            <a:r>
              <a:rPr lang="en-US" sz="2800" dirty="0" smtClean="0"/>
              <a:t>Ideas to start a business?</a:t>
            </a:r>
          </a:p>
          <a:p>
            <a:pPr>
              <a:buNone/>
            </a:pPr>
            <a:endParaRPr lang="en-US" sz="2800" dirty="0" smtClean="0"/>
          </a:p>
          <a:p>
            <a:pPr algn="ctr">
              <a:buNone/>
            </a:pPr>
            <a:r>
              <a:rPr lang="en-US" sz="2800" dirty="0" smtClean="0"/>
              <a:t>Any Idea???</a:t>
            </a:r>
            <a:endParaRPr lang="en-US" sz="2800"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29</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702898" y="735575"/>
            <a:ext cx="1750500" cy="4407925"/>
          </a:xfrm>
          <a:prstGeom prst="rect">
            <a:avLst/>
          </a:prstGeom>
        </p:spPr>
        <p:txBody>
          <a:bodyPr>
            <a:prstTxWarp prst="textPlain">
              <a:avLst/>
            </a:prstTxWarp>
          </a:bodyPr>
          <a:lstStyle/>
          <a:p>
            <a:pPr lvl="0" algn="ctr"/>
            <a:r>
              <a:rPr b="1" i="0">
                <a:ln>
                  <a:noFill/>
                </a:ln>
                <a:solidFill>
                  <a:srgbClr val="0B6AB1">
                    <a:alpha val="47490"/>
                  </a:srgbClr>
                </a:solidFill>
                <a:latin typeface="Kulim Park"/>
              </a:rPr>
              <a:t>1</a:t>
            </a:r>
          </a:p>
        </p:txBody>
      </p:sp>
      <p:sp>
        <p:nvSpPr>
          <p:cNvPr id="128" name="Google Shape;128;p17"/>
          <p:cNvSpPr txBox="1">
            <a:spLocks noGrp="1"/>
          </p:cNvSpPr>
          <p:nvPr>
            <p:ph type="ctrTitle"/>
          </p:nvPr>
        </p:nvSpPr>
        <p:spPr>
          <a:xfrm>
            <a:off x="0" y="3638550"/>
            <a:ext cx="9144000" cy="1504950"/>
          </a:xfrm>
          <a:prstGeom prst="rect">
            <a:avLst/>
          </a:prstGeom>
        </p:spPr>
        <p:style>
          <a:lnRef idx="1">
            <a:schemeClr val="accent3"/>
          </a:lnRef>
          <a:fillRef idx="2">
            <a:schemeClr val="accent3"/>
          </a:fillRef>
          <a:effectRef idx="1">
            <a:schemeClr val="accent3"/>
          </a:effectRef>
          <a:fontRef idx="minor">
            <a:schemeClr val="dk1"/>
          </a:fontRef>
        </p:style>
        <p:txBody>
          <a:bodyPr spcFirstLastPara="1" wrap="square" lIns="0" tIns="0" rIns="0" bIns="0" anchor="b" anchorCtr="0">
            <a:noAutofit/>
          </a:bodyPr>
          <a:lstStyle/>
          <a:p>
            <a:pPr marL="0" lvl="0" indent="0" rtl="0">
              <a:spcBef>
                <a:spcPts val="0"/>
              </a:spcBef>
              <a:spcAft>
                <a:spcPts val="0"/>
              </a:spcAft>
              <a:buNone/>
            </a:pPr>
            <a:r>
              <a:rPr lang="en" dirty="0" smtClean="0">
                <a:solidFill>
                  <a:schemeClr val="tx1">
                    <a:lumMod val="75000"/>
                    <a:lumOff val="25000"/>
                  </a:schemeClr>
                </a:solidFill>
              </a:rPr>
              <a:t>Entrepreneurial Process</a:t>
            </a:r>
            <a:r>
              <a:rPr lang="en" dirty="0" smtClean="0"/>
              <a:t/>
            </a:r>
            <a:br>
              <a:rPr lang="en" dirty="0" smtClean="0"/>
            </a:br>
            <a:endParaRPr/>
          </a:p>
        </p:txBody>
      </p:sp>
      <p:pic>
        <p:nvPicPr>
          <p:cNvPr id="130" name="Google Shape;130;p17"/>
          <p:cNvPicPr preferRelativeResize="0"/>
          <p:nvPr/>
        </p:nvPicPr>
        <p:blipFill rotWithShape="1">
          <a:blip r:embed="rId3">
            <a:alphaModFix/>
          </a:blip>
          <a:srcRect l="1837" r="35654"/>
          <a:stretch/>
        </p:blipFill>
        <p:spPr>
          <a:xfrm>
            <a:off x="6998515" y="0"/>
            <a:ext cx="2145474" cy="5143500"/>
          </a:xfrm>
          <a:custGeom>
            <a:avLst/>
            <a:gdLst/>
            <a:ahLst/>
            <a:cxnLst/>
            <a:rect l="l" t="t" r="r" b="b"/>
            <a:pathLst>
              <a:path w="21600" h="21600" extrusionOk="0">
                <a:moveTo>
                  <a:pt x="5963" y="0"/>
                </a:moveTo>
                <a:lnTo>
                  <a:pt x="0" y="14108"/>
                </a:lnTo>
                <a:lnTo>
                  <a:pt x="8840" y="12766"/>
                </a:lnTo>
                <a:lnTo>
                  <a:pt x="13359" y="14468"/>
                </a:lnTo>
                <a:lnTo>
                  <a:pt x="10342" y="21600"/>
                </a:lnTo>
                <a:lnTo>
                  <a:pt x="21600" y="21600"/>
                </a:lnTo>
                <a:lnTo>
                  <a:pt x="21600" y="0"/>
                </a:lnTo>
                <a:lnTo>
                  <a:pt x="5963" y="0"/>
                </a:lnTo>
                <a:close/>
              </a:path>
            </a:pathLst>
          </a:custGeom>
          <a:noFill/>
          <a:ln>
            <a:noFill/>
          </a:ln>
        </p:spPr>
      </p:pic>
      <p:pic>
        <p:nvPicPr>
          <p:cNvPr id="6" name="Picture 5" descr="1_D68dTGfuV54QGrZU16Ce7w.png"/>
          <p:cNvPicPr>
            <a:picLocks noChangeAspect="1"/>
          </p:cNvPicPr>
          <p:nvPr/>
        </p:nvPicPr>
        <p:blipFill>
          <a:blip r:embed="rId4"/>
          <a:stretch>
            <a:fillRect/>
          </a:stretch>
        </p:blipFill>
        <p:spPr>
          <a:xfrm>
            <a:off x="0" y="0"/>
            <a:ext cx="9144000" cy="363855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3150"/>
            <a:ext cx="6529200" cy="396300"/>
          </a:xfrm>
        </p:spPr>
        <p:txBody>
          <a:bodyPr/>
          <a:lstStyle/>
          <a:p>
            <a:pPr algn="ctr"/>
            <a:r>
              <a:rPr lang="en-US" sz="5400" dirty="0" smtClean="0"/>
              <a:t>Thank you </a:t>
            </a:r>
            <a:endParaRPr lang="en-US" sz="5400"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30</a:t>
            </a:fld>
            <a:endParaRPr lang="e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09600" y="590550"/>
            <a:ext cx="6529200" cy="396300"/>
          </a:xfrm>
          <a:prstGeom prst="rect">
            <a:avLst/>
          </a:prstGeom>
        </p:spPr>
        <p:txBody>
          <a:bodyPr spcFirstLastPara="1" wrap="square" lIns="0" tIns="0" rIns="0" bIns="0" anchor="b" anchorCtr="0">
            <a:noAutofit/>
          </a:bodyPr>
          <a:lstStyle/>
          <a:p>
            <a:r>
              <a:rPr lang="en-US" dirty="0" smtClean="0"/>
              <a:t>Global Entrepreneurship Monitor (GEM</a:t>
            </a:r>
            <a:r>
              <a:rPr lang="en-US" dirty="0" smtClean="0"/>
              <a:t>)</a:t>
            </a:r>
          </a:p>
        </p:txBody>
      </p:sp>
      <p:sp>
        <p:nvSpPr>
          <p:cNvPr id="180" name="Google Shape;180;p22"/>
          <p:cNvSpPr txBox="1">
            <a:spLocks noGrp="1"/>
          </p:cNvSpPr>
          <p:nvPr>
            <p:ph type="body" idx="1"/>
          </p:nvPr>
        </p:nvSpPr>
        <p:spPr>
          <a:xfrm>
            <a:off x="228600" y="1123950"/>
            <a:ext cx="7848600" cy="3206700"/>
          </a:xfrm>
          <a:prstGeom prst="rect">
            <a:avLst/>
          </a:prstGeom>
        </p:spPr>
        <p:txBody>
          <a:bodyPr spcFirstLastPara="1" wrap="square" lIns="0" tIns="0" rIns="0" bIns="0" anchor="t" anchorCtr="0">
            <a:noAutofit/>
          </a:bodyPr>
          <a:lstStyle/>
          <a:p>
            <a:pPr>
              <a:buNone/>
            </a:pPr>
            <a:endParaRPr lang="en-US" dirty="0" smtClean="0"/>
          </a:p>
          <a:p>
            <a:pPr>
              <a:buNone/>
            </a:pPr>
            <a:r>
              <a:rPr lang="en-US" dirty="0" smtClean="0"/>
              <a:t>Global Entrepreneurship Monitor (GEM) is a consortium of national</a:t>
            </a:r>
          </a:p>
          <a:p>
            <a:pPr>
              <a:buNone/>
            </a:pPr>
            <a:r>
              <a:rPr lang="en-US" dirty="0" smtClean="0"/>
              <a:t>country teams, primarily associated with top academic institutions,</a:t>
            </a:r>
          </a:p>
          <a:p>
            <a:pPr>
              <a:buNone/>
            </a:pPr>
            <a:r>
              <a:rPr lang="en-US" dirty="0" smtClean="0"/>
              <a:t>that carries out survey-based research on entrepreneurship around</a:t>
            </a:r>
          </a:p>
          <a:p>
            <a:pPr>
              <a:buNone/>
            </a:pPr>
            <a:r>
              <a:rPr lang="en-US" dirty="0" smtClean="0"/>
              <a:t>the world. GEM is the only global research source that collects data</a:t>
            </a:r>
          </a:p>
          <a:p>
            <a:pPr>
              <a:buNone/>
            </a:pPr>
            <a:r>
              <a:rPr lang="en-US" dirty="0" smtClean="0"/>
              <a:t>on entrepreneurship directly from individual entrepreneurs! GEM’s</a:t>
            </a:r>
          </a:p>
          <a:p>
            <a:pPr>
              <a:buNone/>
            </a:pPr>
            <a:r>
              <a:rPr lang="en-US" dirty="0" smtClean="0"/>
              <a:t>Adult Population Survey (APS) provides analysis on the</a:t>
            </a:r>
          </a:p>
          <a:p>
            <a:pPr>
              <a:buNone/>
            </a:pPr>
            <a:r>
              <a:rPr lang="en-US" dirty="0" smtClean="0"/>
              <a:t>characteristics, motivations and ambitions of individuals starting</a:t>
            </a:r>
          </a:p>
          <a:p>
            <a:pPr>
              <a:buNone/>
            </a:pPr>
            <a:r>
              <a:rPr lang="en-US" dirty="0" smtClean="0"/>
              <a:t>businesses, as well as social attitudes towards entrepreneurship. The</a:t>
            </a:r>
          </a:p>
          <a:p>
            <a:pPr>
              <a:buNone/>
            </a:pPr>
            <a:r>
              <a:rPr lang="en-US" dirty="0" smtClean="0"/>
              <a:t>National Expert Survey (NES) looks at the national context in which</a:t>
            </a:r>
          </a:p>
          <a:p>
            <a:pPr>
              <a:buNone/>
            </a:pPr>
            <a:r>
              <a:rPr lang="en-US" dirty="0" smtClean="0"/>
              <a:t>individuals start businesses.</a:t>
            </a:r>
            <a:endParaRPr lang="en-US" dirty="0"/>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0" name="Google Shape;180;p22"/>
          <p:cNvSpPr txBox="1">
            <a:spLocks noGrp="1"/>
          </p:cNvSpPr>
          <p:nvPr>
            <p:ph type="body" idx="1"/>
          </p:nvPr>
        </p:nvSpPr>
        <p:spPr>
          <a:xfrm>
            <a:off x="228600" y="666750"/>
            <a:ext cx="7848600" cy="3206700"/>
          </a:xfrm>
          <a:prstGeom prst="rect">
            <a:avLst/>
          </a:prstGeom>
        </p:spPr>
        <p:txBody>
          <a:bodyPr spcFirstLastPara="1" wrap="square" lIns="0" tIns="0" rIns="0" bIns="0" anchor="t" anchorCtr="0">
            <a:noAutofit/>
          </a:bodyPr>
          <a:lstStyle/>
          <a:p>
            <a:pPr>
              <a:buNone/>
            </a:pPr>
            <a:r>
              <a:rPr lang="en-US" b="1" dirty="0" smtClean="0"/>
              <a:t>In numbers, GEM is:</a:t>
            </a:r>
          </a:p>
          <a:p>
            <a:pPr>
              <a:buNone/>
            </a:pPr>
            <a:endParaRPr lang="en-US" dirty="0" smtClean="0"/>
          </a:p>
          <a:p>
            <a:pPr>
              <a:lnSpc>
                <a:spcPct val="100000"/>
              </a:lnSpc>
            </a:pPr>
            <a:r>
              <a:rPr lang="en-US" dirty="0" smtClean="0"/>
              <a:t>20+ years of data</a:t>
            </a:r>
          </a:p>
          <a:p>
            <a:pPr>
              <a:lnSpc>
                <a:spcPct val="100000"/>
              </a:lnSpc>
            </a:pPr>
            <a:endParaRPr lang="en-US" dirty="0" smtClean="0"/>
          </a:p>
          <a:p>
            <a:pPr>
              <a:lnSpc>
                <a:spcPct val="100000"/>
              </a:lnSpc>
            </a:pPr>
            <a:r>
              <a:rPr lang="en-US" dirty="0" smtClean="0"/>
              <a:t>50,000+ interviews a year</a:t>
            </a:r>
          </a:p>
          <a:p>
            <a:pPr>
              <a:lnSpc>
                <a:spcPct val="100000"/>
              </a:lnSpc>
            </a:pPr>
            <a:endParaRPr lang="en-US" dirty="0" smtClean="0"/>
          </a:p>
          <a:p>
            <a:pPr>
              <a:lnSpc>
                <a:spcPct val="100000"/>
              </a:lnSpc>
            </a:pPr>
            <a:r>
              <a:rPr lang="en-US" dirty="0" smtClean="0"/>
              <a:t>100+ economies</a:t>
            </a:r>
          </a:p>
          <a:p>
            <a:pPr>
              <a:lnSpc>
                <a:spcPct val="100000"/>
              </a:lnSpc>
            </a:pPr>
            <a:endParaRPr lang="en-US" dirty="0" smtClean="0"/>
          </a:p>
          <a:p>
            <a:pPr>
              <a:lnSpc>
                <a:spcPct val="100000"/>
              </a:lnSpc>
            </a:pPr>
            <a:r>
              <a:rPr lang="en-US" dirty="0" smtClean="0"/>
              <a:t>500+ specialists in entrepreneurship</a:t>
            </a:r>
          </a:p>
          <a:p>
            <a:pPr>
              <a:lnSpc>
                <a:spcPct val="100000"/>
              </a:lnSpc>
            </a:pPr>
            <a:endParaRPr lang="en-US" dirty="0" smtClean="0"/>
          </a:p>
          <a:p>
            <a:pPr>
              <a:lnSpc>
                <a:spcPct val="100000"/>
              </a:lnSpc>
            </a:pPr>
            <a:r>
              <a:rPr lang="en-US" dirty="0" smtClean="0"/>
              <a:t>300+ academic and research institutions</a:t>
            </a:r>
          </a:p>
          <a:p>
            <a:pPr>
              <a:lnSpc>
                <a:spcPct val="100000"/>
              </a:lnSpc>
            </a:pPr>
            <a:endParaRPr lang="en-US" dirty="0" smtClean="0"/>
          </a:p>
          <a:p>
            <a:pPr>
              <a:lnSpc>
                <a:spcPct val="100000"/>
              </a:lnSpc>
            </a:pPr>
            <a:r>
              <a:rPr lang="en-US" dirty="0" smtClean="0"/>
              <a:t>200+ funding institutions</a:t>
            </a:r>
            <a:endParaRPr lang="en-US" dirty="0"/>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09600" y="514350"/>
            <a:ext cx="6529200" cy="396300"/>
          </a:xfrm>
          <a:prstGeom prst="rect">
            <a:avLst/>
          </a:prstGeom>
        </p:spPr>
        <p:txBody>
          <a:bodyPr spcFirstLastPara="1" wrap="square" lIns="0" tIns="0" rIns="0" bIns="0" anchor="b" anchorCtr="0">
            <a:noAutofit/>
          </a:bodyPr>
          <a:lstStyle/>
          <a:p>
            <a:r>
              <a:rPr lang="en-US" dirty="0" smtClean="0"/>
              <a:t>Entrepreneurial Revolution</a:t>
            </a:r>
            <a:endParaRPr lang="en-US" dirty="0"/>
          </a:p>
        </p:txBody>
      </p:sp>
      <p:sp>
        <p:nvSpPr>
          <p:cNvPr id="180" name="Google Shape;180;p22"/>
          <p:cNvSpPr txBox="1">
            <a:spLocks noGrp="1"/>
          </p:cNvSpPr>
          <p:nvPr>
            <p:ph type="body" idx="1"/>
          </p:nvPr>
        </p:nvSpPr>
        <p:spPr>
          <a:xfrm>
            <a:off x="228600" y="1123950"/>
            <a:ext cx="6019800" cy="3206700"/>
          </a:xfrm>
          <a:prstGeom prst="rect">
            <a:avLst/>
          </a:prstGeom>
        </p:spPr>
        <p:txBody>
          <a:bodyPr spcFirstLastPara="1" wrap="square" lIns="0" tIns="0" rIns="0" bIns="0" anchor="t" anchorCtr="0">
            <a:noAutofit/>
          </a:bodyPr>
          <a:lstStyle/>
          <a:p>
            <a:r>
              <a:rPr lang="en-US" dirty="0" smtClean="0"/>
              <a:t>Entrepreneur Revolution means taking the </a:t>
            </a:r>
          </a:p>
          <a:p>
            <a:pPr>
              <a:buNone/>
            </a:pPr>
            <a:r>
              <a:rPr lang="en-US" dirty="0" smtClean="0"/>
              <a:t>	initiative to do something that you love, something that you're good at, and something that will make you money. </a:t>
            </a:r>
          </a:p>
          <a:p>
            <a:pPr>
              <a:buNone/>
            </a:pPr>
            <a:endParaRPr lang="en-US" dirty="0" smtClean="0"/>
          </a:p>
          <a:p>
            <a:r>
              <a:rPr lang="en-US" dirty="0" smtClean="0"/>
              <a:t>People were losing jobs, and it was perceived as a bad time to be in business. However, people some people impacted by this collapse used resources to pick up the pieces and created jobs for themselves. This is often cited as one of the causes of the entrepreneurial revolution. that entrepreneurs are job creators</a:t>
            </a:r>
            <a:endParaRPr lang="en-US" dirty="0"/>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pic>
        <p:nvPicPr>
          <p:cNvPr id="5" name="Picture 4" descr="9798200587094.jpg"/>
          <p:cNvPicPr>
            <a:picLocks noChangeAspect="1"/>
          </p:cNvPicPr>
          <p:nvPr/>
        </p:nvPicPr>
        <p:blipFill>
          <a:blip r:embed="rId3"/>
          <a:srcRect l="17073" t="2000" r="17073" b="2000"/>
          <a:stretch>
            <a:fillRect/>
          </a:stretch>
        </p:blipFill>
        <p:spPr>
          <a:xfrm>
            <a:off x="6781800" y="971550"/>
            <a:ext cx="2057400" cy="3657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533400" y="361950"/>
            <a:ext cx="6529200" cy="396300"/>
          </a:xfrm>
          <a:prstGeom prst="rect">
            <a:avLst/>
          </a:prstGeom>
        </p:spPr>
        <p:txBody>
          <a:bodyPr spcFirstLastPara="1" wrap="square" lIns="0" tIns="0" rIns="0" bIns="0" anchor="b" anchorCtr="0">
            <a:noAutofit/>
          </a:bodyPr>
          <a:lstStyle/>
          <a:p>
            <a:r>
              <a:rPr lang="en-US" sz="2400" dirty="0" smtClean="0"/>
              <a:t>Causes of the Entrepreneurial Revolution</a:t>
            </a:r>
            <a:endParaRPr lang="en-US" sz="2400" dirty="0"/>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pic>
        <p:nvPicPr>
          <p:cNvPr id="2050" name="Picture 2"/>
          <p:cNvPicPr>
            <a:picLocks noChangeAspect="1" noChangeArrowheads="1"/>
          </p:cNvPicPr>
          <p:nvPr/>
        </p:nvPicPr>
        <p:blipFill>
          <a:blip r:embed="rId3"/>
          <a:srcRect/>
          <a:stretch>
            <a:fillRect/>
          </a:stretch>
        </p:blipFill>
        <p:spPr bwMode="auto">
          <a:xfrm>
            <a:off x="990600" y="971550"/>
            <a:ext cx="6572250" cy="3714750"/>
          </a:xfrm>
          <a:prstGeom prst="rect">
            <a:avLst/>
          </a:prstGeom>
          <a:noFill/>
          <a:ln w="9525">
            <a:noFill/>
            <a:miter lim="800000"/>
            <a:headEnd/>
            <a:tailEnd/>
          </a:ln>
          <a:effectLst/>
        </p:spPr>
      </p:pic>
      <p:sp>
        <p:nvSpPr>
          <p:cNvPr id="8" name="TextBox 7"/>
          <p:cNvSpPr txBox="1"/>
          <p:nvPr/>
        </p:nvSpPr>
        <p:spPr>
          <a:xfrm>
            <a:off x="2590800" y="4705350"/>
            <a:ext cx="3657600" cy="307777"/>
          </a:xfrm>
          <a:prstGeom prst="rect">
            <a:avLst/>
          </a:prstGeom>
          <a:noFill/>
        </p:spPr>
        <p:txBody>
          <a:bodyPr wrap="square" rtlCol="0">
            <a:spAutoFit/>
          </a:bodyPr>
          <a:lstStyle/>
          <a:p>
            <a:pPr algn="ctr"/>
            <a:r>
              <a:rPr lang="en-US" b="1" dirty="0" smtClean="0"/>
              <a:t>GEM model of economic growth</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26700" y="836000"/>
            <a:ext cx="6529200" cy="396300"/>
          </a:xfrm>
          <a:prstGeom prst="rect">
            <a:avLst/>
          </a:prstGeom>
        </p:spPr>
        <p:txBody>
          <a:bodyPr spcFirstLastPara="1" wrap="square" lIns="0" tIns="0" rIns="0" bIns="0" anchor="b" anchorCtr="0">
            <a:noAutofit/>
          </a:bodyPr>
          <a:lstStyle/>
          <a:p>
            <a:r>
              <a:rPr lang="en-US" dirty="0" smtClean="0"/>
              <a:t>What is Entrepreneurial Process?</a:t>
            </a:r>
            <a:endParaRPr lang="en-US" dirty="0"/>
          </a:p>
        </p:txBody>
      </p:sp>
      <p:sp>
        <p:nvSpPr>
          <p:cNvPr id="180" name="Google Shape;180;p22"/>
          <p:cNvSpPr txBox="1">
            <a:spLocks noGrp="1"/>
          </p:cNvSpPr>
          <p:nvPr>
            <p:ph type="body" idx="1"/>
          </p:nvPr>
        </p:nvSpPr>
        <p:spPr>
          <a:xfrm>
            <a:off x="626600" y="1430150"/>
            <a:ext cx="7145800" cy="3206700"/>
          </a:xfrm>
          <a:prstGeom prst="rect">
            <a:avLst/>
          </a:prstGeom>
        </p:spPr>
        <p:txBody>
          <a:bodyPr spcFirstLastPara="1" wrap="square" lIns="0" tIns="0" rIns="0" bIns="0" anchor="t" anchorCtr="0">
            <a:noAutofit/>
          </a:bodyPr>
          <a:lstStyle/>
          <a:p>
            <a:r>
              <a:rPr lang="en-US" dirty="0" smtClean="0"/>
              <a:t>The </a:t>
            </a:r>
            <a:r>
              <a:rPr lang="en-US" b="1" dirty="0" smtClean="0"/>
              <a:t>Entrepreneur</a:t>
            </a:r>
            <a:r>
              <a:rPr lang="en-US" dirty="0" smtClean="0"/>
              <a:t> is a change agent that acts as an industrialist and undertakes the risk associated with forming the business for commercial use.</a:t>
            </a:r>
          </a:p>
          <a:p>
            <a:endParaRPr lang="en-US" dirty="0" smtClean="0"/>
          </a:p>
          <a:p>
            <a:r>
              <a:rPr lang="en-US" dirty="0" smtClean="0"/>
              <a:t>An entrepreneur has an unusual foresight to identify the potential demand for the goods and services.</a:t>
            </a:r>
          </a:p>
          <a:p>
            <a:endParaRPr lang="en-US" dirty="0" smtClean="0"/>
          </a:p>
          <a:p>
            <a:r>
              <a:rPr lang="en-US" dirty="0" smtClean="0"/>
              <a:t>The entrepreneurship is a continuous process that needs to be followed by an entrepreneur to plan and launch the new ventures more efficiently.</a:t>
            </a:r>
            <a:endParaRPr lang="en-US" dirty="0"/>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09600" y="514350"/>
            <a:ext cx="6529200" cy="396300"/>
          </a:xfrm>
          <a:prstGeom prst="rect">
            <a:avLst/>
          </a:prstGeom>
        </p:spPr>
        <p:txBody>
          <a:bodyPr spcFirstLastPara="1" wrap="square" lIns="0" tIns="0" rIns="0" bIns="0" anchor="b" anchorCtr="0">
            <a:noAutofit/>
          </a:bodyPr>
          <a:lstStyle/>
          <a:p>
            <a:r>
              <a:rPr lang="en-US" dirty="0" smtClean="0"/>
              <a:t>Entrepreneurial Process</a:t>
            </a:r>
            <a:endParaRPr lang="en-US" dirty="0"/>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pic>
        <p:nvPicPr>
          <p:cNvPr id="5" name="Picture 4" descr="Entrepreneurial-process.jpg"/>
          <p:cNvPicPr>
            <a:picLocks noChangeAspect="1"/>
          </p:cNvPicPr>
          <p:nvPr/>
        </p:nvPicPr>
        <p:blipFill>
          <a:blip r:embed="rId3"/>
          <a:stretch>
            <a:fillRect/>
          </a:stretch>
        </p:blipFill>
        <p:spPr>
          <a:xfrm>
            <a:off x="1752600" y="1200150"/>
            <a:ext cx="4762500" cy="3552825"/>
          </a:xfrm>
          <a:prstGeom prst="rect">
            <a:avLst/>
          </a:prstGeom>
        </p:spPr>
      </p:pic>
    </p:spTree>
  </p:cSld>
  <p:clrMapOvr>
    <a:masterClrMapping/>
  </p:clrMapOvr>
</p:sld>
</file>

<file path=ppt/theme/theme1.xml><?xml version="1.0" encoding="utf-8"?>
<a:theme xmlns:a="http://schemas.openxmlformats.org/drawingml/2006/main" name="Gregory template">
  <a:themeElements>
    <a:clrScheme name="Custom 347">
      <a:dk1>
        <a:srgbClr val="122431"/>
      </a:dk1>
      <a:lt1>
        <a:srgbClr val="FFFFFF"/>
      </a:lt1>
      <a:dk2>
        <a:srgbClr val="84898D"/>
      </a:dk2>
      <a:lt2>
        <a:srgbClr val="ECEFF3"/>
      </a:lt2>
      <a:accent1>
        <a:srgbClr val="FEC200"/>
      </a:accent1>
      <a:accent2>
        <a:srgbClr val="A2EAE9"/>
      </a:accent2>
      <a:accent3>
        <a:srgbClr val="0B6AB1"/>
      </a:accent3>
      <a:accent4>
        <a:srgbClr val="FF981F"/>
      </a:accent4>
      <a:accent5>
        <a:srgbClr val="FFE03F"/>
      </a:accent5>
      <a:accent6>
        <a:srgbClr val="023E69"/>
      </a:accent6>
      <a:hlink>
        <a:srgbClr val="0B6AB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620</Words>
  <PresentationFormat>On-screen Show (16:9)</PresentationFormat>
  <Paragraphs>200</Paragraphs>
  <Slides>30</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Kulim Park</vt:lpstr>
      <vt:lpstr>Calibri</vt:lpstr>
      <vt:lpstr>Gregory template</vt:lpstr>
      <vt:lpstr>Week 2 ENTREPRENEURSHIP</vt:lpstr>
      <vt:lpstr>Outline</vt:lpstr>
      <vt:lpstr>Entrepreneurial Process </vt:lpstr>
      <vt:lpstr>Global Entrepreneurship Monitor (GEM)</vt:lpstr>
      <vt:lpstr>Slide 5</vt:lpstr>
      <vt:lpstr>Entrepreneurial Revolution</vt:lpstr>
      <vt:lpstr>Causes of the Entrepreneurial Revolution</vt:lpstr>
      <vt:lpstr>What is Entrepreneurial Process?</vt:lpstr>
      <vt:lpstr>Entrepreneurial Process</vt:lpstr>
      <vt:lpstr>Entrepreneurial Process</vt:lpstr>
      <vt:lpstr>Entrepreneurial Process</vt:lpstr>
      <vt:lpstr>Entrepreneurial Team</vt:lpstr>
      <vt:lpstr>Importance of Entrepreneurial Team</vt:lpstr>
      <vt:lpstr>Barriers to Entrepreneurship  </vt:lpstr>
      <vt:lpstr>What Are the 7 Characteristics of Entrepreneurs? </vt:lpstr>
      <vt:lpstr>Intrapreneurship?</vt:lpstr>
      <vt:lpstr>Slide 17</vt:lpstr>
      <vt:lpstr>Both Play Leadership Roles</vt:lpstr>
      <vt:lpstr>Starting a Business</vt:lpstr>
      <vt:lpstr>How Entrepreneurs Make Money </vt:lpstr>
      <vt:lpstr>Graph </vt:lpstr>
      <vt:lpstr>How Entrepreneurs Make Money </vt:lpstr>
      <vt:lpstr>Before starting an enterprise,</vt:lpstr>
      <vt:lpstr>SIX steps for successful business</vt:lpstr>
      <vt:lpstr>What is pitching a startup?</vt:lpstr>
      <vt:lpstr>Entrepreneurs and the Economy</vt:lpstr>
      <vt:lpstr>How Entrepreneurship Helps Economies</vt:lpstr>
      <vt:lpstr>Entrepreneurs and their impact on jobs &amp; economic growth   </vt:lpstr>
      <vt:lpstr>Class Activity</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dc:title>
  <dc:creator>A</dc:creator>
  <cp:lastModifiedBy>A</cp:lastModifiedBy>
  <cp:revision>16</cp:revision>
  <dcterms:modified xsi:type="dcterms:W3CDTF">2022-02-16T08:04:49Z</dcterms:modified>
</cp:coreProperties>
</file>