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7"/>
  </p:notesMasterIdLst>
  <p:sldIdLst>
    <p:sldId id="256" r:id="rId2"/>
    <p:sldId id="257" r:id="rId3"/>
    <p:sldId id="264" r:id="rId4"/>
    <p:sldId id="329" r:id="rId5"/>
    <p:sldId id="332" r:id="rId6"/>
    <p:sldId id="333" r:id="rId7"/>
    <p:sldId id="334" r:id="rId8"/>
    <p:sldId id="335" r:id="rId9"/>
    <p:sldId id="336" r:id="rId10"/>
    <p:sldId id="337" r:id="rId11"/>
    <p:sldId id="338" r:id="rId12"/>
    <p:sldId id="339" r:id="rId13"/>
    <p:sldId id="341" r:id="rId14"/>
    <p:sldId id="340" r:id="rId15"/>
    <p:sldId id="318" r:id="rId16"/>
  </p:sldIdLst>
  <p:sldSz cx="9144000" cy="5143500" type="screen16x9"/>
  <p:notesSz cx="6858000" cy="9144000"/>
  <p:embeddedFontLst>
    <p:embeddedFont>
      <p:font typeface="Kulim Park" charset="0"/>
      <p:regular r:id="rId18"/>
      <p:bold r:id="rId19"/>
      <p:italic r:id="rId20"/>
      <p:boldItalic r:id="rId21"/>
    </p:embeddedFont>
    <p:embeddedFont>
      <p:font typeface="Calibri"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5CC5E8C-8932-4C50-BC92-68B6CE62A92C}">
  <a:tblStyle styleId="{95CC5E8C-8932-4C50-BC92-68B6CE62A92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1A1B0A0-E66D-48AE-B0BC-7214E24B64F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62" autoAdjust="0"/>
    <p:restoredTop sz="94624" autoAdjust="0"/>
  </p:normalViewPr>
  <p:slideViewPr>
    <p:cSldViewPr>
      <p:cViewPr>
        <p:scale>
          <a:sx n="91" d="100"/>
          <a:sy n="91" d="100"/>
        </p:scale>
        <p:origin x="-780" y="-120"/>
      </p:cViewPr>
      <p:guideLst>
        <p:guide orient="horz" pos="1620"/>
        <p:guide pos="2880"/>
      </p:guideLst>
    </p:cSldViewPr>
  </p:slideViewPr>
  <p:outlineViewPr>
    <p:cViewPr>
      <p:scale>
        <a:sx n="33" d="100"/>
        <a:sy n="33" d="100"/>
      </p:scale>
      <p:origin x="0" y="281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970" y="1"/>
            <a:ext cx="4099451" cy="5145755"/>
          </a:xfrm>
          <a:custGeom>
            <a:avLst/>
            <a:gdLst/>
            <a:ahLst/>
            <a:cxnLst/>
            <a:rect l="l" t="t" r="r" b="b"/>
            <a:pathLst>
              <a:path w="2009535" h="2522429" extrusionOk="0">
                <a:moveTo>
                  <a:pt x="1578387" y="1949978"/>
                </a:moveTo>
                <a:lnTo>
                  <a:pt x="1358608" y="1751220"/>
                </a:lnTo>
                <a:lnTo>
                  <a:pt x="1358842" y="1750986"/>
                </a:lnTo>
                <a:lnTo>
                  <a:pt x="1667606" y="0"/>
                </a:lnTo>
                <a:lnTo>
                  <a:pt x="0" y="0"/>
                </a:lnTo>
                <a:lnTo>
                  <a:pt x="0" y="2522429"/>
                </a:lnTo>
                <a:lnTo>
                  <a:pt x="1880844" y="2522429"/>
                </a:lnTo>
                <a:lnTo>
                  <a:pt x="2009535" y="179302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4416450" y="701175"/>
            <a:ext cx="4099500" cy="2000100"/>
          </a:xfrm>
          <a:prstGeom prst="rect">
            <a:avLst/>
          </a:prstGeom>
        </p:spPr>
        <p:txBody>
          <a:bodyPr spcFirstLastPara="1" wrap="square" lIns="0" tIns="0" rIns="0" bIns="0" anchor="t"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sp>
        <p:nvSpPr>
          <p:cNvPr id="12" name="Google Shape;12;p2"/>
          <p:cNvSpPr/>
          <p:nvPr/>
        </p:nvSpPr>
        <p:spPr>
          <a:xfrm>
            <a:off x="2770809" y="0"/>
            <a:ext cx="1172070" cy="3570426"/>
          </a:xfrm>
          <a:custGeom>
            <a:avLst/>
            <a:gdLst/>
            <a:ahLst/>
            <a:cxnLst/>
            <a:rect l="l" t="t" r="r" b="b"/>
            <a:pathLst>
              <a:path w="21600" h="21600" extrusionOk="0">
                <a:moveTo>
                  <a:pt x="11603" y="0"/>
                </a:moveTo>
                <a:lnTo>
                  <a:pt x="0" y="21600"/>
                </a:lnTo>
                <a:lnTo>
                  <a:pt x="10690" y="20324"/>
                </a:lnTo>
                <a:lnTo>
                  <a:pt x="2160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3" name="Google Shape;13;p2"/>
          <p:cNvSpPr/>
          <p:nvPr/>
        </p:nvSpPr>
        <p:spPr>
          <a:xfrm>
            <a:off x="3835223" y="3445179"/>
            <a:ext cx="841968" cy="1698300"/>
          </a:xfrm>
          <a:custGeom>
            <a:avLst/>
            <a:gdLst/>
            <a:ahLst/>
            <a:cxnLst/>
            <a:rect l="l" t="t" r="r" b="b"/>
            <a:pathLst>
              <a:path w="21600" h="21600" extrusionOk="0">
                <a:moveTo>
                  <a:pt x="13915" y="21600"/>
                </a:moveTo>
                <a:lnTo>
                  <a:pt x="21600" y="0"/>
                </a:lnTo>
                <a:lnTo>
                  <a:pt x="6732" y="2683"/>
                </a:lnTo>
                <a:lnTo>
                  <a:pt x="0"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4" name="Google Shape;14;p2"/>
          <p:cNvSpPr/>
          <p:nvPr/>
        </p:nvSpPr>
        <p:spPr>
          <a:xfrm>
            <a:off x="2770334" y="3039892"/>
            <a:ext cx="1906902" cy="936306"/>
          </a:xfrm>
          <a:custGeom>
            <a:avLst/>
            <a:gdLst/>
            <a:ahLst/>
            <a:cxnLst/>
            <a:rect l="l" t="t" r="r" b="b"/>
            <a:pathLst>
              <a:path w="21600" h="21600" extrusionOk="0">
                <a:moveTo>
                  <a:pt x="21600" y="9350"/>
                </a:moveTo>
                <a:lnTo>
                  <a:pt x="5076" y="21600"/>
                </a:lnTo>
                <a:lnTo>
                  <a:pt x="0" y="12250"/>
                </a:lnTo>
                <a:lnTo>
                  <a:pt x="16518" y="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6"/>
        <p:cNvGrpSpPr/>
        <p:nvPr/>
      </p:nvGrpSpPr>
      <p:grpSpPr>
        <a:xfrm>
          <a:off x="0" y="0"/>
          <a:ext cx="0" cy="0"/>
          <a:chOff x="0" y="0"/>
          <a:chExt cx="0" cy="0"/>
        </a:xfrm>
      </p:grpSpPr>
      <p:sp>
        <p:nvSpPr>
          <p:cNvPr id="47" name="Google Shape;47;p7"/>
          <p:cNvSpPr/>
          <p:nvPr/>
        </p:nvSpPr>
        <p:spPr>
          <a:xfrm>
            <a:off x="6702144" y="6"/>
            <a:ext cx="2441849" cy="5145755"/>
          </a:xfrm>
          <a:custGeom>
            <a:avLst/>
            <a:gdLst/>
            <a:ahLst/>
            <a:cxnLst/>
            <a:rect l="l" t="t" r="r" b="b"/>
            <a:pathLst>
              <a:path w="1196985" h="2522429" extrusionOk="0">
                <a:moveTo>
                  <a:pt x="359680" y="0"/>
                </a:moveTo>
                <a:lnTo>
                  <a:pt x="0" y="2037095"/>
                </a:lnTo>
                <a:lnTo>
                  <a:pt x="263687" y="1931527"/>
                </a:lnTo>
                <a:lnTo>
                  <a:pt x="405224" y="2059283"/>
                </a:lnTo>
                <a:lnTo>
                  <a:pt x="317639" y="2522429"/>
                </a:lnTo>
                <a:lnTo>
                  <a:pt x="1196986" y="2522429"/>
                </a:lnTo>
                <a:lnTo>
                  <a:pt x="1196986"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48" name="Google Shape;48;p7"/>
          <p:cNvGrpSpPr/>
          <p:nvPr/>
        </p:nvGrpSpPr>
        <p:grpSpPr>
          <a:xfrm>
            <a:off x="6327842" y="0"/>
            <a:ext cx="1202103" cy="5143503"/>
            <a:chOff x="3475252" y="0"/>
            <a:chExt cx="1202103" cy="5143503"/>
          </a:xfrm>
        </p:grpSpPr>
        <p:sp>
          <p:nvSpPr>
            <p:cNvPr id="49" name="Google Shape;49;p7"/>
            <p:cNvSpPr/>
            <p:nvPr/>
          </p:nvSpPr>
          <p:spPr>
            <a:xfrm>
              <a:off x="3475252" y="0"/>
              <a:ext cx="1109160" cy="4303854"/>
            </a:xfrm>
            <a:custGeom>
              <a:avLst/>
              <a:gdLst/>
              <a:ahLst/>
              <a:cxnLst/>
              <a:rect l="l" t="t" r="r" b="b"/>
              <a:pathLst>
                <a:path w="21600" h="21600" extrusionOk="0">
                  <a:moveTo>
                    <a:pt x="14802" y="0"/>
                  </a:moveTo>
                  <a:lnTo>
                    <a:pt x="21600" y="0"/>
                  </a:lnTo>
                  <a:lnTo>
                    <a:pt x="7262" y="20919"/>
                  </a:lnTo>
                  <a:lnTo>
                    <a:pt x="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0" name="Google Shape;50;p7"/>
            <p:cNvSpPr/>
            <p:nvPr/>
          </p:nvSpPr>
          <p:spPr>
            <a:xfrm>
              <a:off x="4150099" y="4199096"/>
              <a:ext cx="527256" cy="944406"/>
            </a:xfrm>
            <a:custGeom>
              <a:avLst/>
              <a:gdLst/>
              <a:ahLst/>
              <a:cxnLst/>
              <a:rect l="l" t="t" r="r" b="b"/>
              <a:pathLst>
                <a:path w="21600" h="21600" extrusionOk="0">
                  <a:moveTo>
                    <a:pt x="0" y="21600"/>
                  </a:moveTo>
                  <a:lnTo>
                    <a:pt x="6322" y="3115"/>
                  </a:lnTo>
                  <a:lnTo>
                    <a:pt x="21600" y="0"/>
                  </a:lnTo>
                  <a:lnTo>
                    <a:pt x="14283"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1" name="Google Shape;51;p7"/>
            <p:cNvSpPr/>
            <p:nvPr/>
          </p:nvSpPr>
          <p:spPr>
            <a:xfrm>
              <a:off x="3475252" y="3938588"/>
              <a:ext cx="1202040" cy="626238"/>
            </a:xfrm>
            <a:custGeom>
              <a:avLst/>
              <a:gdLst/>
              <a:ahLst/>
              <a:cxnLst/>
              <a:rect l="l" t="t" r="r" b="b"/>
              <a:pathLst>
                <a:path w="21600" h="21600" extrusionOk="0">
                  <a:moveTo>
                    <a:pt x="0" y="12599"/>
                  </a:moveTo>
                  <a:lnTo>
                    <a:pt x="16414" y="0"/>
                  </a:lnTo>
                  <a:lnTo>
                    <a:pt x="21600" y="8985"/>
                  </a:lnTo>
                  <a:lnTo>
                    <a:pt x="5186" y="2160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52" name="Google Shape;52;p7"/>
          <p:cNvSpPr txBox="1">
            <a:spLocks noGrp="1"/>
          </p:cNvSpPr>
          <p:nvPr>
            <p:ph type="title"/>
          </p:nvPr>
        </p:nvSpPr>
        <p:spPr>
          <a:xfrm>
            <a:off x="626700" y="836000"/>
            <a:ext cx="52761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3" name="Google Shape;53;p7"/>
          <p:cNvSpPr txBox="1">
            <a:spLocks noGrp="1"/>
          </p:cNvSpPr>
          <p:nvPr>
            <p:ph type="body" idx="1"/>
          </p:nvPr>
        </p:nvSpPr>
        <p:spPr>
          <a:xfrm>
            <a:off x="626700" y="1430150"/>
            <a:ext cx="2465100" cy="32217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54" name="Google Shape;54;p7"/>
          <p:cNvSpPr txBox="1">
            <a:spLocks noGrp="1"/>
          </p:cNvSpPr>
          <p:nvPr>
            <p:ph type="body" idx="2"/>
          </p:nvPr>
        </p:nvSpPr>
        <p:spPr>
          <a:xfrm>
            <a:off x="3437676" y="1430150"/>
            <a:ext cx="2465100" cy="32217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55" name="Google Shape;55;p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6"/>
        <p:cNvGrpSpPr/>
        <p:nvPr/>
      </p:nvGrpSpPr>
      <p:grpSpPr>
        <a:xfrm>
          <a:off x="0" y="0"/>
          <a:ext cx="0" cy="0"/>
          <a:chOff x="0" y="0"/>
          <a:chExt cx="0" cy="0"/>
        </a:xfrm>
      </p:grpSpPr>
      <p:grpSp>
        <p:nvGrpSpPr>
          <p:cNvPr id="57" name="Google Shape;57;p8"/>
          <p:cNvGrpSpPr/>
          <p:nvPr/>
        </p:nvGrpSpPr>
        <p:grpSpPr>
          <a:xfrm>
            <a:off x="7637092" y="0"/>
            <a:ext cx="1202103" cy="5143503"/>
            <a:chOff x="3475252" y="0"/>
            <a:chExt cx="1202103" cy="5143503"/>
          </a:xfrm>
        </p:grpSpPr>
        <p:sp>
          <p:nvSpPr>
            <p:cNvPr id="58" name="Google Shape;58;p8"/>
            <p:cNvSpPr/>
            <p:nvPr/>
          </p:nvSpPr>
          <p:spPr>
            <a:xfrm>
              <a:off x="3475252" y="0"/>
              <a:ext cx="1109160" cy="4303854"/>
            </a:xfrm>
            <a:custGeom>
              <a:avLst/>
              <a:gdLst/>
              <a:ahLst/>
              <a:cxnLst/>
              <a:rect l="l" t="t" r="r" b="b"/>
              <a:pathLst>
                <a:path w="21600" h="21600" extrusionOk="0">
                  <a:moveTo>
                    <a:pt x="14802" y="0"/>
                  </a:moveTo>
                  <a:lnTo>
                    <a:pt x="21600" y="0"/>
                  </a:lnTo>
                  <a:lnTo>
                    <a:pt x="7262" y="20919"/>
                  </a:lnTo>
                  <a:lnTo>
                    <a:pt x="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9" name="Google Shape;59;p8"/>
            <p:cNvSpPr/>
            <p:nvPr/>
          </p:nvSpPr>
          <p:spPr>
            <a:xfrm>
              <a:off x="4150099" y="4199096"/>
              <a:ext cx="527256" cy="944406"/>
            </a:xfrm>
            <a:custGeom>
              <a:avLst/>
              <a:gdLst/>
              <a:ahLst/>
              <a:cxnLst/>
              <a:rect l="l" t="t" r="r" b="b"/>
              <a:pathLst>
                <a:path w="21600" h="21600" extrusionOk="0">
                  <a:moveTo>
                    <a:pt x="0" y="21600"/>
                  </a:moveTo>
                  <a:lnTo>
                    <a:pt x="6322" y="3115"/>
                  </a:lnTo>
                  <a:lnTo>
                    <a:pt x="21600" y="0"/>
                  </a:lnTo>
                  <a:lnTo>
                    <a:pt x="14283"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0" name="Google Shape;60;p8"/>
            <p:cNvSpPr/>
            <p:nvPr/>
          </p:nvSpPr>
          <p:spPr>
            <a:xfrm>
              <a:off x="3475252" y="3938588"/>
              <a:ext cx="1202040" cy="626238"/>
            </a:xfrm>
            <a:custGeom>
              <a:avLst/>
              <a:gdLst/>
              <a:ahLst/>
              <a:cxnLst/>
              <a:rect l="l" t="t" r="r" b="b"/>
              <a:pathLst>
                <a:path w="21600" h="21600" extrusionOk="0">
                  <a:moveTo>
                    <a:pt x="0" y="12599"/>
                  </a:moveTo>
                  <a:lnTo>
                    <a:pt x="16414" y="0"/>
                  </a:lnTo>
                  <a:lnTo>
                    <a:pt x="21600" y="8985"/>
                  </a:lnTo>
                  <a:lnTo>
                    <a:pt x="5186" y="2160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61" name="Google Shape;61;p8"/>
          <p:cNvSpPr txBox="1">
            <a:spLocks noGrp="1"/>
          </p:cNvSpPr>
          <p:nvPr>
            <p:ph type="title"/>
          </p:nvPr>
        </p:nvSpPr>
        <p:spPr>
          <a:xfrm>
            <a:off x="626700" y="836000"/>
            <a:ext cx="65292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2" name="Google Shape;62;p8"/>
          <p:cNvSpPr txBox="1">
            <a:spLocks noGrp="1"/>
          </p:cNvSpPr>
          <p:nvPr>
            <p:ph type="body" idx="1"/>
          </p:nvPr>
        </p:nvSpPr>
        <p:spPr>
          <a:xfrm>
            <a:off x="626600" y="1430150"/>
            <a:ext cx="2034000" cy="32067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63" name="Google Shape;63;p8"/>
          <p:cNvSpPr txBox="1">
            <a:spLocks noGrp="1"/>
          </p:cNvSpPr>
          <p:nvPr>
            <p:ph type="body" idx="2"/>
          </p:nvPr>
        </p:nvSpPr>
        <p:spPr>
          <a:xfrm>
            <a:off x="2874224" y="1430150"/>
            <a:ext cx="2034000" cy="32067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64" name="Google Shape;64;p8"/>
          <p:cNvSpPr txBox="1">
            <a:spLocks noGrp="1"/>
          </p:cNvSpPr>
          <p:nvPr>
            <p:ph type="body" idx="3"/>
          </p:nvPr>
        </p:nvSpPr>
        <p:spPr>
          <a:xfrm>
            <a:off x="5121848" y="1430150"/>
            <a:ext cx="2034000" cy="32067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65" name="Google Shape;65;p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6700" y="836000"/>
            <a:ext cx="5276100" cy="396300"/>
          </a:xfrm>
          <a:prstGeom prst="rect">
            <a:avLst/>
          </a:prstGeom>
          <a:noFill/>
          <a:ln>
            <a:noFill/>
          </a:ln>
        </p:spPr>
        <p:txBody>
          <a:bodyPr spcFirstLastPara="1" wrap="square" lIns="0" tIns="0" rIns="0" bIns="0" anchor="b" anchorCtr="0">
            <a:noAutofit/>
          </a:bodyPr>
          <a:lstStyle>
            <a:lvl1pPr lvl="0"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1pPr>
            <a:lvl2pPr lvl="1"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2pPr>
            <a:lvl3pPr lvl="2"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3pPr>
            <a:lvl4pPr lvl="3"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4pPr>
            <a:lvl5pPr lvl="4"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5pPr>
            <a:lvl6pPr lvl="5"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6pPr>
            <a:lvl7pPr lvl="6"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7pPr>
            <a:lvl8pPr lvl="7"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8pPr>
            <a:lvl9pPr lvl="8"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9pPr>
          </a:lstStyle>
          <a:p>
            <a:endParaRPr/>
          </a:p>
        </p:txBody>
      </p:sp>
      <p:sp>
        <p:nvSpPr>
          <p:cNvPr id="7" name="Google Shape;7;p1"/>
          <p:cNvSpPr txBox="1">
            <a:spLocks noGrp="1"/>
          </p:cNvSpPr>
          <p:nvPr>
            <p:ph type="body" idx="1"/>
          </p:nvPr>
        </p:nvSpPr>
        <p:spPr>
          <a:xfrm>
            <a:off x="626700" y="1430148"/>
            <a:ext cx="52761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Kulim Park"/>
              <a:buChar char="▸"/>
              <a:defRPr sz="2400">
                <a:solidFill>
                  <a:schemeClr val="dk1"/>
                </a:solidFill>
                <a:latin typeface="Kulim Park"/>
                <a:ea typeface="Kulim Park"/>
                <a:cs typeface="Kulim Park"/>
                <a:sym typeface="Kulim Park"/>
              </a:defRPr>
            </a:lvl1pPr>
            <a:lvl2pPr marL="914400" lvl="1" indent="-381000" rtl="0">
              <a:lnSpc>
                <a:spcPct val="115000"/>
              </a:lnSpc>
              <a:spcBef>
                <a:spcPts val="800"/>
              </a:spcBef>
              <a:spcAft>
                <a:spcPts val="0"/>
              </a:spcAft>
              <a:buClr>
                <a:schemeClr val="accent1"/>
              </a:buClr>
              <a:buSzPts val="2400"/>
              <a:buFont typeface="Kulim Park"/>
              <a:buChar char="▹"/>
              <a:defRPr sz="2400">
                <a:solidFill>
                  <a:schemeClr val="dk1"/>
                </a:solidFill>
                <a:latin typeface="Kulim Park"/>
                <a:ea typeface="Kulim Park"/>
                <a:cs typeface="Kulim Park"/>
                <a:sym typeface="Kulim Park"/>
              </a:defRPr>
            </a:lvl2pPr>
            <a:lvl3pPr marL="1371600" lvl="2" indent="-381000" rtl="0">
              <a:lnSpc>
                <a:spcPct val="115000"/>
              </a:lnSpc>
              <a:spcBef>
                <a:spcPts val="800"/>
              </a:spcBef>
              <a:spcAft>
                <a:spcPts val="0"/>
              </a:spcAft>
              <a:buClr>
                <a:schemeClr val="accent1"/>
              </a:buClr>
              <a:buSzPts val="2400"/>
              <a:buFont typeface="Kulim Park"/>
              <a:buChar char="■"/>
              <a:defRPr sz="2400">
                <a:solidFill>
                  <a:schemeClr val="dk1"/>
                </a:solidFill>
                <a:latin typeface="Kulim Park"/>
                <a:ea typeface="Kulim Park"/>
                <a:cs typeface="Kulim Park"/>
                <a:sym typeface="Kulim Park"/>
              </a:defRPr>
            </a:lvl3pPr>
            <a:lvl4pPr marL="1828800" lvl="3" indent="-381000" rtl="0">
              <a:lnSpc>
                <a:spcPct val="115000"/>
              </a:lnSpc>
              <a:spcBef>
                <a:spcPts val="800"/>
              </a:spcBef>
              <a:spcAft>
                <a:spcPts val="0"/>
              </a:spcAft>
              <a:buClr>
                <a:schemeClr val="dk1"/>
              </a:buClr>
              <a:buSzPts val="2400"/>
              <a:buFont typeface="Kulim Park"/>
              <a:buChar char="●"/>
              <a:defRPr sz="2400">
                <a:solidFill>
                  <a:schemeClr val="dk1"/>
                </a:solidFill>
                <a:latin typeface="Kulim Park"/>
                <a:ea typeface="Kulim Park"/>
                <a:cs typeface="Kulim Park"/>
                <a:sym typeface="Kulim Park"/>
              </a:defRPr>
            </a:lvl4pPr>
            <a:lvl5pPr marL="2286000" lvl="4" indent="-381000" rtl="0">
              <a:lnSpc>
                <a:spcPct val="115000"/>
              </a:lnSpc>
              <a:spcBef>
                <a:spcPts val="800"/>
              </a:spcBef>
              <a:spcAft>
                <a:spcPts val="0"/>
              </a:spcAft>
              <a:buClr>
                <a:schemeClr val="dk1"/>
              </a:buClr>
              <a:buSzPts val="2400"/>
              <a:buFont typeface="Kulim Park"/>
              <a:buChar char="○"/>
              <a:defRPr sz="2400">
                <a:solidFill>
                  <a:schemeClr val="dk1"/>
                </a:solidFill>
                <a:latin typeface="Kulim Park"/>
                <a:ea typeface="Kulim Park"/>
                <a:cs typeface="Kulim Park"/>
                <a:sym typeface="Kulim Park"/>
              </a:defRPr>
            </a:lvl5pPr>
            <a:lvl6pPr marL="2743200" lvl="5" indent="-381000" rtl="0">
              <a:lnSpc>
                <a:spcPct val="115000"/>
              </a:lnSpc>
              <a:spcBef>
                <a:spcPts val="800"/>
              </a:spcBef>
              <a:spcAft>
                <a:spcPts val="0"/>
              </a:spcAft>
              <a:buClr>
                <a:schemeClr val="dk1"/>
              </a:buClr>
              <a:buSzPts val="2400"/>
              <a:buFont typeface="Kulim Park"/>
              <a:buChar char="■"/>
              <a:defRPr sz="2400">
                <a:solidFill>
                  <a:schemeClr val="dk1"/>
                </a:solidFill>
                <a:latin typeface="Kulim Park"/>
                <a:ea typeface="Kulim Park"/>
                <a:cs typeface="Kulim Park"/>
                <a:sym typeface="Kulim Park"/>
              </a:defRPr>
            </a:lvl6pPr>
            <a:lvl7pPr marL="3200400" lvl="6" indent="-381000" rtl="0">
              <a:lnSpc>
                <a:spcPct val="115000"/>
              </a:lnSpc>
              <a:spcBef>
                <a:spcPts val="800"/>
              </a:spcBef>
              <a:spcAft>
                <a:spcPts val="0"/>
              </a:spcAft>
              <a:buClr>
                <a:schemeClr val="dk1"/>
              </a:buClr>
              <a:buSzPts val="2400"/>
              <a:buFont typeface="Kulim Park"/>
              <a:buChar char="●"/>
              <a:defRPr sz="2400">
                <a:solidFill>
                  <a:schemeClr val="dk1"/>
                </a:solidFill>
                <a:latin typeface="Kulim Park"/>
                <a:ea typeface="Kulim Park"/>
                <a:cs typeface="Kulim Park"/>
                <a:sym typeface="Kulim Park"/>
              </a:defRPr>
            </a:lvl7pPr>
            <a:lvl8pPr marL="3657600" lvl="7" indent="-381000" rtl="0">
              <a:lnSpc>
                <a:spcPct val="115000"/>
              </a:lnSpc>
              <a:spcBef>
                <a:spcPts val="800"/>
              </a:spcBef>
              <a:spcAft>
                <a:spcPts val="0"/>
              </a:spcAft>
              <a:buClr>
                <a:schemeClr val="dk1"/>
              </a:buClr>
              <a:buSzPts val="2400"/>
              <a:buFont typeface="Kulim Park"/>
              <a:buChar char="○"/>
              <a:defRPr sz="2400">
                <a:solidFill>
                  <a:schemeClr val="dk1"/>
                </a:solidFill>
                <a:latin typeface="Kulim Park"/>
                <a:ea typeface="Kulim Park"/>
                <a:cs typeface="Kulim Park"/>
                <a:sym typeface="Kulim Park"/>
              </a:defRPr>
            </a:lvl8pPr>
            <a:lvl9pPr marL="4114800" lvl="8" indent="-381000" rtl="0">
              <a:lnSpc>
                <a:spcPct val="115000"/>
              </a:lnSpc>
              <a:spcBef>
                <a:spcPts val="800"/>
              </a:spcBef>
              <a:spcAft>
                <a:spcPts val="800"/>
              </a:spcAft>
              <a:buClr>
                <a:schemeClr val="dk1"/>
              </a:buClr>
              <a:buSzPts val="2400"/>
              <a:buFont typeface="Kulim Park"/>
              <a:buChar char="■"/>
              <a:defRPr sz="2400">
                <a:solidFill>
                  <a:schemeClr val="dk1"/>
                </a:solidFill>
                <a:latin typeface="Kulim Park"/>
                <a:ea typeface="Kulim Park"/>
                <a:cs typeface="Kulim Park"/>
                <a:sym typeface="Kulim Park"/>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300" b="1">
                <a:solidFill>
                  <a:schemeClr val="accent3"/>
                </a:solidFill>
                <a:latin typeface="Kulim Park"/>
                <a:ea typeface="Kulim Park"/>
                <a:cs typeface="Kulim Park"/>
                <a:sym typeface="Kulim Park"/>
              </a:defRPr>
            </a:lvl1pPr>
            <a:lvl2pPr lvl="1" algn="r" rtl="0">
              <a:buNone/>
              <a:defRPr sz="1300" b="1">
                <a:solidFill>
                  <a:schemeClr val="accent3"/>
                </a:solidFill>
                <a:latin typeface="Kulim Park"/>
                <a:ea typeface="Kulim Park"/>
                <a:cs typeface="Kulim Park"/>
                <a:sym typeface="Kulim Park"/>
              </a:defRPr>
            </a:lvl2pPr>
            <a:lvl3pPr lvl="2" algn="r" rtl="0">
              <a:buNone/>
              <a:defRPr sz="1300" b="1">
                <a:solidFill>
                  <a:schemeClr val="accent3"/>
                </a:solidFill>
                <a:latin typeface="Kulim Park"/>
                <a:ea typeface="Kulim Park"/>
                <a:cs typeface="Kulim Park"/>
                <a:sym typeface="Kulim Park"/>
              </a:defRPr>
            </a:lvl3pPr>
            <a:lvl4pPr lvl="3" algn="r" rtl="0">
              <a:buNone/>
              <a:defRPr sz="1300" b="1">
                <a:solidFill>
                  <a:schemeClr val="accent3"/>
                </a:solidFill>
                <a:latin typeface="Kulim Park"/>
                <a:ea typeface="Kulim Park"/>
                <a:cs typeface="Kulim Park"/>
                <a:sym typeface="Kulim Park"/>
              </a:defRPr>
            </a:lvl4pPr>
            <a:lvl5pPr lvl="4" algn="r" rtl="0">
              <a:buNone/>
              <a:defRPr sz="1300" b="1">
                <a:solidFill>
                  <a:schemeClr val="accent3"/>
                </a:solidFill>
                <a:latin typeface="Kulim Park"/>
                <a:ea typeface="Kulim Park"/>
                <a:cs typeface="Kulim Park"/>
                <a:sym typeface="Kulim Park"/>
              </a:defRPr>
            </a:lvl5pPr>
            <a:lvl6pPr lvl="5" algn="r" rtl="0">
              <a:buNone/>
              <a:defRPr sz="1300" b="1">
                <a:solidFill>
                  <a:schemeClr val="accent3"/>
                </a:solidFill>
                <a:latin typeface="Kulim Park"/>
                <a:ea typeface="Kulim Park"/>
                <a:cs typeface="Kulim Park"/>
                <a:sym typeface="Kulim Park"/>
              </a:defRPr>
            </a:lvl6pPr>
            <a:lvl7pPr lvl="6" algn="r" rtl="0">
              <a:buNone/>
              <a:defRPr sz="1300" b="1">
                <a:solidFill>
                  <a:schemeClr val="accent3"/>
                </a:solidFill>
                <a:latin typeface="Kulim Park"/>
                <a:ea typeface="Kulim Park"/>
                <a:cs typeface="Kulim Park"/>
                <a:sym typeface="Kulim Park"/>
              </a:defRPr>
            </a:lvl7pPr>
            <a:lvl8pPr lvl="7" algn="r" rtl="0">
              <a:buNone/>
              <a:defRPr sz="1300" b="1">
                <a:solidFill>
                  <a:schemeClr val="accent3"/>
                </a:solidFill>
                <a:latin typeface="Kulim Park"/>
                <a:ea typeface="Kulim Park"/>
                <a:cs typeface="Kulim Park"/>
                <a:sym typeface="Kulim Park"/>
              </a:defRPr>
            </a:lvl8pPr>
            <a:lvl9pPr lvl="8" algn="r" rtl="0">
              <a:buNone/>
              <a:defRPr sz="1300" b="1">
                <a:solidFill>
                  <a:schemeClr val="accent3"/>
                </a:solidFill>
                <a:latin typeface="Kulim Park"/>
                <a:ea typeface="Kulim Park"/>
                <a:cs typeface="Kulim Park"/>
                <a:sym typeface="Kulim Park"/>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ctrTitle"/>
          </p:nvPr>
        </p:nvSpPr>
        <p:spPr>
          <a:xfrm>
            <a:off x="0" y="4019550"/>
            <a:ext cx="3962400" cy="85725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3500" dirty="0" smtClean="0">
                <a:solidFill>
                  <a:schemeClr val="bg1">
                    <a:lumMod val="75000"/>
                  </a:schemeClr>
                </a:solidFill>
              </a:rPr>
              <a:t>Week 3</a:t>
            </a:r>
            <a:r>
              <a:rPr lang="en" sz="3500" dirty="0" smtClean="0">
                <a:solidFill>
                  <a:schemeClr val="bg1"/>
                </a:solidFill>
              </a:rPr>
              <a:t/>
            </a:r>
            <a:br>
              <a:rPr lang="en" sz="3500" dirty="0" smtClean="0">
                <a:solidFill>
                  <a:schemeClr val="bg1"/>
                </a:solidFill>
              </a:rPr>
            </a:br>
            <a:r>
              <a:rPr lang="en" sz="3500" dirty="0" smtClean="0">
                <a:solidFill>
                  <a:schemeClr val="bg1"/>
                </a:solidFill>
              </a:rPr>
              <a:t>ENTREPRENEURSHIP</a:t>
            </a:r>
            <a:endParaRPr sz="3500">
              <a:solidFill>
                <a:schemeClr val="bg1"/>
              </a:solidFill>
            </a:endParaRPr>
          </a:p>
        </p:txBody>
      </p:sp>
      <p:sp>
        <p:nvSpPr>
          <p:cNvPr id="8" name="TextBox 7"/>
          <p:cNvSpPr txBox="1"/>
          <p:nvPr/>
        </p:nvSpPr>
        <p:spPr>
          <a:xfrm>
            <a:off x="5486400" y="4248150"/>
            <a:ext cx="3124200" cy="33855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600" b="1" dirty="0" smtClean="0">
                <a:solidFill>
                  <a:schemeClr val="tx1">
                    <a:lumMod val="75000"/>
                    <a:lumOff val="25000"/>
                  </a:schemeClr>
                </a:solidFill>
              </a:rPr>
              <a:t>Lecture by Dr. </a:t>
            </a:r>
            <a:r>
              <a:rPr lang="en-US" sz="1600" b="1" dirty="0" err="1" smtClean="0">
                <a:solidFill>
                  <a:schemeClr val="tx1">
                    <a:lumMod val="75000"/>
                    <a:lumOff val="25000"/>
                  </a:schemeClr>
                </a:solidFill>
              </a:rPr>
              <a:t>Arifa</a:t>
            </a:r>
            <a:r>
              <a:rPr lang="en-US" sz="1600" b="1" dirty="0" smtClean="0">
                <a:solidFill>
                  <a:schemeClr val="tx1">
                    <a:lumMod val="75000"/>
                    <a:lumOff val="25000"/>
                  </a:schemeClr>
                </a:solidFill>
              </a:rPr>
              <a:t> Bhutto</a:t>
            </a:r>
          </a:p>
        </p:txBody>
      </p:sp>
      <p:pic>
        <p:nvPicPr>
          <p:cNvPr id="5" name="Picture 4" descr="84.jpeg"/>
          <p:cNvPicPr>
            <a:picLocks noChangeAspect="1"/>
          </p:cNvPicPr>
          <p:nvPr/>
        </p:nvPicPr>
        <p:blipFill>
          <a:blip r:embed="rId3"/>
          <a:stretch>
            <a:fillRect/>
          </a:stretch>
        </p:blipFill>
        <p:spPr>
          <a:xfrm>
            <a:off x="4822348" y="514350"/>
            <a:ext cx="4016852" cy="2673170"/>
          </a:xfrm>
          <a:prstGeom prst="rect">
            <a:avLst/>
          </a:prstGeom>
        </p:spPr>
      </p:pic>
      <p:sp>
        <p:nvSpPr>
          <p:cNvPr id="7" name="TextBox 6"/>
          <p:cNvSpPr txBox="1"/>
          <p:nvPr/>
        </p:nvSpPr>
        <p:spPr>
          <a:xfrm>
            <a:off x="4876800" y="3409950"/>
            <a:ext cx="4038600" cy="538609"/>
          </a:xfrm>
          <a:prstGeom prst="rect">
            <a:avLst/>
          </a:prstGeom>
          <a:noFill/>
        </p:spPr>
        <p:txBody>
          <a:bodyPr wrap="square" rtlCol="0">
            <a:spAutoFit/>
          </a:bodyPr>
          <a:lstStyle/>
          <a:p>
            <a:r>
              <a:rPr lang="en-US" sz="1500" b="1" dirty="0" smtClean="0">
                <a:solidFill>
                  <a:schemeClr val="accent3"/>
                </a:solidFill>
                <a:effectLst>
                  <a:outerShdw blurRad="38100" dist="38100" dir="2700000" algn="tl">
                    <a:srgbClr val="000000">
                      <a:alpha val="43137"/>
                    </a:srgbClr>
                  </a:outerShdw>
                </a:effectLst>
              </a:rPr>
              <a:t>OPPORTUNITY RECOGNITION PROCESS</a:t>
            </a:r>
          </a:p>
          <a:p>
            <a:endParaRPr lang="en-US" b="1"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609600" y="590550"/>
            <a:ext cx="6529200" cy="396300"/>
          </a:xfrm>
          <a:prstGeom prst="rect">
            <a:avLst/>
          </a:prstGeom>
        </p:spPr>
        <p:txBody>
          <a:bodyPr spcFirstLastPara="1" wrap="square" lIns="0" tIns="0" rIns="0" bIns="0" anchor="b" anchorCtr="0">
            <a:noAutofit/>
          </a:bodyPr>
          <a:lstStyle/>
          <a:p>
            <a:r>
              <a:rPr lang="en-US" sz="2400" dirty="0" smtClean="0"/>
              <a:t>5 Stages of Opportunity Recognition</a:t>
            </a:r>
          </a:p>
        </p:txBody>
      </p:sp>
      <p:sp>
        <p:nvSpPr>
          <p:cNvPr id="180" name="Google Shape;180;p22"/>
          <p:cNvSpPr txBox="1">
            <a:spLocks noGrp="1"/>
          </p:cNvSpPr>
          <p:nvPr>
            <p:ph type="body" idx="1"/>
          </p:nvPr>
        </p:nvSpPr>
        <p:spPr>
          <a:xfrm>
            <a:off x="609600" y="1270050"/>
            <a:ext cx="7145800" cy="3206700"/>
          </a:xfrm>
          <a:prstGeom prst="rect">
            <a:avLst/>
          </a:prstGeom>
        </p:spPr>
        <p:txBody>
          <a:bodyPr spcFirstLastPara="1" wrap="square" lIns="0" tIns="0" rIns="0" bIns="0" anchor="t" anchorCtr="0">
            <a:noAutofit/>
          </a:bodyPr>
          <a:lstStyle/>
          <a:p>
            <a:pPr fontAlgn="t">
              <a:buNone/>
            </a:pPr>
            <a:r>
              <a:rPr lang="en-US" b="1" dirty="0" smtClean="0"/>
              <a:t>  REALIZATION</a:t>
            </a:r>
          </a:p>
          <a:p>
            <a:pPr fontAlgn="t">
              <a:buNone/>
            </a:pPr>
            <a:endParaRPr lang="en-US" b="1" dirty="0" smtClean="0"/>
          </a:p>
          <a:p>
            <a:pPr fontAlgn="t">
              <a:buNone/>
            </a:pPr>
            <a:r>
              <a:rPr lang="en-US" dirty="0" smtClean="0"/>
              <a:t> 	Suggests </a:t>
            </a:r>
            <a:r>
              <a:rPr lang="en-US" dirty="0" smtClean="0"/>
              <a:t>the production of a prototype. This is the stage when the mental construct or idea is now felt in its tangible or physical form.</a:t>
            </a:r>
          </a:p>
          <a:p>
            <a:endParaRPr lang="en-US" dirty="0" smtClean="0"/>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533400" y="361950"/>
            <a:ext cx="6529200" cy="685800"/>
          </a:xfrm>
          <a:prstGeom prst="rect">
            <a:avLst/>
          </a:prstGeom>
        </p:spPr>
        <p:txBody>
          <a:bodyPr spcFirstLastPara="1" wrap="square" lIns="0" tIns="0" rIns="0" bIns="0" anchor="b" anchorCtr="0">
            <a:noAutofit/>
          </a:bodyPr>
          <a:lstStyle/>
          <a:p>
            <a:pPr algn="ctr"/>
            <a:r>
              <a:rPr lang="en-US" sz="2400" dirty="0" smtClean="0"/>
              <a:t>Is your Idea an opportunity?</a:t>
            </a:r>
            <a:endParaRPr lang="en-US" sz="2400" dirty="0" smtClean="0"/>
          </a:p>
        </p:txBody>
      </p:sp>
      <p:sp>
        <p:nvSpPr>
          <p:cNvPr id="180" name="Google Shape;180;p22"/>
          <p:cNvSpPr txBox="1">
            <a:spLocks noGrp="1"/>
          </p:cNvSpPr>
          <p:nvPr>
            <p:ph type="body" idx="1"/>
          </p:nvPr>
        </p:nvSpPr>
        <p:spPr>
          <a:xfrm>
            <a:off x="685800" y="1428750"/>
            <a:ext cx="7145800" cy="2819400"/>
          </a:xfrm>
          <a:prstGeom prst="rect">
            <a:avLst/>
          </a:prstGeom>
        </p:spPr>
        <p:txBody>
          <a:bodyPr spcFirstLastPara="1" wrap="square" lIns="0" tIns="0" rIns="0" bIns="0" anchor="t" anchorCtr="0">
            <a:noAutofit/>
          </a:bodyPr>
          <a:lstStyle/>
          <a:p>
            <a:pPr fontAlgn="t">
              <a:buNone/>
            </a:pPr>
            <a:r>
              <a:rPr lang="en-US" dirty="0" smtClean="0"/>
              <a:t>	Venture ideas are not venture opportunities. An idea is rarely worth anything, whereas an opportunity is based on a more elaborate concept of a potential future venture.</a:t>
            </a:r>
          </a:p>
          <a:p>
            <a:pPr fontAlgn="t">
              <a:buNone/>
            </a:pPr>
            <a:endParaRPr lang="en-US" dirty="0" smtClean="0"/>
          </a:p>
          <a:p>
            <a:pPr fontAlgn="t">
              <a:buNone/>
            </a:pPr>
            <a:r>
              <a:rPr lang="en-US" b="1" dirty="0" smtClean="0"/>
              <a:t>See the Trends:</a:t>
            </a:r>
          </a:p>
          <a:p>
            <a:pPr fontAlgn="t">
              <a:buNone/>
            </a:pPr>
            <a:endParaRPr lang="en-US" b="1" dirty="0" smtClean="0"/>
          </a:p>
          <a:p>
            <a:pPr fontAlgn="t"/>
            <a:r>
              <a:rPr lang="en-US" dirty="0" smtClean="0"/>
              <a:t>How </a:t>
            </a:r>
            <a:r>
              <a:rPr lang="en-US" dirty="0" smtClean="0"/>
              <a:t>Big Is the Market</a:t>
            </a:r>
            <a:r>
              <a:rPr lang="en-US" dirty="0" smtClean="0"/>
              <a:t>?</a:t>
            </a:r>
          </a:p>
          <a:p>
            <a:pPr fontAlgn="t"/>
            <a:r>
              <a:rPr lang="en-US" dirty="0" smtClean="0"/>
              <a:t>Market Size Today and into the Future</a:t>
            </a:r>
            <a:r>
              <a:rPr lang="en-US" dirty="0" smtClean="0"/>
              <a:t>.</a:t>
            </a:r>
          </a:p>
          <a:p>
            <a:pPr fontAlgn="t"/>
            <a:r>
              <a:rPr lang="en-US" dirty="0" smtClean="0"/>
              <a:t>Frequency and Price</a:t>
            </a:r>
            <a:r>
              <a:rPr lang="en-US" dirty="0" smtClean="0"/>
              <a:t>.</a:t>
            </a:r>
          </a:p>
          <a:p>
            <a:pPr fontAlgn="t"/>
            <a:r>
              <a:rPr lang="en-US" dirty="0" smtClean="0"/>
              <a:t>Margins</a:t>
            </a:r>
            <a:r>
              <a:rPr lang="en-US" dirty="0" smtClean="0"/>
              <a:t>.</a:t>
            </a:r>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533400" y="209550"/>
            <a:ext cx="6529200" cy="685800"/>
          </a:xfrm>
          <a:prstGeom prst="rect">
            <a:avLst/>
          </a:prstGeom>
        </p:spPr>
        <p:txBody>
          <a:bodyPr spcFirstLastPara="1" wrap="square" lIns="0" tIns="0" rIns="0" bIns="0" anchor="b" anchorCtr="0">
            <a:noAutofit/>
          </a:bodyPr>
          <a:lstStyle/>
          <a:p>
            <a:r>
              <a:rPr lang="en-US" sz="2400" dirty="0" smtClean="0"/>
              <a:t>The opportunity space</a:t>
            </a:r>
            <a:endParaRPr lang="en-US" sz="2400" dirty="0" smtClean="0"/>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pic>
        <p:nvPicPr>
          <p:cNvPr id="1026" name="Picture 2"/>
          <p:cNvPicPr>
            <a:picLocks noChangeAspect="1" noChangeArrowheads="1"/>
          </p:cNvPicPr>
          <p:nvPr/>
        </p:nvPicPr>
        <p:blipFill>
          <a:blip r:embed="rId3"/>
          <a:srcRect r="7921"/>
          <a:stretch>
            <a:fillRect/>
          </a:stretch>
        </p:blipFill>
        <p:spPr bwMode="auto">
          <a:xfrm>
            <a:off x="457200" y="1352550"/>
            <a:ext cx="7086600"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914400" y="438150"/>
            <a:ext cx="6529200" cy="685800"/>
          </a:xfrm>
          <a:prstGeom prst="rect">
            <a:avLst/>
          </a:prstGeom>
        </p:spPr>
        <p:txBody>
          <a:bodyPr spcFirstLastPara="1" wrap="square" lIns="0" tIns="0" rIns="0" bIns="0" anchor="b" anchorCtr="0">
            <a:noAutofit/>
          </a:bodyPr>
          <a:lstStyle/>
          <a:p>
            <a:r>
              <a:rPr lang="en-US" sz="2400" dirty="0" smtClean="0"/>
              <a:t>Global Environment of business</a:t>
            </a:r>
            <a:endParaRPr lang="en-US" sz="2400" dirty="0" smtClean="0"/>
          </a:p>
        </p:txBody>
      </p:sp>
      <p:sp>
        <p:nvSpPr>
          <p:cNvPr id="180" name="Google Shape;180;p22"/>
          <p:cNvSpPr txBox="1">
            <a:spLocks noGrp="1"/>
          </p:cNvSpPr>
          <p:nvPr>
            <p:ph type="body" idx="1"/>
          </p:nvPr>
        </p:nvSpPr>
        <p:spPr>
          <a:xfrm>
            <a:off x="609600" y="1581150"/>
            <a:ext cx="4572000" cy="2539950"/>
          </a:xfrm>
          <a:prstGeom prst="rect">
            <a:avLst/>
          </a:prstGeom>
        </p:spPr>
        <p:txBody>
          <a:bodyPr spcFirstLastPara="1" wrap="square" lIns="0" tIns="0" rIns="0" bIns="0" anchor="t" anchorCtr="0">
            <a:noAutofit/>
          </a:bodyPr>
          <a:lstStyle/>
          <a:p>
            <a:r>
              <a:rPr lang="en-US" dirty="0" smtClean="0"/>
              <a:t>The global business environment can be defined as </a:t>
            </a:r>
            <a:r>
              <a:rPr lang="en-US" b="1" dirty="0" smtClean="0"/>
              <a:t>the environment in different sovereign countries</a:t>
            </a:r>
            <a:r>
              <a:rPr lang="en-US" dirty="0" smtClean="0"/>
              <a:t>, with factors exogenous to the home environment of the organization, influencing decision making on resource use and capabilities.</a:t>
            </a:r>
            <a:endParaRPr lang="en-US" dirty="0"/>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pic>
        <p:nvPicPr>
          <p:cNvPr id="5" name="Picture 4" descr="4ed46ecc-7b2f-4c54-b42f-ccd95903b6a4.jpg"/>
          <p:cNvPicPr>
            <a:picLocks noChangeAspect="1"/>
          </p:cNvPicPr>
          <p:nvPr/>
        </p:nvPicPr>
        <p:blipFill>
          <a:blip r:embed="rId3"/>
          <a:stretch>
            <a:fillRect/>
          </a:stretch>
        </p:blipFill>
        <p:spPr>
          <a:xfrm>
            <a:off x="5943600" y="1200150"/>
            <a:ext cx="2924175" cy="34099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533400" y="209550"/>
            <a:ext cx="6529200" cy="685800"/>
          </a:xfrm>
          <a:prstGeom prst="rect">
            <a:avLst/>
          </a:prstGeom>
        </p:spPr>
        <p:txBody>
          <a:bodyPr spcFirstLastPara="1" wrap="square" lIns="0" tIns="0" rIns="0" bIns="0" anchor="b" anchorCtr="0">
            <a:noAutofit/>
          </a:bodyPr>
          <a:lstStyle/>
          <a:p>
            <a:r>
              <a:rPr lang="en-US" sz="2400" dirty="0" smtClean="0"/>
              <a:t>Opportunity Checklist</a:t>
            </a:r>
            <a:endParaRPr lang="en-US" sz="2400" dirty="0" smtClean="0"/>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pic>
        <p:nvPicPr>
          <p:cNvPr id="6" name="Picture 5" descr="image-36.jpg"/>
          <p:cNvPicPr>
            <a:picLocks noChangeAspect="1"/>
          </p:cNvPicPr>
          <p:nvPr/>
        </p:nvPicPr>
        <p:blipFill>
          <a:blip r:embed="rId3"/>
          <a:srcRect t="28148" b="15926"/>
          <a:stretch>
            <a:fillRect/>
          </a:stretch>
        </p:blipFill>
        <p:spPr>
          <a:xfrm>
            <a:off x="838200" y="1123950"/>
            <a:ext cx="6858000" cy="287655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43150"/>
            <a:ext cx="6529200" cy="396300"/>
          </a:xfrm>
        </p:spPr>
        <p:txBody>
          <a:bodyPr/>
          <a:lstStyle/>
          <a:p>
            <a:pPr algn="ctr"/>
            <a:r>
              <a:rPr lang="en-US" sz="5400" dirty="0" smtClean="0"/>
              <a:t>Thank you </a:t>
            </a:r>
            <a:endParaRPr lang="en-US" sz="5400"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685800" y="285750"/>
            <a:ext cx="5276100" cy="396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smtClean="0"/>
              <a:t>Outline</a:t>
            </a:r>
            <a:endParaRPr/>
          </a:p>
        </p:txBody>
      </p:sp>
      <p:sp>
        <p:nvSpPr>
          <p:cNvPr id="113" name="Google Shape;113;p15"/>
          <p:cNvSpPr txBox="1">
            <a:spLocks noGrp="1"/>
          </p:cNvSpPr>
          <p:nvPr>
            <p:ph type="body" idx="2"/>
          </p:nvPr>
        </p:nvSpPr>
        <p:spPr>
          <a:xfrm>
            <a:off x="228600" y="971550"/>
            <a:ext cx="6078900" cy="3384100"/>
          </a:xfrm>
          <a:prstGeom prst="rect">
            <a:avLst/>
          </a:prstGeom>
        </p:spPr>
        <p:txBody>
          <a:bodyPr spcFirstLastPara="1" wrap="square" lIns="0" tIns="0" rIns="0" bIns="0" anchor="t" anchorCtr="0">
            <a:noAutofit/>
          </a:bodyPr>
          <a:lstStyle/>
          <a:p>
            <a:r>
              <a:rPr lang="en-US" sz="1600" dirty="0" smtClean="0"/>
              <a:t>Overview</a:t>
            </a:r>
          </a:p>
          <a:p>
            <a:r>
              <a:rPr lang="en-US" sz="1600" dirty="0" smtClean="0"/>
              <a:t>OPPORTUNITY RECOGNITION </a:t>
            </a:r>
            <a:r>
              <a:rPr lang="en-US" sz="1600" dirty="0" smtClean="0"/>
              <a:t>PROCESS</a:t>
            </a:r>
          </a:p>
          <a:p>
            <a:r>
              <a:rPr lang="en-US" sz="1600" dirty="0" smtClean="0"/>
              <a:t>OPPORTUNITY??</a:t>
            </a:r>
          </a:p>
          <a:p>
            <a:r>
              <a:rPr lang="en-US" sz="1600" dirty="0" smtClean="0"/>
              <a:t>5 Stages of Opportunity </a:t>
            </a:r>
            <a:r>
              <a:rPr lang="en-US" sz="1600" dirty="0" smtClean="0"/>
              <a:t>Recognition</a:t>
            </a:r>
          </a:p>
          <a:p>
            <a:pPr lvl="1">
              <a:lnSpc>
                <a:spcPct val="100000"/>
              </a:lnSpc>
            </a:pPr>
            <a:r>
              <a:rPr lang="en-US" sz="1100" dirty="0" smtClean="0"/>
              <a:t>PRECONDITION</a:t>
            </a:r>
          </a:p>
          <a:p>
            <a:pPr lvl="1">
              <a:lnSpc>
                <a:spcPct val="100000"/>
              </a:lnSpc>
            </a:pPr>
            <a:r>
              <a:rPr lang="en-US" sz="1100" dirty="0" smtClean="0"/>
              <a:t>CONCEPTION</a:t>
            </a:r>
          </a:p>
          <a:p>
            <a:pPr lvl="1">
              <a:lnSpc>
                <a:spcPct val="100000"/>
              </a:lnSpc>
            </a:pPr>
            <a:r>
              <a:rPr lang="en-US" sz="1100" dirty="0" smtClean="0"/>
              <a:t>VISIONING</a:t>
            </a:r>
          </a:p>
          <a:p>
            <a:pPr lvl="1">
              <a:lnSpc>
                <a:spcPct val="100000"/>
              </a:lnSpc>
            </a:pPr>
            <a:r>
              <a:rPr lang="en-US" sz="1100" dirty="0" smtClean="0"/>
              <a:t>ASSESSMENT</a:t>
            </a:r>
          </a:p>
          <a:p>
            <a:pPr lvl="1">
              <a:lnSpc>
                <a:spcPct val="100000"/>
              </a:lnSpc>
            </a:pPr>
            <a:r>
              <a:rPr lang="en-US" sz="1100" dirty="0" smtClean="0"/>
              <a:t>REALIZATION</a:t>
            </a:r>
          </a:p>
          <a:p>
            <a:pPr>
              <a:lnSpc>
                <a:spcPct val="100000"/>
              </a:lnSpc>
            </a:pPr>
            <a:r>
              <a:rPr lang="en-US" sz="1600" dirty="0" smtClean="0"/>
              <a:t>Is </a:t>
            </a:r>
            <a:r>
              <a:rPr lang="en-US" sz="1600" dirty="0" smtClean="0"/>
              <a:t>your Idea an opportunity</a:t>
            </a:r>
            <a:r>
              <a:rPr lang="en-US" sz="1600" dirty="0" smtClean="0"/>
              <a:t>?</a:t>
            </a:r>
          </a:p>
          <a:p>
            <a:pPr>
              <a:lnSpc>
                <a:spcPct val="100000"/>
              </a:lnSpc>
            </a:pPr>
            <a:r>
              <a:rPr lang="en-US" sz="1600" dirty="0" smtClean="0"/>
              <a:t>The opportunity </a:t>
            </a:r>
            <a:r>
              <a:rPr lang="en-US" sz="1600" dirty="0" smtClean="0"/>
              <a:t>space</a:t>
            </a:r>
          </a:p>
          <a:p>
            <a:pPr>
              <a:lnSpc>
                <a:spcPct val="100000"/>
              </a:lnSpc>
            </a:pPr>
            <a:r>
              <a:rPr lang="en-US" sz="1600" dirty="0" smtClean="0"/>
              <a:t>Global Environment of </a:t>
            </a:r>
            <a:r>
              <a:rPr lang="en-US" sz="1600" dirty="0" smtClean="0"/>
              <a:t>business</a:t>
            </a:r>
          </a:p>
          <a:p>
            <a:pPr>
              <a:lnSpc>
                <a:spcPct val="100000"/>
              </a:lnSpc>
            </a:pPr>
            <a:r>
              <a:rPr lang="en-US" sz="1600" dirty="0" smtClean="0"/>
              <a:t>Opportunity Checklist</a:t>
            </a:r>
            <a:endParaRPr lang="en-US" sz="1600" b="1" dirty="0" smtClean="0"/>
          </a:p>
          <a:p>
            <a:pPr lvl="1"/>
            <a:endParaRPr lang="en-US" sz="1600" b="1" dirty="0" smtClean="0"/>
          </a:p>
          <a:p>
            <a:pPr lvl="1"/>
            <a:endParaRPr lang="en-US" sz="1600" b="1" dirty="0" smtClean="0"/>
          </a:p>
          <a:p>
            <a:pPr lvl="1"/>
            <a:endParaRPr lang="en-US" sz="1600" b="1" dirty="0" smtClean="0"/>
          </a:p>
          <a:p>
            <a:pPr lvl="1"/>
            <a:endParaRPr lang="en-US" sz="1600" dirty="0" smtClean="0">
              <a:solidFill>
                <a:schemeClr val="tx1"/>
              </a:solidFill>
            </a:endParaRPr>
          </a:p>
        </p:txBody>
      </p:sp>
      <p:sp>
        <p:nvSpPr>
          <p:cNvPr id="114" name="Google Shape;114;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457200" y="514350"/>
            <a:ext cx="6529200" cy="396300"/>
          </a:xfrm>
          <a:prstGeom prst="rect">
            <a:avLst/>
          </a:prstGeom>
        </p:spPr>
        <p:txBody>
          <a:bodyPr spcFirstLastPara="1" wrap="square" lIns="0" tIns="0" rIns="0" bIns="0" anchor="b" anchorCtr="0">
            <a:noAutofit/>
          </a:bodyPr>
          <a:lstStyle/>
          <a:p>
            <a:r>
              <a:rPr lang="en-US" dirty="0" smtClean="0"/>
              <a:t>Overview</a:t>
            </a:r>
            <a:endParaRPr lang="en-US" dirty="0"/>
          </a:p>
        </p:txBody>
      </p:sp>
      <p:sp>
        <p:nvSpPr>
          <p:cNvPr id="180" name="Google Shape;180;p22"/>
          <p:cNvSpPr txBox="1">
            <a:spLocks noGrp="1"/>
          </p:cNvSpPr>
          <p:nvPr>
            <p:ph type="body" idx="1"/>
          </p:nvPr>
        </p:nvSpPr>
        <p:spPr>
          <a:xfrm>
            <a:off x="152400" y="1200150"/>
            <a:ext cx="7696200" cy="3206700"/>
          </a:xfrm>
          <a:prstGeom prst="rect">
            <a:avLst/>
          </a:prstGeom>
        </p:spPr>
        <p:txBody>
          <a:bodyPr spcFirstLastPara="1" wrap="square" lIns="0" tIns="0" rIns="0" bIns="0" anchor="t" anchorCtr="0">
            <a:noAutofit/>
          </a:bodyPr>
          <a:lstStyle/>
          <a:p>
            <a:pPr>
              <a:buNone/>
            </a:pPr>
            <a:r>
              <a:rPr lang="en-US" dirty="0" smtClean="0"/>
              <a:t>•	Beyond knowing how entrepreneurial intentions and ideas are made, there is a need to recognize and assess these intentions and ideas as business opportunities.</a:t>
            </a:r>
          </a:p>
          <a:p>
            <a:pPr>
              <a:buNone/>
            </a:pPr>
            <a:endParaRPr lang="en-US" dirty="0" smtClean="0"/>
          </a:p>
          <a:p>
            <a:pPr>
              <a:buNone/>
            </a:pPr>
            <a:r>
              <a:rPr lang="en-US" dirty="0" smtClean="0"/>
              <a:t>•	We will discuss the various states in recognizing and assessing opportunities and how these opportunities are translated into entrepreneurial ventures. For these opportunities to be realized as business ventures, the individual needs to commit resources and should have the capacity to absorb the uncertainties of any business undertaking.</a:t>
            </a:r>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609600" y="438150"/>
            <a:ext cx="6529200" cy="396300"/>
          </a:xfrm>
          <a:prstGeom prst="rect">
            <a:avLst/>
          </a:prstGeom>
        </p:spPr>
        <p:txBody>
          <a:bodyPr spcFirstLastPara="1" wrap="square" lIns="0" tIns="0" rIns="0" bIns="0" anchor="b" anchorCtr="0">
            <a:noAutofit/>
          </a:bodyPr>
          <a:lstStyle/>
          <a:p>
            <a:r>
              <a:rPr lang="en-US" sz="2400" dirty="0" smtClean="0"/>
              <a:t>OPPORTUNITY RECOGNITION PROCESS</a:t>
            </a:r>
            <a:endParaRPr lang="en-US" sz="2400" dirty="0"/>
          </a:p>
        </p:txBody>
      </p:sp>
      <p:sp>
        <p:nvSpPr>
          <p:cNvPr id="180" name="Google Shape;180;p22"/>
          <p:cNvSpPr txBox="1">
            <a:spLocks noGrp="1"/>
          </p:cNvSpPr>
          <p:nvPr>
            <p:ph type="body" idx="1"/>
          </p:nvPr>
        </p:nvSpPr>
        <p:spPr>
          <a:xfrm>
            <a:off x="609600" y="1123950"/>
            <a:ext cx="7145800" cy="3359100"/>
          </a:xfrm>
          <a:prstGeom prst="rect">
            <a:avLst/>
          </a:prstGeom>
        </p:spPr>
        <p:txBody>
          <a:bodyPr spcFirstLastPara="1" wrap="square" lIns="0" tIns="0" rIns="0" bIns="0" anchor="t" anchorCtr="0">
            <a:noAutofit/>
          </a:bodyPr>
          <a:lstStyle/>
          <a:p>
            <a:pPr>
              <a:buNone/>
            </a:pPr>
            <a:r>
              <a:rPr lang="en-US" b="1" dirty="0" smtClean="0"/>
              <a:t>OPPORTUNITY</a:t>
            </a:r>
          </a:p>
          <a:p>
            <a:r>
              <a:rPr lang="en-US" dirty="0" smtClean="0"/>
              <a:t>A situation or occasion that makes it possible to do something that you want to do.</a:t>
            </a:r>
          </a:p>
          <a:p>
            <a:endParaRPr lang="en-US" dirty="0" smtClean="0"/>
          </a:p>
          <a:p>
            <a:pPr>
              <a:buNone/>
            </a:pPr>
            <a:r>
              <a:rPr lang="en-US" dirty="0" smtClean="0"/>
              <a:t>	</a:t>
            </a:r>
            <a:r>
              <a:rPr lang="en-US" b="1" dirty="0" smtClean="0"/>
              <a:t>THREE Elements:</a:t>
            </a:r>
          </a:p>
          <a:p>
            <a:r>
              <a:rPr lang="en-US" dirty="0" smtClean="0"/>
              <a:t>–YOU WANT TO DO SOMETHING</a:t>
            </a:r>
          </a:p>
          <a:p>
            <a:r>
              <a:rPr lang="en-US" dirty="0" smtClean="0"/>
              <a:t>–THERE ARE CONDITIONS FOR THE REALIZATIONOF THE OBJECTIVES</a:t>
            </a:r>
          </a:p>
          <a:p>
            <a:r>
              <a:rPr lang="en-US" dirty="0" smtClean="0"/>
              <a:t>–YOU MUST MAKE DECISIONS OR TAKE ACTIONON THESE CONDITIONS TO REALIZE YOU OBJECTIVE</a:t>
            </a:r>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609600" y="590550"/>
            <a:ext cx="6529200" cy="396300"/>
          </a:xfrm>
          <a:prstGeom prst="rect">
            <a:avLst/>
          </a:prstGeom>
        </p:spPr>
        <p:txBody>
          <a:bodyPr spcFirstLastPara="1" wrap="square" lIns="0" tIns="0" rIns="0" bIns="0" anchor="b" anchorCtr="0">
            <a:noAutofit/>
          </a:bodyPr>
          <a:lstStyle/>
          <a:p>
            <a:r>
              <a:rPr lang="en-US" sz="2400" dirty="0" smtClean="0"/>
              <a:t>OPPORTUNITY</a:t>
            </a:r>
            <a:endParaRPr lang="en-US" sz="2400" dirty="0"/>
          </a:p>
        </p:txBody>
      </p:sp>
      <p:sp>
        <p:nvSpPr>
          <p:cNvPr id="180" name="Google Shape;180;p22"/>
          <p:cNvSpPr txBox="1">
            <a:spLocks noGrp="1"/>
          </p:cNvSpPr>
          <p:nvPr>
            <p:ph type="body" idx="1"/>
          </p:nvPr>
        </p:nvSpPr>
        <p:spPr>
          <a:xfrm>
            <a:off x="609600" y="1276350"/>
            <a:ext cx="7145800" cy="3206700"/>
          </a:xfrm>
          <a:prstGeom prst="rect">
            <a:avLst/>
          </a:prstGeom>
        </p:spPr>
        <p:txBody>
          <a:bodyPr spcFirstLastPara="1" wrap="square" lIns="0" tIns="0" rIns="0" bIns="0" anchor="t" anchorCtr="0">
            <a:noAutofit/>
          </a:bodyPr>
          <a:lstStyle/>
          <a:p>
            <a:endParaRPr lang="en-US" dirty="0" smtClean="0"/>
          </a:p>
          <a:p>
            <a:endParaRPr lang="en-US" dirty="0" smtClean="0"/>
          </a:p>
          <a:p>
            <a:r>
              <a:rPr lang="en-US" dirty="0" smtClean="0"/>
              <a:t>In business, it is an exploitable set of circumstances with uncertain outcome requiring a commitment of resources and involving exposure risk</a:t>
            </a:r>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609600" y="590550"/>
            <a:ext cx="6529200" cy="396300"/>
          </a:xfrm>
          <a:prstGeom prst="rect">
            <a:avLst/>
          </a:prstGeom>
        </p:spPr>
        <p:txBody>
          <a:bodyPr spcFirstLastPara="1" wrap="square" lIns="0" tIns="0" rIns="0" bIns="0" anchor="b" anchorCtr="0">
            <a:noAutofit/>
          </a:bodyPr>
          <a:lstStyle/>
          <a:p>
            <a:r>
              <a:rPr lang="en-US" sz="2400" dirty="0" smtClean="0"/>
              <a:t>5 Stages of Opportunity Recognition</a:t>
            </a:r>
          </a:p>
        </p:txBody>
      </p:sp>
      <p:sp>
        <p:nvSpPr>
          <p:cNvPr id="180" name="Google Shape;180;p22"/>
          <p:cNvSpPr txBox="1">
            <a:spLocks noGrp="1"/>
          </p:cNvSpPr>
          <p:nvPr>
            <p:ph type="body" idx="1"/>
          </p:nvPr>
        </p:nvSpPr>
        <p:spPr>
          <a:xfrm>
            <a:off x="609600" y="1276350"/>
            <a:ext cx="7145800" cy="3206700"/>
          </a:xfrm>
          <a:prstGeom prst="rect">
            <a:avLst/>
          </a:prstGeom>
        </p:spPr>
        <p:txBody>
          <a:bodyPr spcFirstLastPara="1" wrap="square" lIns="0" tIns="0" rIns="0" bIns="0" anchor="t" anchorCtr="0">
            <a:noAutofit/>
          </a:bodyPr>
          <a:lstStyle/>
          <a:p>
            <a:pPr>
              <a:buNone/>
            </a:pPr>
            <a:r>
              <a:rPr lang="en-US" b="1" dirty="0" smtClean="0"/>
              <a:t>PRECONDITION</a:t>
            </a:r>
          </a:p>
          <a:p>
            <a:pPr>
              <a:buNone/>
            </a:pPr>
            <a:endParaRPr lang="en-US" dirty="0" smtClean="0"/>
          </a:p>
          <a:p>
            <a:pPr>
              <a:buNone/>
            </a:pPr>
            <a:r>
              <a:rPr lang="en-US" dirty="0" smtClean="0"/>
              <a:t>	A preparatory stage during which the individuals assess his knowledge of the market</a:t>
            </a:r>
          </a:p>
          <a:p>
            <a:pPr>
              <a:buNone/>
            </a:pPr>
            <a:endParaRPr lang="en-US" dirty="0" smtClean="0"/>
          </a:p>
          <a:p>
            <a:r>
              <a:rPr lang="en-US" dirty="0" smtClean="0"/>
              <a:t>.Formal training</a:t>
            </a:r>
          </a:p>
          <a:p>
            <a:r>
              <a:rPr lang="en-US" dirty="0" smtClean="0"/>
              <a:t>Personal experiences (including travel and previous employment)</a:t>
            </a:r>
          </a:p>
          <a:p>
            <a:endParaRPr lang="en-US" dirty="0" smtClean="0"/>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609600" y="590550"/>
            <a:ext cx="6529200" cy="396300"/>
          </a:xfrm>
          <a:prstGeom prst="rect">
            <a:avLst/>
          </a:prstGeom>
        </p:spPr>
        <p:txBody>
          <a:bodyPr spcFirstLastPara="1" wrap="square" lIns="0" tIns="0" rIns="0" bIns="0" anchor="b" anchorCtr="0">
            <a:noAutofit/>
          </a:bodyPr>
          <a:lstStyle/>
          <a:p>
            <a:r>
              <a:rPr lang="en-US" sz="2400" dirty="0" smtClean="0"/>
              <a:t>5 Stages of Opportunity Recognition</a:t>
            </a:r>
          </a:p>
        </p:txBody>
      </p:sp>
      <p:sp>
        <p:nvSpPr>
          <p:cNvPr id="180" name="Google Shape;180;p22"/>
          <p:cNvSpPr txBox="1">
            <a:spLocks noGrp="1"/>
          </p:cNvSpPr>
          <p:nvPr>
            <p:ph type="body" idx="1"/>
          </p:nvPr>
        </p:nvSpPr>
        <p:spPr>
          <a:xfrm>
            <a:off x="609600" y="1276350"/>
            <a:ext cx="7145800" cy="3206700"/>
          </a:xfrm>
          <a:prstGeom prst="rect">
            <a:avLst/>
          </a:prstGeom>
        </p:spPr>
        <p:txBody>
          <a:bodyPr spcFirstLastPara="1" wrap="square" lIns="0" tIns="0" rIns="0" bIns="0" anchor="t" anchorCtr="0">
            <a:noAutofit/>
          </a:bodyPr>
          <a:lstStyle/>
          <a:p>
            <a:pPr>
              <a:buNone/>
            </a:pPr>
            <a:r>
              <a:rPr lang="en-US" b="1" dirty="0" smtClean="0"/>
              <a:t>CONCEPTION</a:t>
            </a:r>
          </a:p>
          <a:p>
            <a:pPr>
              <a:buNone/>
            </a:pPr>
            <a:endParaRPr lang="en-US" dirty="0" smtClean="0"/>
          </a:p>
          <a:p>
            <a:pPr>
              <a:buNone/>
            </a:pPr>
            <a:r>
              <a:rPr lang="en-US" dirty="0" smtClean="0"/>
              <a:t>	Gestation phase during which entrepreneurial intentions and ideas are generated, using logic, creative thinking or both</a:t>
            </a:r>
          </a:p>
          <a:p>
            <a:pPr>
              <a:buNone/>
            </a:pPr>
            <a:endParaRPr lang="en-US" dirty="0" smtClean="0"/>
          </a:p>
          <a:p>
            <a:r>
              <a:rPr lang="en-US" dirty="0" smtClean="0"/>
              <a:t>Connecting ideas on the various ways of preparing bread can lead to a creative idea.</a:t>
            </a:r>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609600" y="590550"/>
            <a:ext cx="6529200" cy="396300"/>
          </a:xfrm>
          <a:prstGeom prst="rect">
            <a:avLst/>
          </a:prstGeom>
        </p:spPr>
        <p:txBody>
          <a:bodyPr spcFirstLastPara="1" wrap="square" lIns="0" tIns="0" rIns="0" bIns="0" anchor="b" anchorCtr="0">
            <a:noAutofit/>
          </a:bodyPr>
          <a:lstStyle/>
          <a:p>
            <a:r>
              <a:rPr lang="en-US" sz="2400" dirty="0" smtClean="0"/>
              <a:t>5 Stages of Opportunity Recognition</a:t>
            </a:r>
          </a:p>
        </p:txBody>
      </p:sp>
      <p:sp>
        <p:nvSpPr>
          <p:cNvPr id="180" name="Google Shape;180;p22"/>
          <p:cNvSpPr txBox="1">
            <a:spLocks noGrp="1"/>
          </p:cNvSpPr>
          <p:nvPr>
            <p:ph type="body" idx="1"/>
          </p:nvPr>
        </p:nvSpPr>
        <p:spPr>
          <a:xfrm>
            <a:off x="609600" y="1276350"/>
            <a:ext cx="7145800" cy="3206700"/>
          </a:xfrm>
          <a:prstGeom prst="rect">
            <a:avLst/>
          </a:prstGeom>
        </p:spPr>
        <p:txBody>
          <a:bodyPr spcFirstLastPara="1" wrap="square" lIns="0" tIns="0" rIns="0" bIns="0" anchor="t" anchorCtr="0">
            <a:noAutofit/>
          </a:bodyPr>
          <a:lstStyle/>
          <a:p>
            <a:pPr>
              <a:buNone/>
            </a:pPr>
            <a:r>
              <a:rPr lang="en-US" b="1" dirty="0" smtClean="0"/>
              <a:t>VISIONING</a:t>
            </a:r>
          </a:p>
          <a:p>
            <a:pPr>
              <a:buNone/>
            </a:pPr>
            <a:endParaRPr lang="en-US" b="1" dirty="0" smtClean="0"/>
          </a:p>
          <a:p>
            <a:pPr>
              <a:buNone/>
            </a:pPr>
            <a:r>
              <a:rPr lang="en-US" dirty="0" smtClean="0"/>
              <a:t>	Provides the individual a hunch that can serve as an opportunity for business. This comes about as ideas become clearer and how the logic of connections leads the individual to a new idea.</a:t>
            </a:r>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609600" y="590550"/>
            <a:ext cx="6529200" cy="396300"/>
          </a:xfrm>
          <a:prstGeom prst="rect">
            <a:avLst/>
          </a:prstGeom>
        </p:spPr>
        <p:txBody>
          <a:bodyPr spcFirstLastPara="1" wrap="square" lIns="0" tIns="0" rIns="0" bIns="0" anchor="b" anchorCtr="0">
            <a:noAutofit/>
          </a:bodyPr>
          <a:lstStyle/>
          <a:p>
            <a:r>
              <a:rPr lang="en-US" sz="2400" dirty="0" smtClean="0"/>
              <a:t>5 Stages of Opportunity Recognition</a:t>
            </a:r>
          </a:p>
        </p:txBody>
      </p:sp>
      <p:sp>
        <p:nvSpPr>
          <p:cNvPr id="180" name="Google Shape;180;p22"/>
          <p:cNvSpPr txBox="1">
            <a:spLocks noGrp="1"/>
          </p:cNvSpPr>
          <p:nvPr>
            <p:ph type="body" idx="1"/>
          </p:nvPr>
        </p:nvSpPr>
        <p:spPr>
          <a:xfrm>
            <a:off x="609600" y="1270050"/>
            <a:ext cx="7145800" cy="3206700"/>
          </a:xfrm>
          <a:prstGeom prst="rect">
            <a:avLst/>
          </a:prstGeom>
        </p:spPr>
        <p:txBody>
          <a:bodyPr spcFirstLastPara="1" wrap="square" lIns="0" tIns="0" rIns="0" bIns="0" anchor="t" anchorCtr="0">
            <a:noAutofit/>
          </a:bodyPr>
          <a:lstStyle/>
          <a:p>
            <a:pPr>
              <a:buNone/>
            </a:pPr>
            <a:r>
              <a:rPr lang="en-US" b="1" dirty="0" smtClean="0"/>
              <a:t>ASSESSMENT</a:t>
            </a:r>
          </a:p>
          <a:p>
            <a:pPr>
              <a:buNone/>
            </a:pPr>
            <a:endParaRPr lang="en-US" dirty="0" smtClean="0"/>
          </a:p>
          <a:p>
            <a:pPr>
              <a:buNone/>
            </a:pPr>
            <a:r>
              <a:rPr lang="en-US" dirty="0" smtClean="0"/>
              <a:t>	Involves </a:t>
            </a:r>
            <a:r>
              <a:rPr lang="en-US" dirty="0" smtClean="0"/>
              <a:t>the evaluation on whether the idea can be realized or not</a:t>
            </a:r>
            <a:r>
              <a:rPr lang="en-US" dirty="0" smtClean="0"/>
              <a:t>.</a:t>
            </a:r>
            <a:r>
              <a:rPr lang="en-US" dirty="0" smtClean="0"/>
              <a:t> The paramount question to the individual is whether the idea can be realized or not.</a:t>
            </a:r>
            <a:endParaRPr lang="en-US" dirty="0" smtClean="0"/>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regory template">
  <a:themeElements>
    <a:clrScheme name="Custom 347">
      <a:dk1>
        <a:srgbClr val="122431"/>
      </a:dk1>
      <a:lt1>
        <a:srgbClr val="FFFFFF"/>
      </a:lt1>
      <a:dk2>
        <a:srgbClr val="84898D"/>
      </a:dk2>
      <a:lt2>
        <a:srgbClr val="ECEFF3"/>
      </a:lt2>
      <a:accent1>
        <a:srgbClr val="FEC200"/>
      </a:accent1>
      <a:accent2>
        <a:srgbClr val="A2EAE9"/>
      </a:accent2>
      <a:accent3>
        <a:srgbClr val="0B6AB1"/>
      </a:accent3>
      <a:accent4>
        <a:srgbClr val="FF981F"/>
      </a:accent4>
      <a:accent5>
        <a:srgbClr val="FFE03F"/>
      </a:accent5>
      <a:accent6>
        <a:srgbClr val="023E69"/>
      </a:accent6>
      <a:hlink>
        <a:srgbClr val="0B6AB1"/>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785</TotalTime>
  <Words>160</Words>
  <PresentationFormat>On-screen Show (16:9)</PresentationFormat>
  <Paragraphs>88</Paragraphs>
  <Slides>15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Kulim Park</vt:lpstr>
      <vt:lpstr>Calibri</vt:lpstr>
      <vt:lpstr>Gregory template</vt:lpstr>
      <vt:lpstr>Week 3 ENTREPRENEURSHIP</vt:lpstr>
      <vt:lpstr>Outline</vt:lpstr>
      <vt:lpstr>Overview</vt:lpstr>
      <vt:lpstr>OPPORTUNITY RECOGNITION PROCESS</vt:lpstr>
      <vt:lpstr>OPPORTUNITY</vt:lpstr>
      <vt:lpstr>5 Stages of Opportunity Recognition</vt:lpstr>
      <vt:lpstr>5 Stages of Opportunity Recognition</vt:lpstr>
      <vt:lpstr>5 Stages of Opportunity Recognition</vt:lpstr>
      <vt:lpstr>5 Stages of Opportunity Recognition</vt:lpstr>
      <vt:lpstr>5 Stages of Opportunity Recognition</vt:lpstr>
      <vt:lpstr>Is your Idea an opportunity?</vt:lpstr>
      <vt:lpstr>The opportunity space</vt:lpstr>
      <vt:lpstr>Global Environment of business</vt:lpstr>
      <vt:lpstr>Opportunity Checklist</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dc:title>
  <dc:creator>A</dc:creator>
  <cp:lastModifiedBy>A</cp:lastModifiedBy>
  <cp:revision>20</cp:revision>
  <dcterms:modified xsi:type="dcterms:W3CDTF">2022-02-17T07:33:20Z</dcterms:modified>
</cp:coreProperties>
</file>