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64" r:id="rId4"/>
    <p:sldId id="329" r:id="rId5"/>
    <p:sldId id="328" r:id="rId6"/>
    <p:sldId id="296" r:id="rId7"/>
    <p:sldId id="330" r:id="rId8"/>
    <p:sldId id="299" r:id="rId9"/>
    <p:sldId id="321" r:id="rId10"/>
    <p:sldId id="331" r:id="rId11"/>
    <p:sldId id="322" r:id="rId12"/>
    <p:sldId id="327" r:id="rId13"/>
    <p:sldId id="300" r:id="rId14"/>
    <p:sldId id="323" r:id="rId15"/>
    <p:sldId id="318" r:id="rId16"/>
  </p:sldIdLst>
  <p:sldSz cx="9144000" cy="5143500" type="screen16x9"/>
  <p:notesSz cx="6858000" cy="9144000"/>
  <p:embeddedFontLst>
    <p:embeddedFont>
      <p:font typeface="Kulim Park"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5CC5E8C-8932-4C50-BC92-68B6CE62A92C}">
  <a:tblStyle styleId="{95CC5E8C-8932-4C50-BC92-68B6CE62A9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A1B0A0-E66D-48AE-B0BC-7214E24B64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24" autoAdjust="0"/>
  </p:normalViewPr>
  <p:slideViewPr>
    <p:cSldViewPr>
      <p:cViewPr>
        <p:scale>
          <a:sx n="100" d="100"/>
          <a:sy n="100" d="100"/>
        </p:scale>
        <p:origin x="-510" y="36"/>
      </p:cViewPr>
      <p:guideLst>
        <p:guide orient="horz" pos="1620"/>
        <p:guide pos="2880"/>
      </p:guideLst>
    </p:cSldViewPr>
  </p:slideViewPr>
  <p:outlineViewPr>
    <p:cViewPr>
      <p:scale>
        <a:sx n="33" d="100"/>
        <a:sy n="33" d="100"/>
      </p:scale>
      <p:origin x="0" y="28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970" y="1"/>
            <a:ext cx="4099451" cy="5145755"/>
          </a:xfrm>
          <a:custGeom>
            <a:avLst/>
            <a:gdLst/>
            <a:ahLst/>
            <a:cxnLst/>
            <a:rect l="l" t="t" r="r" b="b"/>
            <a:pathLst>
              <a:path w="2009535" h="2522429" extrusionOk="0">
                <a:moveTo>
                  <a:pt x="1578387" y="1949978"/>
                </a:moveTo>
                <a:lnTo>
                  <a:pt x="1358608" y="1751220"/>
                </a:lnTo>
                <a:lnTo>
                  <a:pt x="1358842" y="1750986"/>
                </a:lnTo>
                <a:lnTo>
                  <a:pt x="1667606" y="0"/>
                </a:lnTo>
                <a:lnTo>
                  <a:pt x="0" y="0"/>
                </a:lnTo>
                <a:lnTo>
                  <a:pt x="0" y="2522429"/>
                </a:lnTo>
                <a:lnTo>
                  <a:pt x="1880844" y="2522429"/>
                </a:lnTo>
                <a:lnTo>
                  <a:pt x="2009535" y="179302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4416450" y="701175"/>
            <a:ext cx="4099500" cy="20001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
        <p:nvSpPr>
          <p:cNvPr id="12" name="Google Shape;12;p2"/>
          <p:cNvSpPr/>
          <p:nvPr/>
        </p:nvSpPr>
        <p:spPr>
          <a:xfrm>
            <a:off x="2770809" y="0"/>
            <a:ext cx="1172070" cy="3570426"/>
          </a:xfrm>
          <a:custGeom>
            <a:avLst/>
            <a:gdLst/>
            <a:ahLst/>
            <a:cxnLst/>
            <a:rect l="l" t="t" r="r" b="b"/>
            <a:pathLst>
              <a:path w="21600" h="21600" extrusionOk="0">
                <a:moveTo>
                  <a:pt x="11603" y="0"/>
                </a:moveTo>
                <a:lnTo>
                  <a:pt x="0" y="21600"/>
                </a:lnTo>
                <a:lnTo>
                  <a:pt x="10690" y="20324"/>
                </a:lnTo>
                <a:lnTo>
                  <a:pt x="21600" y="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3835223" y="3445179"/>
            <a:ext cx="841968" cy="1698300"/>
          </a:xfrm>
          <a:custGeom>
            <a:avLst/>
            <a:gdLst/>
            <a:ahLst/>
            <a:cxnLst/>
            <a:rect l="l" t="t" r="r" b="b"/>
            <a:pathLst>
              <a:path w="21600" h="21600" extrusionOk="0">
                <a:moveTo>
                  <a:pt x="13915" y="21600"/>
                </a:moveTo>
                <a:lnTo>
                  <a:pt x="21600" y="0"/>
                </a:lnTo>
                <a:lnTo>
                  <a:pt x="6732" y="2683"/>
                </a:lnTo>
                <a:lnTo>
                  <a:pt x="0"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2770334" y="3039892"/>
            <a:ext cx="1906902" cy="936306"/>
          </a:xfrm>
          <a:custGeom>
            <a:avLst/>
            <a:gdLst/>
            <a:ahLst/>
            <a:cxnLst/>
            <a:rect l="l" t="t" r="r" b="b"/>
            <a:pathLst>
              <a:path w="21600" h="21600" extrusionOk="0">
                <a:moveTo>
                  <a:pt x="21600" y="9350"/>
                </a:moveTo>
                <a:lnTo>
                  <a:pt x="5076" y="21600"/>
                </a:lnTo>
                <a:lnTo>
                  <a:pt x="0" y="12250"/>
                </a:lnTo>
                <a:lnTo>
                  <a:pt x="16518" y="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7"/>
          <p:cNvSpPr/>
          <p:nvPr/>
        </p:nvSpPr>
        <p:spPr>
          <a:xfrm>
            <a:off x="6702144" y="6"/>
            <a:ext cx="2441849" cy="5145755"/>
          </a:xfrm>
          <a:custGeom>
            <a:avLst/>
            <a:gdLst/>
            <a:ahLst/>
            <a:cxnLst/>
            <a:rect l="l" t="t" r="r" b="b"/>
            <a:pathLst>
              <a:path w="1196985" h="2522429" extrusionOk="0">
                <a:moveTo>
                  <a:pt x="359680" y="0"/>
                </a:moveTo>
                <a:lnTo>
                  <a:pt x="0" y="2037095"/>
                </a:lnTo>
                <a:lnTo>
                  <a:pt x="263687" y="1931527"/>
                </a:lnTo>
                <a:lnTo>
                  <a:pt x="405224" y="2059283"/>
                </a:lnTo>
                <a:lnTo>
                  <a:pt x="317639" y="2522429"/>
                </a:lnTo>
                <a:lnTo>
                  <a:pt x="1196986" y="2522429"/>
                </a:lnTo>
                <a:lnTo>
                  <a:pt x="119698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8" name="Google Shape;48;p7"/>
          <p:cNvGrpSpPr/>
          <p:nvPr/>
        </p:nvGrpSpPr>
        <p:grpSpPr>
          <a:xfrm>
            <a:off x="6327842" y="0"/>
            <a:ext cx="1202103" cy="5143503"/>
            <a:chOff x="3475252" y="0"/>
            <a:chExt cx="1202103" cy="5143503"/>
          </a:xfrm>
        </p:grpSpPr>
        <p:sp>
          <p:nvSpPr>
            <p:cNvPr id="49" name="Google Shape;49;p7"/>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 name="Google Shape;50;p7"/>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1" name="Google Shape;51;p7"/>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626700" y="836000"/>
            <a:ext cx="5276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 name="Google Shape;53;p7"/>
          <p:cNvSpPr txBox="1">
            <a:spLocks noGrp="1"/>
          </p:cNvSpPr>
          <p:nvPr>
            <p:ph type="body" idx="1"/>
          </p:nvPr>
        </p:nvSpPr>
        <p:spPr>
          <a:xfrm>
            <a:off x="626700"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4" name="Google Shape;54;p7"/>
          <p:cNvSpPr txBox="1">
            <a:spLocks noGrp="1"/>
          </p:cNvSpPr>
          <p:nvPr>
            <p:ph type="body" idx="2"/>
          </p:nvPr>
        </p:nvSpPr>
        <p:spPr>
          <a:xfrm>
            <a:off x="3437676" y="1430150"/>
            <a:ext cx="2465100" cy="32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55" name="Google Shape;55;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6"/>
        <p:cNvGrpSpPr/>
        <p:nvPr/>
      </p:nvGrpSpPr>
      <p:grpSpPr>
        <a:xfrm>
          <a:off x="0" y="0"/>
          <a:ext cx="0" cy="0"/>
          <a:chOff x="0" y="0"/>
          <a:chExt cx="0" cy="0"/>
        </a:xfrm>
      </p:grpSpPr>
      <p:grpSp>
        <p:nvGrpSpPr>
          <p:cNvPr id="57" name="Google Shape;57;p8"/>
          <p:cNvGrpSpPr/>
          <p:nvPr/>
        </p:nvGrpSpPr>
        <p:grpSpPr>
          <a:xfrm>
            <a:off x="7637092" y="0"/>
            <a:ext cx="1202103" cy="5143503"/>
            <a:chOff x="3475252" y="0"/>
            <a:chExt cx="1202103" cy="5143503"/>
          </a:xfrm>
        </p:grpSpPr>
        <p:sp>
          <p:nvSpPr>
            <p:cNvPr id="58" name="Google Shape;58;p8"/>
            <p:cNvSpPr/>
            <p:nvPr/>
          </p:nvSpPr>
          <p:spPr>
            <a:xfrm>
              <a:off x="3475252" y="0"/>
              <a:ext cx="1109160" cy="4303854"/>
            </a:xfrm>
            <a:custGeom>
              <a:avLst/>
              <a:gdLst/>
              <a:ahLst/>
              <a:cxnLst/>
              <a:rect l="l" t="t" r="r" b="b"/>
              <a:pathLst>
                <a:path w="21600" h="21600" extrusionOk="0">
                  <a:moveTo>
                    <a:pt x="14802" y="0"/>
                  </a:moveTo>
                  <a:lnTo>
                    <a:pt x="21600" y="0"/>
                  </a:lnTo>
                  <a:lnTo>
                    <a:pt x="7262" y="20919"/>
                  </a:lnTo>
                  <a:lnTo>
                    <a:pt x="0" y="21600"/>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p8"/>
            <p:cNvSpPr/>
            <p:nvPr/>
          </p:nvSpPr>
          <p:spPr>
            <a:xfrm>
              <a:off x="4150099" y="4199096"/>
              <a:ext cx="527256" cy="944406"/>
            </a:xfrm>
            <a:custGeom>
              <a:avLst/>
              <a:gdLst/>
              <a:ahLst/>
              <a:cxnLst/>
              <a:rect l="l" t="t" r="r" b="b"/>
              <a:pathLst>
                <a:path w="21600" h="21600" extrusionOk="0">
                  <a:moveTo>
                    <a:pt x="0" y="21600"/>
                  </a:moveTo>
                  <a:lnTo>
                    <a:pt x="6322" y="3115"/>
                  </a:lnTo>
                  <a:lnTo>
                    <a:pt x="21600" y="0"/>
                  </a:lnTo>
                  <a:lnTo>
                    <a:pt x="14283" y="21600"/>
                  </a:lnTo>
                  <a:close/>
                </a:path>
              </a:pathLst>
            </a:custGeom>
            <a:solidFill>
              <a:schemeClr val="accen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p8"/>
            <p:cNvSpPr/>
            <p:nvPr/>
          </p:nvSpPr>
          <p:spPr>
            <a:xfrm>
              <a:off x="3475252" y="3938588"/>
              <a:ext cx="1202040" cy="626238"/>
            </a:xfrm>
            <a:custGeom>
              <a:avLst/>
              <a:gdLst/>
              <a:ahLst/>
              <a:cxnLst/>
              <a:rect l="l" t="t" r="r" b="b"/>
              <a:pathLst>
                <a:path w="21600" h="21600" extrusionOk="0">
                  <a:moveTo>
                    <a:pt x="0" y="12599"/>
                  </a:moveTo>
                  <a:lnTo>
                    <a:pt x="16414" y="0"/>
                  </a:lnTo>
                  <a:lnTo>
                    <a:pt x="21600" y="8985"/>
                  </a:lnTo>
                  <a:lnTo>
                    <a:pt x="5186" y="21600"/>
                  </a:lnTo>
                  <a:close/>
                </a:path>
              </a:pathLst>
            </a:cu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61" name="Google Shape;61;p8"/>
          <p:cNvSpPr txBox="1">
            <a:spLocks noGrp="1"/>
          </p:cNvSpPr>
          <p:nvPr>
            <p:ph type="title"/>
          </p:nvPr>
        </p:nvSpPr>
        <p:spPr>
          <a:xfrm>
            <a:off x="626700" y="836000"/>
            <a:ext cx="65292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 name="Google Shape;62;p8"/>
          <p:cNvSpPr txBox="1">
            <a:spLocks noGrp="1"/>
          </p:cNvSpPr>
          <p:nvPr>
            <p:ph type="body" idx="1"/>
          </p:nvPr>
        </p:nvSpPr>
        <p:spPr>
          <a:xfrm>
            <a:off x="626600"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8"/>
          <p:cNvSpPr txBox="1">
            <a:spLocks noGrp="1"/>
          </p:cNvSpPr>
          <p:nvPr>
            <p:ph type="body" idx="2"/>
          </p:nvPr>
        </p:nvSpPr>
        <p:spPr>
          <a:xfrm>
            <a:off x="2874224"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4" name="Google Shape;64;p8"/>
          <p:cNvSpPr txBox="1">
            <a:spLocks noGrp="1"/>
          </p:cNvSpPr>
          <p:nvPr>
            <p:ph type="body" idx="3"/>
          </p:nvPr>
        </p:nvSpPr>
        <p:spPr>
          <a:xfrm>
            <a:off x="5121848" y="1430150"/>
            <a:ext cx="2034000" cy="32067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5" name="Google Shape;65;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6700" y="836000"/>
            <a:ext cx="5276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1pPr>
            <a:lvl2pPr lvl="1"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2pPr>
            <a:lvl3pPr lvl="2"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3pPr>
            <a:lvl4pPr lvl="3"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4pPr>
            <a:lvl5pPr lvl="4"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5pPr>
            <a:lvl6pPr lvl="5"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6pPr>
            <a:lvl7pPr lvl="6"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7pPr>
            <a:lvl8pPr lvl="7"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8pPr>
            <a:lvl9pPr lvl="8" rtl="0">
              <a:lnSpc>
                <a:spcPct val="80000"/>
              </a:lnSpc>
              <a:spcBef>
                <a:spcPts val="0"/>
              </a:spcBef>
              <a:spcAft>
                <a:spcPts val="0"/>
              </a:spcAft>
              <a:buClr>
                <a:schemeClr val="accent3"/>
              </a:buClr>
              <a:buSzPts val="3200"/>
              <a:buFont typeface="Kulim Park"/>
              <a:buNone/>
              <a:defRPr sz="3200" b="1">
                <a:solidFill>
                  <a:schemeClr val="accent3"/>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626700" y="1430148"/>
            <a:ext cx="52761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1pPr>
            <a:lvl2pPr marL="914400" lvl="1"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2pPr>
            <a:lvl3pPr marL="1371600" lvl="2" indent="-381000" rtl="0">
              <a:lnSpc>
                <a:spcPct val="115000"/>
              </a:lnSpc>
              <a:spcBef>
                <a:spcPts val="800"/>
              </a:spcBef>
              <a:spcAft>
                <a:spcPts val="0"/>
              </a:spcAft>
              <a:buClr>
                <a:schemeClr val="accent1"/>
              </a:buClr>
              <a:buSzPts val="2400"/>
              <a:buFont typeface="Kulim Park"/>
              <a:buChar char="■"/>
              <a:defRPr sz="2400">
                <a:solidFill>
                  <a:schemeClr val="dk1"/>
                </a:solidFill>
                <a:latin typeface="Kulim Park"/>
                <a:ea typeface="Kulim Park"/>
                <a:cs typeface="Kulim Park"/>
                <a:sym typeface="Kulim Park"/>
              </a:defRPr>
            </a:lvl3pPr>
            <a:lvl4pPr marL="1828800" lvl="3"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4pPr>
            <a:lvl5pPr marL="2286000" lvl="4"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5pPr>
            <a:lvl6pPr marL="2743200" lvl="5"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6pPr>
            <a:lvl7pPr marL="3200400" lvl="6"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7pPr>
            <a:lvl8pPr marL="3657600" lvl="7" indent="-381000" rtl="0">
              <a:lnSpc>
                <a:spcPct val="115000"/>
              </a:lnSpc>
              <a:spcBef>
                <a:spcPts val="800"/>
              </a:spcBef>
              <a:spcAft>
                <a:spcPts val="0"/>
              </a:spcAft>
              <a:buClr>
                <a:schemeClr val="dk1"/>
              </a:buClr>
              <a:buSzPts val="2400"/>
              <a:buFont typeface="Kulim Park"/>
              <a:buChar char="○"/>
              <a:defRPr sz="2400">
                <a:solidFill>
                  <a:schemeClr val="dk1"/>
                </a:solidFill>
                <a:latin typeface="Kulim Park"/>
                <a:ea typeface="Kulim Park"/>
                <a:cs typeface="Kulim Park"/>
                <a:sym typeface="Kulim Park"/>
              </a:defRPr>
            </a:lvl8pPr>
            <a:lvl9pPr marL="4114800" lvl="8" indent="-381000" rtl="0">
              <a:lnSpc>
                <a:spcPct val="115000"/>
              </a:lnSpc>
              <a:spcBef>
                <a:spcPts val="800"/>
              </a:spcBef>
              <a:spcAft>
                <a:spcPts val="800"/>
              </a:spcAft>
              <a:buClr>
                <a:schemeClr val="dk1"/>
              </a:buClr>
              <a:buSzPts val="2400"/>
              <a:buFont typeface="Kulim Park"/>
              <a:buChar char="■"/>
              <a:defRPr sz="2400">
                <a:solidFill>
                  <a:schemeClr val="dk1"/>
                </a:solidFill>
                <a:latin typeface="Kulim Park"/>
                <a:ea typeface="Kulim Park"/>
                <a:cs typeface="Kulim Park"/>
                <a:sym typeface="Kulim Park"/>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accent3"/>
                </a:solidFill>
                <a:latin typeface="Kulim Park"/>
                <a:ea typeface="Kulim Park"/>
                <a:cs typeface="Kulim Park"/>
                <a:sym typeface="Kulim Park"/>
              </a:defRPr>
            </a:lvl1pPr>
            <a:lvl2pPr lvl="1" algn="r" rtl="0">
              <a:buNone/>
              <a:defRPr sz="1300" b="1">
                <a:solidFill>
                  <a:schemeClr val="accent3"/>
                </a:solidFill>
                <a:latin typeface="Kulim Park"/>
                <a:ea typeface="Kulim Park"/>
                <a:cs typeface="Kulim Park"/>
                <a:sym typeface="Kulim Park"/>
              </a:defRPr>
            </a:lvl2pPr>
            <a:lvl3pPr lvl="2" algn="r" rtl="0">
              <a:buNone/>
              <a:defRPr sz="1300" b="1">
                <a:solidFill>
                  <a:schemeClr val="accent3"/>
                </a:solidFill>
                <a:latin typeface="Kulim Park"/>
                <a:ea typeface="Kulim Park"/>
                <a:cs typeface="Kulim Park"/>
                <a:sym typeface="Kulim Park"/>
              </a:defRPr>
            </a:lvl3pPr>
            <a:lvl4pPr lvl="3" algn="r" rtl="0">
              <a:buNone/>
              <a:defRPr sz="1300" b="1">
                <a:solidFill>
                  <a:schemeClr val="accent3"/>
                </a:solidFill>
                <a:latin typeface="Kulim Park"/>
                <a:ea typeface="Kulim Park"/>
                <a:cs typeface="Kulim Park"/>
                <a:sym typeface="Kulim Park"/>
              </a:defRPr>
            </a:lvl4pPr>
            <a:lvl5pPr lvl="4" algn="r" rtl="0">
              <a:buNone/>
              <a:defRPr sz="1300" b="1">
                <a:solidFill>
                  <a:schemeClr val="accent3"/>
                </a:solidFill>
                <a:latin typeface="Kulim Park"/>
                <a:ea typeface="Kulim Park"/>
                <a:cs typeface="Kulim Park"/>
                <a:sym typeface="Kulim Park"/>
              </a:defRPr>
            </a:lvl5pPr>
            <a:lvl6pPr lvl="5" algn="r" rtl="0">
              <a:buNone/>
              <a:defRPr sz="1300" b="1">
                <a:solidFill>
                  <a:schemeClr val="accent3"/>
                </a:solidFill>
                <a:latin typeface="Kulim Park"/>
                <a:ea typeface="Kulim Park"/>
                <a:cs typeface="Kulim Park"/>
                <a:sym typeface="Kulim Park"/>
              </a:defRPr>
            </a:lvl6pPr>
            <a:lvl7pPr lvl="6" algn="r" rtl="0">
              <a:buNone/>
              <a:defRPr sz="1300" b="1">
                <a:solidFill>
                  <a:schemeClr val="accent3"/>
                </a:solidFill>
                <a:latin typeface="Kulim Park"/>
                <a:ea typeface="Kulim Park"/>
                <a:cs typeface="Kulim Park"/>
                <a:sym typeface="Kulim Park"/>
              </a:defRPr>
            </a:lvl7pPr>
            <a:lvl8pPr lvl="7" algn="r" rtl="0">
              <a:buNone/>
              <a:defRPr sz="1300" b="1">
                <a:solidFill>
                  <a:schemeClr val="accent3"/>
                </a:solidFill>
                <a:latin typeface="Kulim Park"/>
                <a:ea typeface="Kulim Park"/>
                <a:cs typeface="Kulim Park"/>
                <a:sym typeface="Kulim Park"/>
              </a:defRPr>
            </a:lvl8pPr>
            <a:lvl9pPr lvl="8" algn="r" rtl="0">
              <a:buNone/>
              <a:defRPr sz="1300" b="1">
                <a:solidFill>
                  <a:schemeClr val="accent3"/>
                </a:solidFill>
                <a:latin typeface="Kulim Park"/>
                <a:ea typeface="Kulim Park"/>
                <a:cs typeface="Kulim Park"/>
                <a:sym typeface="Kulim Park"/>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p/profit.as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www.investopedia.com/terms/e/expense.asp" TargetMode="External"/><Relationship Id="rId4" Type="http://schemas.openxmlformats.org/officeDocument/2006/relationships/hyperlink" Target="https://www.investopedia.com/terms/t/target-marke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0" y="4019550"/>
            <a:ext cx="3962400" cy="85725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500" dirty="0" smtClean="0">
                <a:solidFill>
                  <a:schemeClr val="bg1">
                    <a:lumMod val="75000"/>
                  </a:schemeClr>
                </a:solidFill>
              </a:rPr>
              <a:t>Week </a:t>
            </a:r>
            <a:r>
              <a:rPr lang="en" sz="3500" dirty="0" smtClean="0">
                <a:solidFill>
                  <a:schemeClr val="bg1">
                    <a:lumMod val="75000"/>
                  </a:schemeClr>
                </a:solidFill>
              </a:rPr>
              <a:t>4</a:t>
            </a:r>
            <a:r>
              <a:rPr lang="en" sz="3500" dirty="0" smtClean="0">
                <a:solidFill>
                  <a:schemeClr val="bg1"/>
                </a:solidFill>
              </a:rPr>
              <a:t/>
            </a:r>
            <a:br>
              <a:rPr lang="en" sz="3500" dirty="0" smtClean="0">
                <a:solidFill>
                  <a:schemeClr val="bg1"/>
                </a:solidFill>
              </a:rPr>
            </a:br>
            <a:r>
              <a:rPr lang="en" sz="3500" dirty="0" smtClean="0">
                <a:solidFill>
                  <a:schemeClr val="bg1"/>
                </a:solidFill>
              </a:rPr>
              <a:t>ENTREPRENEURSHIP</a:t>
            </a:r>
            <a:endParaRPr sz="3500">
              <a:solidFill>
                <a:schemeClr val="bg1"/>
              </a:solidFill>
            </a:endParaRPr>
          </a:p>
        </p:txBody>
      </p:sp>
      <p:sp>
        <p:nvSpPr>
          <p:cNvPr id="8" name="TextBox 7"/>
          <p:cNvSpPr txBox="1"/>
          <p:nvPr/>
        </p:nvSpPr>
        <p:spPr>
          <a:xfrm>
            <a:off x="5486400" y="4248150"/>
            <a:ext cx="31242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solidFill>
                  <a:schemeClr val="tx1">
                    <a:lumMod val="75000"/>
                    <a:lumOff val="25000"/>
                  </a:schemeClr>
                </a:solidFill>
              </a:rPr>
              <a:t>Lecture by Dr. </a:t>
            </a:r>
            <a:r>
              <a:rPr lang="en-US" sz="1600" b="1" dirty="0" err="1" smtClean="0">
                <a:solidFill>
                  <a:schemeClr val="tx1">
                    <a:lumMod val="75000"/>
                    <a:lumOff val="25000"/>
                  </a:schemeClr>
                </a:solidFill>
              </a:rPr>
              <a:t>Arifa</a:t>
            </a:r>
            <a:r>
              <a:rPr lang="en-US" sz="1600" b="1" dirty="0" smtClean="0">
                <a:solidFill>
                  <a:schemeClr val="tx1">
                    <a:lumMod val="75000"/>
                    <a:lumOff val="25000"/>
                  </a:schemeClr>
                </a:solidFill>
              </a:rPr>
              <a:t> Bhutto</a:t>
            </a:r>
          </a:p>
        </p:txBody>
      </p:sp>
      <p:pic>
        <p:nvPicPr>
          <p:cNvPr id="6" name="Picture 5" descr="business-plan.jpg"/>
          <p:cNvPicPr>
            <a:picLocks noChangeAspect="1"/>
          </p:cNvPicPr>
          <p:nvPr/>
        </p:nvPicPr>
        <p:blipFill>
          <a:blip r:embed="rId3"/>
          <a:stretch>
            <a:fillRect/>
          </a:stretch>
        </p:blipFill>
        <p:spPr>
          <a:xfrm>
            <a:off x="4953000" y="209550"/>
            <a:ext cx="3920444" cy="33649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6" name="Picture 5" descr="400px-Business_model_innovation_classification.png"/>
          <p:cNvPicPr>
            <a:picLocks noChangeAspect="1"/>
          </p:cNvPicPr>
          <p:nvPr/>
        </p:nvPicPr>
        <p:blipFill>
          <a:blip r:embed="rId3"/>
          <a:stretch>
            <a:fillRect/>
          </a:stretch>
        </p:blipFill>
        <p:spPr>
          <a:xfrm>
            <a:off x="457200" y="590550"/>
            <a:ext cx="8382000" cy="3962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14350"/>
            <a:ext cx="6529200" cy="396300"/>
          </a:xfrm>
          <a:prstGeom prst="rect">
            <a:avLst/>
          </a:prstGeom>
        </p:spPr>
        <p:txBody>
          <a:bodyPr spcFirstLastPara="1" wrap="square" lIns="0" tIns="0" rIns="0" bIns="0" anchor="b" anchorCtr="0">
            <a:noAutofit/>
          </a:bodyPr>
          <a:lstStyle/>
          <a:p>
            <a:r>
              <a:rPr lang="en-US" sz="2800" dirty="0" smtClean="0"/>
              <a:t>Cost model Revenue model</a:t>
            </a:r>
          </a:p>
        </p:txBody>
      </p:sp>
      <p:sp>
        <p:nvSpPr>
          <p:cNvPr id="180" name="Google Shape;180;p22"/>
          <p:cNvSpPr txBox="1">
            <a:spLocks noGrp="1"/>
          </p:cNvSpPr>
          <p:nvPr>
            <p:ph type="body" idx="1"/>
          </p:nvPr>
        </p:nvSpPr>
        <p:spPr>
          <a:xfrm>
            <a:off x="457200" y="1123950"/>
            <a:ext cx="7239000" cy="3206700"/>
          </a:xfrm>
          <a:prstGeom prst="rect">
            <a:avLst/>
          </a:prstGeom>
        </p:spPr>
        <p:txBody>
          <a:bodyPr spcFirstLastPara="1" wrap="square" lIns="0" tIns="0" rIns="0" bIns="0" anchor="t" anchorCtr="0">
            <a:noAutofit/>
          </a:bodyPr>
          <a:lstStyle/>
          <a:p>
            <a:r>
              <a:rPr lang="en-US" dirty="0" smtClean="0"/>
              <a:t>The two primary levers of a company's business model are pricing and costs. A company can raise prices, and it can find inventory at reduced costs. Both actions increase gross profit.</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7" name="Picture 6" descr="maxresdefault.jpg"/>
          <p:cNvPicPr>
            <a:picLocks noChangeAspect="1"/>
          </p:cNvPicPr>
          <p:nvPr/>
        </p:nvPicPr>
        <p:blipFill>
          <a:blip r:embed="rId3"/>
          <a:srcRect l="24167" t="44074" r="23333" b="4074"/>
          <a:stretch>
            <a:fillRect/>
          </a:stretch>
        </p:blipFill>
        <p:spPr>
          <a:xfrm>
            <a:off x="2209800" y="2190750"/>
            <a:ext cx="4800600" cy="2743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438150"/>
            <a:ext cx="6529200" cy="396300"/>
          </a:xfrm>
          <a:prstGeom prst="rect">
            <a:avLst/>
          </a:prstGeom>
        </p:spPr>
        <p:txBody>
          <a:bodyPr spcFirstLastPara="1" wrap="square" lIns="0" tIns="0" rIns="0" bIns="0" anchor="b" anchorCtr="0">
            <a:noAutofit/>
          </a:bodyPr>
          <a:lstStyle/>
          <a:p>
            <a:r>
              <a:rPr lang="en-US" sz="2400" dirty="0" smtClean="0"/>
              <a:t>Its Need &amp; Importance in Entrepreneurship</a:t>
            </a:r>
            <a:endParaRPr lang="en-US" sz="2400" dirty="0"/>
          </a:p>
        </p:txBody>
      </p:sp>
      <p:sp>
        <p:nvSpPr>
          <p:cNvPr id="180" name="Google Shape;180;p22"/>
          <p:cNvSpPr txBox="1">
            <a:spLocks noGrp="1"/>
          </p:cNvSpPr>
          <p:nvPr>
            <p:ph type="body" idx="1"/>
          </p:nvPr>
        </p:nvSpPr>
        <p:spPr>
          <a:xfrm>
            <a:off x="609600" y="1276350"/>
            <a:ext cx="7145800" cy="3206700"/>
          </a:xfrm>
          <a:prstGeom prst="rect">
            <a:avLst/>
          </a:prstGeom>
        </p:spPr>
        <p:txBody>
          <a:bodyPr spcFirstLastPara="1" wrap="square" lIns="0" tIns="0" rIns="0" bIns="0" anchor="t" anchorCtr="0">
            <a:noAutofit/>
          </a:bodyPr>
          <a:lstStyle/>
          <a:p>
            <a:r>
              <a:rPr lang="en-US" dirty="0" smtClean="0"/>
              <a:t>A well-written business plan is an important tool because it gives entrepreneurs and small business owners, as well as their employees, the ability to lay out their goals and track their progress as their business begins to grow. </a:t>
            </a:r>
          </a:p>
          <a:p>
            <a:endParaRPr lang="en-US" dirty="0" smtClean="0"/>
          </a:p>
          <a:p>
            <a:r>
              <a:rPr lang="en-US" dirty="0" smtClean="0"/>
              <a:t>Business plans are also important for attracting investors so they can determine if your business is on the right path and worth putting money into.</a:t>
            </a:r>
          </a:p>
          <a:p>
            <a:endParaRPr lang="en-US"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762000" y="438150"/>
            <a:ext cx="6529200" cy="396300"/>
          </a:xfrm>
          <a:prstGeom prst="rect">
            <a:avLst/>
          </a:prstGeom>
        </p:spPr>
        <p:txBody>
          <a:bodyPr spcFirstLastPara="1" wrap="square" lIns="0" tIns="0" rIns="0" bIns="0" anchor="b" anchorCtr="0">
            <a:noAutofit/>
          </a:bodyPr>
          <a:lstStyle/>
          <a:p>
            <a:r>
              <a:rPr lang="en-US" sz="2400" dirty="0" smtClean="0"/>
              <a:t>Total Entrepreneurial Activity (TEA)</a:t>
            </a:r>
            <a:endParaRPr sz="240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6" name="Google Shape;180;p22"/>
          <p:cNvSpPr txBox="1">
            <a:spLocks noGrp="1"/>
          </p:cNvSpPr>
          <p:nvPr>
            <p:ph type="body" idx="1"/>
          </p:nvPr>
        </p:nvSpPr>
        <p:spPr>
          <a:xfrm>
            <a:off x="381000" y="1047750"/>
            <a:ext cx="7145800" cy="3206700"/>
          </a:xfrm>
          <a:prstGeom prst="rect">
            <a:avLst/>
          </a:prstGeom>
        </p:spPr>
        <p:txBody>
          <a:bodyPr spcFirstLastPara="1" wrap="square" lIns="0" tIns="0" rIns="0" bIns="0" anchor="t" anchorCtr="0">
            <a:noAutofit/>
          </a:bodyPr>
          <a:lstStyle/>
          <a:p>
            <a:pPr fontAlgn="base">
              <a:buNone/>
            </a:pPr>
            <a:r>
              <a:rPr lang="en-US" dirty="0" smtClean="0"/>
              <a:t>	Total early-stage Entrepreneurial Activity (TEA) is the % of 18-64 year old population that is either a nascent entrepreneur, or owner of a business. It is assessed through expert interviews in 100+ countries, roughly 200,000 per year. ... It is published by the Global Entrepreneurship Monitor.</a:t>
            </a:r>
            <a:endParaRPr lang="en-US" dirty="0"/>
          </a:p>
        </p:txBody>
      </p:sp>
      <p:pic>
        <p:nvPicPr>
          <p:cNvPr id="1026" name="Picture 2"/>
          <p:cNvPicPr>
            <a:picLocks noChangeAspect="1" noChangeArrowheads="1"/>
          </p:cNvPicPr>
          <p:nvPr/>
        </p:nvPicPr>
        <p:blipFill>
          <a:blip r:embed="rId3"/>
          <a:srcRect l="-3125"/>
          <a:stretch>
            <a:fillRect/>
          </a:stretch>
        </p:blipFill>
        <p:spPr bwMode="auto">
          <a:xfrm>
            <a:off x="1905000" y="2800350"/>
            <a:ext cx="5029201" cy="2105024"/>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6529200" cy="396300"/>
          </a:xfrm>
        </p:spPr>
        <p:txBody>
          <a:bodyPr/>
          <a:lstStyle/>
          <a:p>
            <a:r>
              <a:rPr lang="en-US" dirty="0" smtClean="0"/>
              <a:t>Venture capital (VC)</a:t>
            </a:r>
            <a:endParaRPr lang="en-US" dirty="0"/>
          </a:p>
        </p:txBody>
      </p:sp>
      <p:sp>
        <p:nvSpPr>
          <p:cNvPr id="3" name="Text Placeholder 2"/>
          <p:cNvSpPr>
            <a:spLocks noGrp="1"/>
          </p:cNvSpPr>
          <p:nvPr>
            <p:ph type="body" idx="1"/>
          </p:nvPr>
        </p:nvSpPr>
        <p:spPr>
          <a:xfrm>
            <a:off x="381000" y="1581150"/>
            <a:ext cx="6629400" cy="2438400"/>
          </a:xfrm>
        </p:spPr>
        <p:txBody>
          <a:bodyPr/>
          <a:lstStyle/>
          <a:p>
            <a:pPr>
              <a:buNone/>
            </a:pPr>
            <a:r>
              <a:rPr lang="en-US" dirty="0" smtClean="0"/>
              <a:t>	Venture capital (VC) is a form of private equity and </a:t>
            </a:r>
            <a:r>
              <a:rPr lang="en-US" b="1" dirty="0" smtClean="0"/>
              <a:t>a </a:t>
            </a:r>
            <a:r>
              <a:rPr lang="en-US" dirty="0" smtClean="0"/>
              <a:t>type of financing that investors provide to startup companies and small businesses that are believed to have long-term growth potential. Venture capital generally comes from well-off investors, investment banks, and any other financial institutions.</a:t>
            </a:r>
          </a:p>
          <a:p>
            <a:pPr>
              <a:buNone/>
            </a:pPr>
            <a:r>
              <a:rPr lang="en-US" dirty="0" smtClean="0"/>
              <a:t>	</a:t>
            </a:r>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3150"/>
            <a:ext cx="6529200" cy="396300"/>
          </a:xfrm>
        </p:spPr>
        <p:txBody>
          <a:bodyPr/>
          <a:lstStyle/>
          <a:p>
            <a:pPr algn="ctr"/>
            <a:r>
              <a:rPr lang="en-US" sz="5400" dirty="0" smtClean="0"/>
              <a:t>Thank you </a:t>
            </a:r>
            <a:endParaRPr lang="en-US" sz="5400"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685800" y="285750"/>
            <a:ext cx="52761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Outline</a:t>
            </a:r>
            <a:endParaRPr/>
          </a:p>
        </p:txBody>
      </p:sp>
      <p:sp>
        <p:nvSpPr>
          <p:cNvPr id="113" name="Google Shape;113;p15"/>
          <p:cNvSpPr txBox="1">
            <a:spLocks noGrp="1"/>
          </p:cNvSpPr>
          <p:nvPr>
            <p:ph type="body" idx="2"/>
          </p:nvPr>
        </p:nvSpPr>
        <p:spPr>
          <a:xfrm>
            <a:off x="228600" y="971550"/>
            <a:ext cx="6078900" cy="3384100"/>
          </a:xfrm>
          <a:prstGeom prst="rect">
            <a:avLst/>
          </a:prstGeom>
        </p:spPr>
        <p:txBody>
          <a:bodyPr spcFirstLastPara="1" wrap="square" lIns="0" tIns="0" rIns="0" bIns="0" anchor="t" anchorCtr="0">
            <a:noAutofit/>
          </a:bodyPr>
          <a:lstStyle/>
          <a:p>
            <a:r>
              <a:rPr lang="en-US" sz="1600" dirty="0" smtClean="0">
                <a:solidFill>
                  <a:schemeClr val="tx1"/>
                </a:solidFill>
              </a:rPr>
              <a:t>What Is the Business Plan?</a:t>
            </a:r>
          </a:p>
          <a:p>
            <a:r>
              <a:rPr lang="en-US" sz="1600" dirty="0" smtClean="0"/>
              <a:t>Its Need &amp; Importance in Entrepreneurship</a:t>
            </a:r>
            <a:endParaRPr lang="en-US" sz="1600" dirty="0" smtClean="0">
              <a:solidFill>
                <a:schemeClr val="tx1"/>
              </a:solidFill>
            </a:endParaRPr>
          </a:p>
          <a:p>
            <a:r>
              <a:rPr lang="en-US" sz="1600" dirty="0" smtClean="0">
                <a:solidFill>
                  <a:schemeClr val="tx1"/>
                </a:solidFill>
              </a:rPr>
              <a:t>Creating a business plan?</a:t>
            </a:r>
          </a:p>
          <a:p>
            <a:r>
              <a:rPr lang="en-US" sz="1600" dirty="0" smtClean="0">
                <a:solidFill>
                  <a:schemeClr val="tx1"/>
                </a:solidFill>
              </a:rPr>
              <a:t>Business Idea? </a:t>
            </a:r>
          </a:p>
          <a:p>
            <a:r>
              <a:rPr lang="en-US" sz="1600" dirty="0" smtClean="0">
                <a:solidFill>
                  <a:schemeClr val="tx1"/>
                </a:solidFill>
              </a:rPr>
              <a:t>What are the Sources of Business Idea</a:t>
            </a:r>
          </a:p>
          <a:p>
            <a:r>
              <a:rPr lang="en-US" sz="1600" dirty="0" smtClean="0">
                <a:solidFill>
                  <a:schemeClr val="tx1"/>
                </a:solidFill>
              </a:rPr>
              <a:t>Business Model</a:t>
            </a:r>
          </a:p>
          <a:p>
            <a:r>
              <a:rPr lang="en-US" sz="1600" dirty="0" smtClean="0">
                <a:solidFill>
                  <a:schemeClr val="tx1"/>
                </a:solidFill>
              </a:rPr>
              <a:t>Business model innovation</a:t>
            </a:r>
          </a:p>
          <a:p>
            <a:r>
              <a:rPr lang="en-US" sz="1600" dirty="0" smtClean="0"/>
              <a:t>Cost model Revenue model</a:t>
            </a:r>
          </a:p>
          <a:p>
            <a:r>
              <a:rPr lang="en-US" sz="1600" dirty="0" smtClean="0"/>
              <a:t>Total Entrepreneurial Activity (TEA)</a:t>
            </a:r>
            <a:endParaRPr lang="en-US" sz="1600" dirty="0" smtClean="0">
              <a:solidFill>
                <a:schemeClr val="tx1"/>
              </a:solidFill>
            </a:endParaRPr>
          </a:p>
          <a:p>
            <a:r>
              <a:rPr lang="en-US" sz="1600" dirty="0" smtClean="0">
                <a:solidFill>
                  <a:schemeClr val="tx1"/>
                </a:solidFill>
              </a:rPr>
              <a:t>Venture Capital</a:t>
            </a:r>
            <a:r>
              <a:rPr lang="en-US" sz="1600" dirty="0" smtClean="0">
                <a:solidFill>
                  <a:schemeClr val="tx1"/>
                </a:solidFill>
              </a:rPr>
              <a:t>? (VC)</a:t>
            </a:r>
            <a:endParaRPr lang="en-US" sz="1600" dirty="0" smtClean="0">
              <a:solidFill>
                <a:schemeClr val="tx1"/>
              </a:solidFill>
            </a:endParaRP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None/>
            </a:pPr>
            <a:r>
              <a:rPr lang="en-US" sz="1600" dirty="0" smtClean="0"/>
              <a:t/>
            </a:r>
            <a:br>
              <a:rPr lang="en-US" sz="1600" dirty="0" smtClean="0"/>
            </a:br>
            <a:r>
              <a:rPr lang="en-US" sz="1600" dirty="0" smtClean="0"/>
              <a:t/>
            </a:r>
            <a:br>
              <a:rPr lang="en-US" sz="1600" dirty="0" smtClean="0"/>
            </a:br>
            <a:endParaRPr lang="en-US" sz="1600" dirty="0" smtClean="0">
              <a:solidFill>
                <a:schemeClr val="tx1"/>
              </a:solidFill>
            </a:endParaRPr>
          </a:p>
          <a:p>
            <a:endParaRPr lang="en-US" sz="1600" dirty="0" smtClean="0">
              <a:solidFill>
                <a:schemeClr val="tx1"/>
              </a:solidFill>
            </a:endParaRPr>
          </a:p>
          <a:p>
            <a:endParaRPr lang="en-US" sz="1600" dirty="0" smtClean="0">
              <a:solidFill>
                <a:schemeClr val="tx1"/>
              </a:solidFill>
            </a:endParaRPr>
          </a:p>
        </p:txBody>
      </p:sp>
      <p:sp>
        <p:nvSpPr>
          <p:cNvPr id="114" name="Google Shape;114;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6" name="Picture 5" descr="business-plan-2061633_1280.jpg"/>
          <p:cNvPicPr>
            <a:picLocks noChangeAspect="1"/>
          </p:cNvPicPr>
          <p:nvPr/>
        </p:nvPicPr>
        <p:blipFill>
          <a:blip r:embed="rId3"/>
          <a:stretch>
            <a:fillRect/>
          </a:stretch>
        </p:blipFill>
        <p:spPr>
          <a:xfrm>
            <a:off x="2133600" y="2647950"/>
            <a:ext cx="4724400" cy="2495550"/>
          </a:xfrm>
          <a:prstGeom prst="rect">
            <a:avLst/>
          </a:prstGeom>
        </p:spPr>
      </p:pic>
      <p:sp>
        <p:nvSpPr>
          <p:cNvPr id="179" name="Google Shape;179;p22"/>
          <p:cNvSpPr txBox="1">
            <a:spLocks noGrp="1"/>
          </p:cNvSpPr>
          <p:nvPr>
            <p:ph type="title"/>
          </p:nvPr>
        </p:nvSpPr>
        <p:spPr>
          <a:xfrm>
            <a:off x="457200" y="514350"/>
            <a:ext cx="6529200" cy="396300"/>
          </a:xfrm>
          <a:prstGeom prst="rect">
            <a:avLst/>
          </a:prstGeom>
        </p:spPr>
        <p:txBody>
          <a:bodyPr spcFirstLastPara="1" wrap="square" lIns="0" tIns="0" rIns="0" bIns="0" anchor="b" anchorCtr="0">
            <a:noAutofit/>
          </a:bodyPr>
          <a:lstStyle/>
          <a:p>
            <a:r>
              <a:rPr lang="en-US" dirty="0" smtClean="0"/>
              <a:t>Business Plan</a:t>
            </a:r>
            <a:endParaRPr lang="en-US" dirty="0"/>
          </a:p>
        </p:txBody>
      </p:sp>
      <p:sp>
        <p:nvSpPr>
          <p:cNvPr id="180" name="Google Shape;180;p22"/>
          <p:cNvSpPr txBox="1">
            <a:spLocks noGrp="1"/>
          </p:cNvSpPr>
          <p:nvPr>
            <p:ph type="body" idx="1"/>
          </p:nvPr>
        </p:nvSpPr>
        <p:spPr>
          <a:xfrm>
            <a:off x="152400" y="1200150"/>
            <a:ext cx="7696200" cy="3206700"/>
          </a:xfrm>
          <a:prstGeom prst="rect">
            <a:avLst/>
          </a:prstGeom>
        </p:spPr>
        <p:txBody>
          <a:bodyPr spcFirstLastPara="1" wrap="square" lIns="0" tIns="0" rIns="0" bIns="0" anchor="t" anchorCtr="0">
            <a:noAutofit/>
          </a:bodyPr>
          <a:lstStyle/>
          <a:p>
            <a:pPr algn="ctr">
              <a:buNone/>
            </a:pPr>
            <a:r>
              <a:rPr lang="en-US" dirty="0" smtClean="0"/>
              <a:t>A business plan is a very important and strategic tool for entrepreneurs. A good business plan not only helps entrepreneurs focus on the specific steps necessary for them to make business ideas succeed,</a:t>
            </a:r>
          </a:p>
          <a:p>
            <a:pPr algn="ctr">
              <a:buNone/>
            </a:pPr>
            <a:r>
              <a:rPr lang="en-US" dirty="0" smtClean="0"/>
              <a:t> but it also helps them to achieve short-term and</a:t>
            </a:r>
          </a:p>
          <a:p>
            <a:pPr algn="ctr">
              <a:buNone/>
            </a:pPr>
            <a:r>
              <a:rPr lang="en-US" dirty="0" smtClean="0"/>
              <a:t> long-term objectives.</a:t>
            </a:r>
          </a:p>
          <a:p>
            <a:endParaRPr lang="en-US" dirty="0" smtClean="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438150"/>
            <a:ext cx="6529200" cy="396300"/>
          </a:xfrm>
          <a:prstGeom prst="rect">
            <a:avLst/>
          </a:prstGeom>
        </p:spPr>
        <p:txBody>
          <a:bodyPr spcFirstLastPara="1" wrap="square" lIns="0" tIns="0" rIns="0" bIns="0" anchor="b" anchorCtr="0">
            <a:noAutofit/>
          </a:bodyPr>
          <a:lstStyle/>
          <a:p>
            <a:r>
              <a:rPr lang="en-US" sz="2400" dirty="0" smtClean="0"/>
              <a:t>Its Need &amp; Importance in Entrepreneurship</a:t>
            </a:r>
            <a:endParaRPr lang="en-US" sz="2400" dirty="0"/>
          </a:p>
        </p:txBody>
      </p:sp>
      <p:sp>
        <p:nvSpPr>
          <p:cNvPr id="180" name="Google Shape;180;p22"/>
          <p:cNvSpPr txBox="1">
            <a:spLocks noGrp="1"/>
          </p:cNvSpPr>
          <p:nvPr>
            <p:ph type="body" idx="1"/>
          </p:nvPr>
        </p:nvSpPr>
        <p:spPr>
          <a:xfrm>
            <a:off x="609600" y="1276350"/>
            <a:ext cx="7145800" cy="3206700"/>
          </a:xfrm>
          <a:prstGeom prst="rect">
            <a:avLst/>
          </a:prstGeom>
        </p:spPr>
        <p:txBody>
          <a:bodyPr spcFirstLastPara="1" wrap="square" lIns="0" tIns="0" rIns="0" bIns="0" anchor="t" anchorCtr="0">
            <a:noAutofit/>
          </a:bodyPr>
          <a:lstStyle/>
          <a:p>
            <a:r>
              <a:rPr lang="en-US" dirty="0" smtClean="0"/>
              <a:t>Business plans are like road maps: it’s possible to travel without one, but that will only increase the odds of getting lost along the way. </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5" name="Rounded Rectangle 4"/>
          <p:cNvSpPr/>
          <p:nvPr/>
        </p:nvSpPr>
        <p:spPr>
          <a:xfrm>
            <a:off x="838200" y="3028950"/>
            <a:ext cx="6705600"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a:off x="1295400" y="3333750"/>
            <a:ext cx="5943600" cy="830997"/>
          </a:xfrm>
          <a:prstGeom prst="rect">
            <a:avLst/>
          </a:prstGeom>
          <a:noFill/>
        </p:spPr>
        <p:txBody>
          <a:bodyPr wrap="square" rtlCol="0">
            <a:spAutoFit/>
          </a:bodyPr>
          <a:lstStyle/>
          <a:p>
            <a:r>
              <a:rPr lang="en-US" sz="1600" i="1" dirty="0" smtClean="0"/>
              <a:t>Owners with a business plan see growth 30% faster than those without one, and 71% of the fast-growing companies have business plan.</a:t>
            </a:r>
            <a:endParaRPr lang="en-US" sz="1600" i="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457200" y="57150"/>
            <a:ext cx="6529200" cy="396300"/>
          </a:xfrm>
          <a:prstGeom prst="rect">
            <a:avLst/>
          </a:prstGeom>
        </p:spPr>
        <p:txBody>
          <a:bodyPr spcFirstLastPara="1" wrap="square" lIns="0" tIns="0" rIns="0" bIns="0" anchor="b" anchorCtr="0">
            <a:noAutofit/>
          </a:bodyPr>
          <a:lstStyle/>
          <a:p>
            <a:r>
              <a:rPr lang="en-US" sz="1800" dirty="0" smtClean="0"/>
              <a:t>To create a Successful Business plan - 8 Steps</a:t>
            </a:r>
            <a:endParaRPr lang="en-US" sz="1800"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5" name="Picture 4" descr="7dc7fc9607f6351bf2cd89cdef85d615.jpg"/>
          <p:cNvPicPr>
            <a:picLocks noChangeAspect="1"/>
          </p:cNvPicPr>
          <p:nvPr/>
        </p:nvPicPr>
        <p:blipFill>
          <a:blip r:embed="rId3"/>
          <a:srcRect t="8889" r="-3750" b="6667"/>
          <a:stretch>
            <a:fillRect/>
          </a:stretch>
        </p:blipFill>
        <p:spPr>
          <a:xfrm>
            <a:off x="990600" y="590550"/>
            <a:ext cx="6858000" cy="4495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361950"/>
            <a:ext cx="6529200" cy="396300"/>
          </a:xfrm>
          <a:prstGeom prst="rect">
            <a:avLst/>
          </a:prstGeom>
        </p:spPr>
        <p:txBody>
          <a:bodyPr spcFirstLastPara="1" wrap="square" lIns="0" tIns="0" rIns="0" bIns="0" anchor="b" anchorCtr="0">
            <a:noAutofit/>
          </a:bodyPr>
          <a:lstStyle/>
          <a:p>
            <a:pPr lvl="0"/>
            <a:r>
              <a:rPr lang="en-US" dirty="0" smtClean="0"/>
              <a:t>Business Idea?</a:t>
            </a:r>
            <a:endParaRPr/>
          </a:p>
        </p:txBody>
      </p:sp>
      <p:sp>
        <p:nvSpPr>
          <p:cNvPr id="180" name="Google Shape;180;p22"/>
          <p:cNvSpPr txBox="1">
            <a:spLocks noGrp="1"/>
          </p:cNvSpPr>
          <p:nvPr>
            <p:ph type="body" idx="1"/>
          </p:nvPr>
        </p:nvSpPr>
        <p:spPr>
          <a:xfrm>
            <a:off x="457200" y="1123950"/>
            <a:ext cx="7145800" cy="3581400"/>
          </a:xfrm>
          <a:prstGeom prst="rect">
            <a:avLst/>
          </a:prstGeom>
        </p:spPr>
        <p:txBody>
          <a:bodyPr spcFirstLastPara="1" wrap="square" lIns="0" tIns="0" rIns="0" bIns="0" anchor="t" anchorCtr="0">
            <a:noAutofit/>
          </a:bodyPr>
          <a:lstStyle/>
          <a:p>
            <a:r>
              <a:rPr lang="en-US" dirty="0" smtClean="0"/>
              <a:t>A business idea is a concept that can be used for financial gain that is usually centered on a product or service that can be offered for money. An idea is the first milestone in the process of building a successful business.</a:t>
            </a:r>
          </a:p>
          <a:p>
            <a:pPr>
              <a:buNone/>
            </a:pPr>
            <a:r>
              <a:rPr lang="en-US" b="1" dirty="0" smtClean="0"/>
              <a:t>	The characteristics of a promising business idea are:</a:t>
            </a:r>
          </a:p>
          <a:p>
            <a:r>
              <a:rPr lang="en-US" dirty="0" smtClean="0"/>
              <a:t>Innovative</a:t>
            </a:r>
          </a:p>
          <a:p>
            <a:r>
              <a:rPr lang="en-US" dirty="0" smtClean="0"/>
              <a:t>Unique</a:t>
            </a:r>
          </a:p>
          <a:p>
            <a:r>
              <a:rPr lang="en-US" dirty="0" smtClean="0"/>
              <a:t>Problem solving</a:t>
            </a:r>
          </a:p>
          <a:p>
            <a:r>
              <a:rPr lang="en-US" dirty="0" smtClean="0"/>
              <a:t>Profitable</a:t>
            </a:r>
          </a:p>
          <a:p>
            <a:r>
              <a:rPr lang="en-US" dirty="0" smtClean="0"/>
              <a:t>understandable</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pPr lvl="0"/>
            <a:r>
              <a:rPr lang="en-US" dirty="0" smtClean="0"/>
              <a:t>Sources of Business Idea</a:t>
            </a:r>
            <a:endParaRPr/>
          </a:p>
        </p:txBody>
      </p:sp>
      <p:sp>
        <p:nvSpPr>
          <p:cNvPr id="180" name="Google Shape;180;p22"/>
          <p:cNvSpPr txBox="1">
            <a:spLocks noGrp="1"/>
          </p:cNvSpPr>
          <p:nvPr>
            <p:ph type="body" idx="1"/>
          </p:nvPr>
        </p:nvSpPr>
        <p:spPr>
          <a:xfrm>
            <a:off x="457200" y="1276350"/>
            <a:ext cx="6934200" cy="3206700"/>
          </a:xfrm>
          <a:prstGeom prst="rect">
            <a:avLst/>
          </a:prstGeom>
        </p:spPr>
        <p:txBody>
          <a:bodyPr spcFirstLastPara="1" wrap="square" lIns="0" tIns="0" rIns="0" bIns="0" anchor="t" anchorCtr="0">
            <a:noAutofit/>
          </a:bodyPr>
          <a:lstStyle/>
          <a:p>
            <a:pPr fontAlgn="base">
              <a:buNone/>
            </a:pPr>
            <a:r>
              <a:rPr lang="en-US" dirty="0" smtClean="0"/>
              <a:t>	There are billions of entrepreneurs throughout the world and their testimonies suggest that there are many potential sources of business ideas.</a:t>
            </a:r>
          </a:p>
          <a:p>
            <a:pPr fontAlgn="base"/>
            <a:r>
              <a:rPr lang="en-US" dirty="0" smtClean="0"/>
              <a:t>Hobby.</a:t>
            </a:r>
          </a:p>
          <a:p>
            <a:pPr fontAlgn="base"/>
            <a:r>
              <a:rPr lang="en-US" dirty="0" smtClean="0"/>
              <a:t>Complaints.</a:t>
            </a:r>
          </a:p>
          <a:p>
            <a:pPr fontAlgn="base"/>
            <a:r>
              <a:rPr lang="en-US" dirty="0" smtClean="0"/>
              <a:t>Exhibitions.</a:t>
            </a:r>
          </a:p>
          <a:p>
            <a:pPr fontAlgn="base"/>
            <a:r>
              <a:rPr lang="en-US" dirty="0" smtClean="0"/>
              <a:t>Experience.</a:t>
            </a:r>
          </a:p>
          <a:p>
            <a:pPr fontAlgn="base"/>
            <a:r>
              <a:rPr lang="en-US" dirty="0" smtClean="0"/>
              <a:t>Brainstorming.</a:t>
            </a:r>
          </a:p>
          <a:p>
            <a:pPr fontAlgn="base"/>
            <a:r>
              <a:rPr lang="en-US" dirty="0" smtClean="0"/>
              <a:t>Surveys.</a:t>
            </a:r>
          </a:p>
          <a:p>
            <a:pPr fontAlgn="base"/>
            <a:r>
              <a:rPr lang="en-US" dirty="0" smtClean="0"/>
              <a:t>Mass media etc…</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590550"/>
            <a:ext cx="6529200" cy="396300"/>
          </a:xfrm>
          <a:prstGeom prst="rect">
            <a:avLst/>
          </a:prstGeom>
        </p:spPr>
        <p:txBody>
          <a:bodyPr spcFirstLastPara="1" wrap="square" lIns="0" tIns="0" rIns="0" bIns="0" anchor="b" anchorCtr="0">
            <a:noAutofit/>
          </a:bodyPr>
          <a:lstStyle/>
          <a:p>
            <a:pPr lvl="0"/>
            <a:r>
              <a:rPr lang="en-US" dirty="0" smtClean="0"/>
              <a:t>Sources of Business Idea</a:t>
            </a:r>
            <a:endParaRPr/>
          </a:p>
        </p:txBody>
      </p:sp>
      <p:sp>
        <p:nvSpPr>
          <p:cNvPr id="180" name="Google Shape;180;p22"/>
          <p:cNvSpPr txBox="1">
            <a:spLocks noGrp="1"/>
          </p:cNvSpPr>
          <p:nvPr>
            <p:ph type="body" idx="1"/>
          </p:nvPr>
        </p:nvSpPr>
        <p:spPr>
          <a:xfrm>
            <a:off x="457200" y="1276350"/>
            <a:ext cx="3429000" cy="3206700"/>
          </a:xfrm>
          <a:prstGeom prst="rect">
            <a:avLst/>
          </a:prstGeom>
        </p:spPr>
        <p:txBody>
          <a:bodyPr spcFirstLastPara="1" wrap="square" lIns="0" tIns="0" rIns="0" bIns="0" anchor="t" anchorCtr="0">
            <a:noAutofit/>
          </a:bodyPr>
          <a:lstStyle/>
          <a:p>
            <a:pPr>
              <a:buNone/>
            </a:pPr>
            <a:r>
              <a:rPr lang="en-US" i="1" dirty="0" smtClean="0"/>
              <a:t>Source of business idea may comes from a person’s.</a:t>
            </a:r>
          </a:p>
          <a:p>
            <a:pPr>
              <a:buNone/>
            </a:pPr>
            <a:endParaRPr lang="en-US" i="1" dirty="0" smtClean="0"/>
          </a:p>
          <a:p>
            <a:r>
              <a:rPr lang="en-US" dirty="0" smtClean="0"/>
              <a:t>Experiences</a:t>
            </a:r>
          </a:p>
          <a:p>
            <a:r>
              <a:rPr lang="en-US" dirty="0" smtClean="0"/>
              <a:t>Interests</a:t>
            </a:r>
          </a:p>
          <a:p>
            <a:r>
              <a:rPr lang="en-US" dirty="0" smtClean="0"/>
              <a:t>Abilities</a:t>
            </a:r>
          </a:p>
          <a:p>
            <a:r>
              <a:rPr lang="en-US" dirty="0" smtClean="0"/>
              <a:t>imagination</a:t>
            </a:r>
            <a:endParaRPr lang="en-US" dirty="0"/>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Google Shape;180;p22"/>
          <p:cNvSpPr txBox="1">
            <a:spLocks noGrp="1"/>
          </p:cNvSpPr>
          <p:nvPr>
            <p:ph type="body" idx="1"/>
          </p:nvPr>
        </p:nvSpPr>
        <p:spPr>
          <a:xfrm>
            <a:off x="4267200" y="1276350"/>
            <a:ext cx="3429000" cy="3206700"/>
          </a:xfrm>
          <a:prstGeom prst="rect">
            <a:avLst/>
          </a:prstGeom>
        </p:spPr>
        <p:txBody>
          <a:bodyPr spcFirstLastPara="1" wrap="square" lIns="0" tIns="0" rIns="0" bIns="0" anchor="t" anchorCtr="0">
            <a:noAutofit/>
          </a:bodyPr>
          <a:lstStyle/>
          <a:p>
            <a:pPr>
              <a:buNone/>
            </a:pPr>
            <a:r>
              <a:rPr lang="en-US" i="1" dirty="0" smtClean="0"/>
              <a:t>Inspiration of Ideas can come from </a:t>
            </a:r>
          </a:p>
          <a:p>
            <a:pPr>
              <a:buNone/>
            </a:pPr>
            <a:endParaRPr lang="en-US" i="1" dirty="0" smtClean="0"/>
          </a:p>
          <a:p>
            <a:r>
              <a:rPr lang="en-US" dirty="0" smtClean="0"/>
              <a:t>Listening to others</a:t>
            </a:r>
          </a:p>
          <a:p>
            <a:r>
              <a:rPr lang="en-US" dirty="0" smtClean="0"/>
              <a:t>Reading</a:t>
            </a:r>
          </a:p>
          <a:p>
            <a:r>
              <a:rPr lang="en-US" dirty="0" smtClean="0"/>
              <a:t>Visiting displays</a:t>
            </a:r>
          </a:p>
          <a:p>
            <a:r>
              <a:rPr lang="en-US" dirty="0" smtClean="0"/>
              <a:t>Government Statistics</a:t>
            </a:r>
          </a:p>
          <a:p>
            <a:r>
              <a:rPr lang="en-US" dirty="0" smtClean="0"/>
              <a:t>Finding a gap in the market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609600" y="499050"/>
            <a:ext cx="6529200" cy="396300"/>
          </a:xfrm>
          <a:prstGeom prst="rect">
            <a:avLst/>
          </a:prstGeom>
        </p:spPr>
        <p:txBody>
          <a:bodyPr spcFirstLastPara="1" wrap="square" lIns="0" tIns="0" rIns="0" bIns="0" anchor="b" anchorCtr="0">
            <a:noAutofit/>
          </a:bodyPr>
          <a:lstStyle/>
          <a:p>
            <a:pPr lvl="0"/>
            <a:r>
              <a:rPr lang="en-US" dirty="0" smtClean="0"/>
              <a:t>Business Model</a:t>
            </a:r>
            <a:endParaRPr/>
          </a:p>
        </p:txBody>
      </p:sp>
      <p:sp>
        <p:nvSpPr>
          <p:cNvPr id="180" name="Google Shape;180;p22"/>
          <p:cNvSpPr txBox="1">
            <a:spLocks noGrp="1"/>
          </p:cNvSpPr>
          <p:nvPr>
            <p:ph type="body" idx="1"/>
          </p:nvPr>
        </p:nvSpPr>
        <p:spPr>
          <a:xfrm>
            <a:off x="304800" y="1276350"/>
            <a:ext cx="4648200" cy="3206700"/>
          </a:xfrm>
          <a:prstGeom prst="rect">
            <a:avLst/>
          </a:prstGeom>
        </p:spPr>
        <p:txBody>
          <a:bodyPr spcFirstLastPara="1" wrap="square" lIns="0" tIns="0" rIns="0" bIns="0" anchor="t" anchorCtr="0">
            <a:noAutofit/>
          </a:bodyPr>
          <a:lstStyle/>
          <a:p>
            <a:r>
              <a:rPr lang="en-US" dirty="0" smtClean="0"/>
              <a:t>The term business model refers to a company's plan for making a </a:t>
            </a:r>
            <a:r>
              <a:rPr lang="en-US" u="sng" dirty="0" smtClean="0">
                <a:hlinkClick r:id="rId3"/>
              </a:rPr>
              <a:t>profit</a:t>
            </a:r>
            <a:r>
              <a:rPr lang="en-US" dirty="0" smtClean="0"/>
              <a:t>. It identifies the products or services the business plans to sell, its identified </a:t>
            </a:r>
            <a:r>
              <a:rPr lang="en-US" u="sng" dirty="0" smtClean="0">
                <a:hlinkClick r:id="rId4"/>
              </a:rPr>
              <a:t>target market</a:t>
            </a:r>
            <a:r>
              <a:rPr lang="en-US" dirty="0" smtClean="0"/>
              <a:t>, and any anticipated </a:t>
            </a:r>
            <a:r>
              <a:rPr lang="en-US" u="sng" dirty="0" smtClean="0">
                <a:hlinkClick r:id="rId5"/>
              </a:rPr>
              <a:t>expenses</a:t>
            </a:r>
            <a:r>
              <a:rPr lang="en-US" dirty="0" smtClean="0"/>
              <a:t>. Business models are important for both new and established businesses. </a:t>
            </a:r>
          </a:p>
        </p:txBody>
      </p:sp>
      <p:sp>
        <p:nvSpPr>
          <p:cNvPr id="183" name="Google Shape;183;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7" name="Picture 6" descr="Business-Model-pic-1024x1024.png"/>
          <p:cNvPicPr>
            <a:picLocks noChangeAspect="1"/>
          </p:cNvPicPr>
          <p:nvPr/>
        </p:nvPicPr>
        <p:blipFill>
          <a:blip r:embed="rId6"/>
          <a:stretch>
            <a:fillRect/>
          </a:stretch>
        </p:blipFill>
        <p:spPr>
          <a:xfrm>
            <a:off x="4972050" y="685800"/>
            <a:ext cx="3867150" cy="38671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regory template">
  <a:themeElements>
    <a:clrScheme name="Custom 347">
      <a:dk1>
        <a:srgbClr val="122431"/>
      </a:dk1>
      <a:lt1>
        <a:srgbClr val="FFFFFF"/>
      </a:lt1>
      <a:dk2>
        <a:srgbClr val="84898D"/>
      </a:dk2>
      <a:lt2>
        <a:srgbClr val="ECEFF3"/>
      </a:lt2>
      <a:accent1>
        <a:srgbClr val="FEC200"/>
      </a:accent1>
      <a:accent2>
        <a:srgbClr val="A2EAE9"/>
      </a:accent2>
      <a:accent3>
        <a:srgbClr val="0B6AB1"/>
      </a:accent3>
      <a:accent4>
        <a:srgbClr val="FF981F"/>
      </a:accent4>
      <a:accent5>
        <a:srgbClr val="FFE03F"/>
      </a:accent5>
      <a:accent6>
        <a:srgbClr val="023E69"/>
      </a:accent6>
      <a:hlink>
        <a:srgbClr val="0B6AB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331</Words>
  <PresentationFormat>On-screen Show (16:9)</PresentationFormat>
  <Paragraphs>90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Kulim Park</vt:lpstr>
      <vt:lpstr>Calibri</vt:lpstr>
      <vt:lpstr>Gregory template</vt:lpstr>
      <vt:lpstr>Week 4 ENTREPRENEURSHIP</vt:lpstr>
      <vt:lpstr>Outline</vt:lpstr>
      <vt:lpstr>Business Plan</vt:lpstr>
      <vt:lpstr>Its Need &amp; Importance in Entrepreneurship</vt:lpstr>
      <vt:lpstr>To create a Successful Business plan - 8 Steps</vt:lpstr>
      <vt:lpstr>Business Idea?</vt:lpstr>
      <vt:lpstr>Sources of Business Idea</vt:lpstr>
      <vt:lpstr>Sources of Business Idea</vt:lpstr>
      <vt:lpstr>Business Model</vt:lpstr>
      <vt:lpstr>Slide 10</vt:lpstr>
      <vt:lpstr>Cost model Revenue model</vt:lpstr>
      <vt:lpstr>Its Need &amp; Importance in Entrepreneurship</vt:lpstr>
      <vt:lpstr>Total Entrepreneurial Activity (TEA)</vt:lpstr>
      <vt:lpstr>Venture capital (VC)</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c:creator>
  <cp:lastModifiedBy>A</cp:lastModifiedBy>
  <cp:revision>18</cp:revision>
  <dcterms:modified xsi:type="dcterms:W3CDTF">2022-02-17T07:36:12Z</dcterms:modified>
</cp:coreProperties>
</file>