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5" r:id="rId5"/>
    <p:sldId id="260" r:id="rId6"/>
    <p:sldId id="266" r:id="rId7"/>
    <p:sldId id="267" r:id="rId8"/>
    <p:sldId id="264" r:id="rId9"/>
    <p:sldId id="258" r:id="rId10"/>
    <p:sldId id="268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68" autoAdjust="0"/>
  </p:normalViewPr>
  <p:slideViewPr>
    <p:cSldViewPr showGuides="1">
      <p:cViewPr>
        <p:scale>
          <a:sx n="100" d="100"/>
          <a:sy n="100" d="100"/>
        </p:scale>
        <p:origin x="-195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45924-A3B2-4F4C-B8BF-05780EF8872A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F2FF0-A9BF-485C-9913-3837008F2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http://abduzeedo.com/awesome-zombie-collection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zombies attack!: Mathematical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an outbreak of.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Munz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P, et al.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2009, Infectious Disease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Research Progress, pp. 133-150.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 smtClean="0"/>
              <a:t>://www.flickr.com/photos/wonko-the-sane/3442488189/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http://www.flickr.com/photos/wonko-the-sane/3442488189/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http://www.flickr.com/photos/wonko-the-sane/3442488189/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Steering behaviors for autonomous characters.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Reynolds, C W.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1999, Game Developers Conference, pp. 763-782.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Force Model for Pedestrian Dynamics.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Helbing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 and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Molnár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1995, Phys. Rev., pp. 4282-4286.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Simulating Dynamical Features of Escape Panic.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Helbing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Farkas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I. and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Vicsek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2000, Nature, pp. 487-490.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zombies attack!: Mathematical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an outbreak of.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Munz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P, et al.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2009, Infectious Disease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Research Progress, pp. 133-150.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zombies attack!: Mathematical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an outbreak of.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Munz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P, et al.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2009, Infectious Disease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Research Progress, pp. 133-150.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 smtClean="0"/>
              <a:t>://www.flickr.com/photos/wonko-the-sane/3442488189/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zamb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40784"/>
            <a:ext cx="5562600" cy="4917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381000"/>
            <a:ext cx="9144000" cy="1470025"/>
          </a:xfrm>
        </p:spPr>
        <p:txBody>
          <a:bodyPr>
            <a:noAutofit/>
          </a:bodyPr>
          <a:lstStyle/>
          <a:p>
            <a:r>
              <a:rPr lang="en-US" sz="8800" dirty="0" smtClean="0">
                <a:ln>
                  <a:solidFill>
                    <a:schemeClr val="accent6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Cold Night for Alligators" pitchFamily="2" charset="0"/>
              </a:rPr>
              <a:t>Zombie   Outbreak</a:t>
            </a:r>
            <a:endParaRPr lang="en-US" sz="8800" dirty="0">
              <a:ln>
                <a:solidFill>
                  <a:schemeClr val="accent6"/>
                </a:solidFill>
              </a:ln>
              <a:solidFill>
                <a:schemeClr val="accent2">
                  <a:lumMod val="50000"/>
                </a:schemeClr>
              </a:solidFill>
              <a:latin typeface="Cold Night for Alligators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7600" y="5715000"/>
            <a:ext cx="1981200" cy="11430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Alice Forehand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Robert Pienta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Eric Reed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2057400"/>
            <a:ext cx="4953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ln>
                  <a:solidFill>
                    <a:schemeClr val="accent6"/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50800" dist="114300" dir="1800000" sx="108000" sy="108000" algn="ctr" rotWithShape="0">
                    <a:srgbClr val="000000">
                      <a:alpha val="91000"/>
                    </a:srgbClr>
                  </a:outerShdw>
                </a:effectLst>
                <a:latin typeface="Cold Night for Alligators" pitchFamily="2" charset="0"/>
              </a:rPr>
              <a:t>Simulator</a:t>
            </a:r>
            <a:endParaRPr lang="en-US" sz="8800" dirty="0">
              <a:ln>
                <a:solidFill>
                  <a:schemeClr val="accent6"/>
                </a:solidFill>
              </a:ln>
              <a:solidFill>
                <a:schemeClr val="accent2">
                  <a:lumMod val="50000"/>
                </a:schemeClr>
              </a:solidFill>
              <a:effectLst>
                <a:outerShdw blurRad="50800" dist="114300" dir="1800000" sx="108000" sy="108000" algn="ctr" rotWithShape="0">
                  <a:srgbClr val="000000">
                    <a:alpha val="91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5400" dirty="0" smtClean="0">
                <a:solidFill>
                  <a:srgbClr val="FFC000"/>
                </a:solidFill>
                <a:latin typeface="Chiller" pitchFamily="82" charset="0"/>
              </a:rPr>
              <a:t>Experimental </a:t>
            </a:r>
            <a:r>
              <a:rPr lang="en-US" sz="5400" dirty="0" smtClean="0">
                <a:solidFill>
                  <a:srgbClr val="FFC000"/>
                </a:solidFill>
                <a:latin typeface="Chiller" pitchFamily="82" charset="0"/>
              </a:rPr>
              <a:t>Results l</a:t>
            </a:r>
            <a:endParaRPr lang="en-US" sz="5400" dirty="0">
              <a:solidFill>
                <a:srgbClr val="FFC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799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Wall avoidance is highly dependent on: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Low maximum velocity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Sufficient sight range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An exponential repulsion force</a:t>
            </a:r>
            <a:endParaRPr lang="en-US" sz="2000" dirty="0" smtClean="0">
              <a:solidFill>
                <a:schemeClr val="accent6"/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Spirals form when the speed of the zombies and humans are equivalent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038600" y="1143001"/>
            <a:ext cx="4572000" cy="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43400"/>
            <a:ext cx="962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267200"/>
            <a:ext cx="8763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10050"/>
            <a:ext cx="9906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1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FFC000"/>
                </a:solidFill>
                <a:latin typeface="Chiller" pitchFamily="82" charset="0"/>
              </a:rPr>
              <a:t>Application Extensions</a:t>
            </a:r>
            <a:endParaRPr lang="en-US" sz="5400" dirty="0">
              <a:solidFill>
                <a:srgbClr val="FFC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 system could be extended to be an approach modeling the spread of infectious contact-based diseases 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Modify zombie agents to act like normal humans 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During contact with uninfected humans use a probability to pass disease along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Using pre-existing wall structures to model: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Airports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Bus stations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Train stations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Schools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Hospitals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Office environments</a:t>
            </a:r>
          </a:p>
          <a:p>
            <a:pPr lvl="1"/>
            <a:endParaRPr lang="en-US" sz="1600" dirty="0" smtClean="0">
              <a:solidFill>
                <a:schemeClr val="accent6"/>
              </a:solidFill>
            </a:endParaRP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33400" y="1143001"/>
            <a:ext cx="4876800" cy="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33400" y="1143000"/>
            <a:ext cx="2209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C000"/>
                </a:solidFill>
                <a:latin typeface="Chiller" pitchFamily="82" charset="0"/>
              </a:rPr>
              <a:t>Application Extensions </a:t>
            </a:r>
            <a:r>
              <a:rPr lang="en-US" sz="5400" dirty="0" err="1" smtClean="0">
                <a:solidFill>
                  <a:srgbClr val="FFC000"/>
                </a:solidFill>
                <a:latin typeface="Chiller" pitchFamily="82" charset="0"/>
              </a:rPr>
              <a:t>ll</a:t>
            </a:r>
            <a:endParaRPr lang="en-US" sz="5400" dirty="0">
              <a:solidFill>
                <a:srgbClr val="FFC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 system could be used to model attack scenarios for military applications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Modify zombie agents to act like the aggressors 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Provide more realistic weaponry to locals and/or aggressors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Form village structure or city structure from satellite or other data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Can simulate a number of different military skirmishes and attack styles dependent on how the flocking of both sides is controlled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Could yield potential tactical data</a:t>
            </a:r>
            <a:endParaRPr lang="en-US" sz="1600" dirty="0" smtClean="0">
              <a:solidFill>
                <a:schemeClr val="accent6"/>
              </a:solidFill>
            </a:endParaRP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33400" y="1143001"/>
            <a:ext cx="5105400" cy="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33400" y="1143000"/>
            <a:ext cx="2209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4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Previous Work l</a:t>
            </a:r>
            <a:endParaRPr lang="en-US" sz="4500" dirty="0">
              <a:solidFill>
                <a:srgbClr val="FFC000"/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2971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Social Forces approach from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Helbing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et al.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Humans use social forces to: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Flee from zombies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Group together to form survivor cells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Avoid walls or other obstacles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Find gun caches</a:t>
            </a:r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Zombies use social forces to: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Capture and eat or infect humans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Avoid walls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Wander in search of tasty brains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10" name="Picture 9" descr="brai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902143">
            <a:off x="4995742" y="2847000"/>
            <a:ext cx="4038599" cy="2805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Previous Work </a:t>
            </a:r>
            <a:r>
              <a:rPr lang="en-US" sz="4500" dirty="0" err="1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ll</a:t>
            </a:r>
            <a:endParaRPr lang="en-US" sz="4500" dirty="0">
              <a:solidFill>
                <a:srgbClr val="FFC000"/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2971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19200"/>
            <a:ext cx="5105400" cy="5334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Humans Panic under zombie attack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This approach is similar to the work of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Helbing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et al in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Simulating Dynamical Features of Escape Panic</a:t>
            </a:r>
          </a:p>
          <a:p>
            <a:endParaRPr lang="en-US" sz="24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57200" y="1676400"/>
            <a:ext cx="30480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620000" cy="1143000"/>
          </a:xfrm>
        </p:spPr>
        <p:txBody>
          <a:bodyPr>
            <a:noAutofit/>
          </a:bodyPr>
          <a:lstStyle/>
          <a:p>
            <a:pPr algn="r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Previous Work </a:t>
            </a:r>
            <a:r>
              <a:rPr lang="en-US" sz="4500" dirty="0" err="1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lll</a:t>
            </a:r>
            <a:endParaRPr lang="en-US" sz="4500" dirty="0">
              <a:solidFill>
                <a:srgbClr val="FFC000"/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990600"/>
            <a:ext cx="2971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1219200"/>
            <a:ext cx="8001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Munz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et al. created a mathematical model to analyze the spread of a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zombifying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infectious disease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The survival of the human race is unlikely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The most likely means of survival for the humans was to immediately eradicate the infected </a:t>
            </a:r>
          </a:p>
          <a:p>
            <a:pPr lvl="1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 approach was a set of differential equations based on previous infectious disease work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None/>
            </a:pP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6575" y="4953000"/>
            <a:ext cx="1038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Agent Behavior - </a:t>
            </a:r>
            <a:r>
              <a:rPr lang="en-US" sz="4500" dirty="0" smtClean="0">
                <a:solidFill>
                  <a:schemeClr val="bg1">
                    <a:lumMod val="75000"/>
                  </a:schemeClr>
                </a:solidFill>
                <a:latin typeface="Chiller" pitchFamily="82" charset="0"/>
                <a:cs typeface="Andalus" pitchFamily="18" charset="-78"/>
              </a:rPr>
              <a:t>Humans</a:t>
            </a:r>
            <a:endParaRPr lang="en-US" sz="4500" dirty="0">
              <a:solidFill>
                <a:schemeClr val="bg1">
                  <a:lumMod val="75000"/>
                </a:schemeClr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2971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225689"/>
            <a:ext cx="487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Flee from zombies</a:t>
            </a: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Group together to form survivor cells</a:t>
            </a: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Avoid walls or other obstacles</a:t>
            </a: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581400"/>
            <a:ext cx="8001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7505179">
            <a:off x="2057400" y="3810000"/>
            <a:ext cx="60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 r="51807"/>
          <a:stretch>
            <a:fillRect/>
          </a:stretch>
        </p:blipFill>
        <p:spPr bwMode="auto">
          <a:xfrm>
            <a:off x="762000" y="5715000"/>
            <a:ext cx="381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91450" y="4876800"/>
            <a:ext cx="9715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3600" y="5438775"/>
            <a:ext cx="10668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5410200"/>
            <a:ext cx="13620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57550" y="5410200"/>
            <a:ext cx="13144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24"/>
          <p:cNvGrpSpPr/>
          <p:nvPr/>
        </p:nvGrpSpPr>
        <p:grpSpPr>
          <a:xfrm>
            <a:off x="533400" y="1724025"/>
            <a:ext cx="1914525" cy="638175"/>
            <a:chOff x="457200" y="1828800"/>
            <a:chExt cx="1914525" cy="638175"/>
          </a:xfrm>
        </p:grpSpPr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57200" y="1828800"/>
              <a:ext cx="19145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21"/>
            <p:cNvSpPr/>
            <p:nvPr/>
          </p:nvSpPr>
          <p:spPr>
            <a:xfrm>
              <a:off x="685800" y="18288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4400" y="19050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200" y="22860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Agent Behavior - </a:t>
            </a:r>
            <a:r>
              <a:rPr lang="en-US" sz="4500" dirty="0" smtClean="0">
                <a:solidFill>
                  <a:srgbClr val="92D050"/>
                </a:solidFill>
                <a:latin typeface="Chiller" pitchFamily="82" charset="0"/>
                <a:cs typeface="Andalus" pitchFamily="18" charset="-78"/>
              </a:rPr>
              <a:t>Zombies</a:t>
            </a:r>
            <a:endParaRPr lang="en-US" sz="4500" dirty="0">
              <a:solidFill>
                <a:srgbClr val="92D050"/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2971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225689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Detect and chase humans</a:t>
            </a:r>
          </a:p>
          <a:p>
            <a:pPr lvl="1"/>
            <a:endParaRPr lang="en-US" sz="2000" dirty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Bitten humans may incubate the disease, undetectable by other humans</a:t>
            </a:r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229600" cy="4724399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Gun caches appear as small blue boxes, their size is proportional to the number of available guns within them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Humans with guns appear in pink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Humans can fire guns to kill zombies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Agent Behavior </a:t>
            </a:r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– </a:t>
            </a:r>
            <a:r>
              <a:rPr lang="en-US" sz="45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hiller" pitchFamily="82" charset="0"/>
                <a:cs typeface="Andalus" pitchFamily="18" charset="-78"/>
              </a:rPr>
              <a:t>Gun Caches</a:t>
            </a:r>
            <a:endParaRPr lang="en-US" sz="4500" dirty="0">
              <a:solidFill>
                <a:schemeClr val="tx2">
                  <a:lumMod val="40000"/>
                  <a:lumOff val="60000"/>
                </a:schemeClr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2971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225689"/>
            <a:ext cx="487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95600"/>
            <a:ext cx="115667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43200"/>
            <a:ext cx="138350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572000" y="3429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"/>
          <a:stretch/>
        </p:blipFill>
        <p:spPr bwMode="auto">
          <a:xfrm>
            <a:off x="1619250" y="5105400"/>
            <a:ext cx="10477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5410200"/>
            <a:ext cx="228600" cy="676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V="1">
            <a:off x="2806670" y="2618839"/>
            <a:ext cx="4279930" cy="114365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51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Agent-Wall Implementation</a:t>
            </a:r>
            <a:endParaRPr lang="en-US" sz="4500" dirty="0">
              <a:solidFill>
                <a:srgbClr val="FFC000"/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4800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" y="1295400"/>
            <a:ext cx="487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20739504">
            <a:off x="7162800" y="1295400"/>
            <a:ext cx="609600" cy="533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95800" y="2438400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accent6"/>
                </a:solidFill>
              </a:rPr>
              <a:t>D</a:t>
            </a:r>
            <a:r>
              <a:rPr lang="en-US" sz="3000" baseline="-25000" dirty="0" err="1" smtClean="0">
                <a:solidFill>
                  <a:schemeClr val="accent6"/>
                </a:solidFill>
              </a:rPr>
              <a:t>w</a:t>
            </a:r>
            <a:endParaRPr lang="en-US" sz="3000" dirty="0">
              <a:solidFill>
                <a:schemeClr val="accent6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066800" y="3686293"/>
            <a:ext cx="2052728" cy="58090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6422456">
            <a:off x="2574419" y="3001848"/>
            <a:ext cx="1143000" cy="1676400"/>
            <a:chOff x="4457700" y="3733800"/>
            <a:chExt cx="1143000" cy="1676400"/>
          </a:xfrm>
        </p:grpSpPr>
        <p:sp>
          <p:nvSpPr>
            <p:cNvPr id="9" name="Oval 8"/>
            <p:cNvSpPr/>
            <p:nvPr/>
          </p:nvSpPr>
          <p:spPr>
            <a:xfrm>
              <a:off x="4457700" y="4267200"/>
              <a:ext cx="1143000" cy="1143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</p:cNvCxnSpPr>
            <p:nvPr/>
          </p:nvCxnSpPr>
          <p:spPr>
            <a:xfrm flipV="1">
              <a:off x="5029200" y="3733800"/>
              <a:ext cx="0" cy="533400"/>
            </a:xfrm>
            <a:prstGeom prst="straightConnector1">
              <a:avLst/>
            </a:prstGeom>
            <a:ln w="76200"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62000" y="4458161"/>
            <a:ext cx="251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accent6"/>
                </a:solidFill>
              </a:rPr>
              <a:t>F</a:t>
            </a:r>
            <a:r>
              <a:rPr lang="en-US" sz="3000" baseline="-25000" dirty="0" err="1" smtClean="0">
                <a:solidFill>
                  <a:schemeClr val="accent6"/>
                </a:solidFill>
              </a:rPr>
              <a:t>w</a:t>
            </a:r>
            <a:r>
              <a:rPr lang="en-US" sz="3000" dirty="0" smtClean="0">
                <a:solidFill>
                  <a:schemeClr val="accent6"/>
                </a:solidFill>
              </a:rPr>
              <a:t> = </a:t>
            </a:r>
            <a:r>
              <a:rPr lang="en-US" sz="3000" i="1" dirty="0" smtClean="0">
                <a:solidFill>
                  <a:schemeClr val="accent6"/>
                </a:solidFill>
              </a:rPr>
              <a:t>e</a:t>
            </a:r>
            <a:r>
              <a:rPr lang="en-US" sz="3000" dirty="0" smtClean="0">
                <a:solidFill>
                  <a:schemeClr val="accent6"/>
                </a:solidFill>
              </a:rPr>
              <a:t>^(1/</a:t>
            </a:r>
            <a:r>
              <a:rPr lang="en-US" sz="3000" dirty="0" err="1" smtClean="0">
                <a:solidFill>
                  <a:schemeClr val="accent6"/>
                </a:solidFill>
              </a:rPr>
              <a:t>D</a:t>
            </a:r>
            <a:r>
              <a:rPr lang="en-US" sz="3000" baseline="-25000" dirty="0" err="1" smtClean="0">
                <a:solidFill>
                  <a:schemeClr val="accent6"/>
                </a:solidFill>
              </a:rPr>
              <a:t>w</a:t>
            </a:r>
            <a:r>
              <a:rPr lang="en-US" sz="3000" dirty="0" smtClean="0">
                <a:solidFill>
                  <a:schemeClr val="accent6"/>
                </a:solidFill>
              </a:rPr>
              <a:t>)</a:t>
            </a:r>
            <a:endParaRPr lang="en-US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5400" dirty="0" smtClean="0">
                <a:solidFill>
                  <a:srgbClr val="FFC000"/>
                </a:solidFill>
                <a:latin typeface="Chiller" pitchFamily="82" charset="0"/>
              </a:rPr>
              <a:t>Experimental Results</a:t>
            </a:r>
            <a:endParaRPr lang="en-US" sz="5400" dirty="0">
              <a:solidFill>
                <a:srgbClr val="FFC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229600" cy="12192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Without a high saturation of guns the humans are in desperate trouble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4191000" y="1143001"/>
            <a:ext cx="44196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urv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5761" y="2209800"/>
            <a:ext cx="3528239" cy="4648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68300" y="2590800"/>
            <a:ext cx="58801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This agrees with the infectious zombie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modeling by 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Munz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et al. in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When Zombies Attack!: Mathematical Modeling of an Outbreak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597</Words>
  <Application>Microsoft Office PowerPoint</Application>
  <PresentationFormat>On-screen Show (4:3)</PresentationFormat>
  <Paragraphs>143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Zombie   Outbreak</vt:lpstr>
      <vt:lpstr>Previous Work l</vt:lpstr>
      <vt:lpstr>Previous Work ll</vt:lpstr>
      <vt:lpstr>Previous Work lll</vt:lpstr>
      <vt:lpstr>Agent Behavior - Humans</vt:lpstr>
      <vt:lpstr>Agent Behavior - Zombies</vt:lpstr>
      <vt:lpstr>Agent Behavior – Gun Caches</vt:lpstr>
      <vt:lpstr>Agent-Wall Implementation</vt:lpstr>
      <vt:lpstr>Experimental Results</vt:lpstr>
      <vt:lpstr>Experimental Results l</vt:lpstr>
      <vt:lpstr>Application Extensions</vt:lpstr>
      <vt:lpstr>Application Extensions 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  Outbreak</dc:title>
  <dc:creator>Robert</dc:creator>
  <cp:lastModifiedBy>Robert S Pienta</cp:lastModifiedBy>
  <cp:revision>32</cp:revision>
  <dcterms:created xsi:type="dcterms:W3CDTF">2010-12-29T08:38:13Z</dcterms:created>
  <dcterms:modified xsi:type="dcterms:W3CDTF">2011-02-16T23:54:00Z</dcterms:modified>
</cp:coreProperties>
</file>