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8" autoAdjust="0"/>
  </p:normalViewPr>
  <p:slideViewPr>
    <p:cSldViewPr>
      <p:cViewPr>
        <p:scale>
          <a:sx n="33" d="100"/>
          <a:sy n="33" d="100"/>
        </p:scale>
        <p:origin x="-1984" y="2384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5136D705-147B-4586-9A77-7F0D93CCBA4A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CE7880AC-422D-4303-9B78-C822D5791F85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D6D8B7F-58AA-45E6-A0D6-E0288A2534D7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i="0" dirty="0" smtClean="0">
              <a:latin typeface="Segoe UI Light" pitchFamily="34" charset="0"/>
              <a:cs typeface="Segoe UI Light" pitchFamily="34" charset="0"/>
            </a:rPr>
            <a:t>Qualité de l’  «</a:t>
          </a:r>
          <a:r>
            <a:rPr lang="fr-FR" sz="4000" i="0" dirty="0" err="1" smtClean="0">
              <a:latin typeface="Segoe UI Light" pitchFamily="34" charset="0"/>
              <a:cs typeface="Segoe UI Light" pitchFamily="34" charset="0"/>
            </a:rPr>
            <a:t>aléatoirité</a:t>
          </a:r>
          <a:r>
            <a:rPr lang="fr-FR" sz="4000" i="0" dirty="0" smtClean="0">
              <a:latin typeface="Segoe UI Light" pitchFamily="34" charset="0"/>
              <a:cs typeface="Segoe UI Light" pitchFamily="34" charset="0"/>
            </a:rPr>
            <a:t> » </a:t>
          </a:r>
          <a:endParaRPr lang="fr-FR" sz="4000" i="0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360C56-39F4-41D6-8E27-19303C103A76}" type="pres">
      <dgm:prSet presAssocID="{E9B010E0-DF6E-4A8B-883E-D57EF9A24B5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7C738DD-6B7F-470C-B7FE-6E3BFBA20A9E}" type="pres">
      <dgm:prSet presAssocID="{5136D705-147B-4586-9A77-7F0D93CCBA4A}" presName="node" presStyleLbl="node1" presStyleIdx="1" presStyleCnt="4" custScaleX="137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1D67EB-AF83-4756-9DB3-53B80B90A267}" type="pres">
      <dgm:prSet presAssocID="{A08CC0E5-E1D7-4FEA-9753-9252C3E8D5B5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ED1175E-574A-4725-A1D3-6CE60F6F53AA}" type="pres">
      <dgm:prSet presAssocID="{CE7880AC-422D-4303-9B78-C822D5791F85}" presName="node" presStyleLbl="node1" presStyleIdx="2" presStyleCnt="4" custScaleX="15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CA2B973-80D4-4974-8E7F-326B288BDB43}" type="pres">
      <dgm:prSet presAssocID="{5F479D59-896D-4177-B1B4-2CCA485FE70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58F5B7B-5F4F-43C8-8D57-BE04A5AED534}" type="pres">
      <dgm:prSet presAssocID="{6D6D8B7F-58AA-45E6-A0D6-E0288A2534D7}" presName="node" presStyleLbl="node1" presStyleIdx="3" presStyleCnt="4" custScaleX="1326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7B104-C59E-4C06-9673-29405D36642C}">
      <dsp:nvSpPr>
        <dsp:cNvPr id="0" name=""/>
        <dsp:cNvSpPr/>
      </dsp:nvSpPr>
      <dsp:spPr>
        <a:xfrm>
          <a:off x="18797" y="265262"/>
          <a:ext cx="3073228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72857" y="319322"/>
        <a:ext cx="2965108" cy="1737619"/>
      </dsp:txXfrm>
    </dsp:sp>
    <dsp:sp modelId="{F5E03858-5652-4CC7-A70E-EA09B375EEDF}">
      <dsp:nvSpPr>
        <dsp:cNvPr id="0" name=""/>
        <dsp:cNvSpPr/>
      </dsp:nvSpPr>
      <dsp:spPr>
        <a:xfrm>
          <a:off x="3399348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3399348" y="959483"/>
        <a:ext cx="456067" cy="457296"/>
      </dsp:txXfrm>
    </dsp:sp>
    <dsp:sp modelId="{B7C738DD-6B7F-470C-B7FE-6E3BFBA20A9E}">
      <dsp:nvSpPr>
        <dsp:cNvPr id="0" name=""/>
        <dsp:cNvSpPr/>
      </dsp:nvSpPr>
      <dsp:spPr>
        <a:xfrm>
          <a:off x="4321317" y="265262"/>
          <a:ext cx="4231466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4375377" y="319322"/>
        <a:ext cx="4123346" cy="1737619"/>
      </dsp:txXfrm>
    </dsp:sp>
    <dsp:sp modelId="{B19AC6E7-21D5-49AF-A55C-A684A81DF676}">
      <dsp:nvSpPr>
        <dsp:cNvPr id="0" name=""/>
        <dsp:cNvSpPr/>
      </dsp:nvSpPr>
      <dsp:spPr>
        <a:xfrm>
          <a:off x="8860106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8860106" y="959483"/>
        <a:ext cx="456067" cy="457296"/>
      </dsp:txXfrm>
    </dsp:sp>
    <dsp:sp modelId="{5ED1175E-574A-4725-A1D3-6CE60F6F53AA}">
      <dsp:nvSpPr>
        <dsp:cNvPr id="0" name=""/>
        <dsp:cNvSpPr/>
      </dsp:nvSpPr>
      <dsp:spPr>
        <a:xfrm>
          <a:off x="9782075" y="265262"/>
          <a:ext cx="476783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kern="1200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comparée au seuil critique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9836135" y="319322"/>
        <a:ext cx="4659717" cy="1737619"/>
      </dsp:txXfrm>
    </dsp:sp>
    <dsp:sp modelId="{D99EBC9F-CE47-4E25-99FB-188CCD33EDDA}">
      <dsp:nvSpPr>
        <dsp:cNvPr id="0" name=""/>
        <dsp:cNvSpPr/>
      </dsp:nvSpPr>
      <dsp:spPr>
        <a:xfrm>
          <a:off x="14857234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14857234" y="959483"/>
        <a:ext cx="456067" cy="457296"/>
      </dsp:txXfrm>
    </dsp:sp>
    <dsp:sp modelId="{D58F5B7B-5F4F-43C8-8D57-BE04A5AED534}">
      <dsp:nvSpPr>
        <dsp:cNvPr id="0" name=""/>
        <dsp:cNvSpPr/>
      </dsp:nvSpPr>
      <dsp:spPr>
        <a:xfrm>
          <a:off x="15779203" y="265262"/>
          <a:ext cx="407620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i="0" kern="1200" dirty="0" smtClean="0">
              <a:latin typeface="Segoe UI Light" pitchFamily="34" charset="0"/>
              <a:cs typeface="Segoe UI Light" pitchFamily="34" charset="0"/>
            </a:rPr>
            <a:t>Qualité de l’  «</a:t>
          </a:r>
          <a:r>
            <a:rPr lang="fr-FR" sz="4000" i="0" kern="1200" dirty="0" err="1" smtClean="0">
              <a:latin typeface="Segoe UI Light" pitchFamily="34" charset="0"/>
              <a:cs typeface="Segoe UI Light" pitchFamily="34" charset="0"/>
            </a:rPr>
            <a:t>aléatoirité</a:t>
          </a:r>
          <a:r>
            <a:rPr lang="fr-FR" sz="4000" i="0" kern="1200" dirty="0" smtClean="0">
              <a:latin typeface="Segoe UI Light" pitchFamily="34" charset="0"/>
              <a:cs typeface="Segoe UI Light" pitchFamily="34" charset="0"/>
            </a:rPr>
            <a:t> » </a:t>
          </a:r>
          <a:endParaRPr lang="fr-FR" sz="4000" i="0" kern="1200" dirty="0">
            <a:latin typeface="Segoe UI Light" pitchFamily="34" charset="0"/>
            <a:cs typeface="Segoe UI Light" pitchFamily="34" charset="0"/>
          </a:endParaRPr>
        </a:p>
      </dsp:txBody>
      <dsp:txXfrm>
        <a:off x="15833263" y="319322"/>
        <a:ext cx="3968087" cy="173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t>25/06/16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25/06/16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diagramDrawing" Target="../diagrams/drawing1.xml"/><Relationship Id="rId20" Type="http://schemas.openxmlformats.org/officeDocument/2006/relationships/image" Target="../media/image13.png"/><Relationship Id="rId21" Type="http://schemas.openxmlformats.org/officeDocument/2006/relationships/image" Target="../media/image14.png"/><Relationship Id="rId22" Type="http://schemas.microsoft.com/office/2007/relationships/hdphoto" Target="../media/hdphoto1.wdp"/><Relationship Id="rId23" Type="http://schemas.openxmlformats.org/officeDocument/2006/relationships/image" Target="../media/image15.png"/><Relationship Id="rId24" Type="http://schemas.microsoft.com/office/2007/relationships/hdphoto" Target="../media/hdphoto2.wdp"/><Relationship Id="rId25" Type="http://schemas.openxmlformats.org/officeDocument/2006/relationships/image" Target="../media/image16.png"/><Relationship Id="rId26" Type="http://schemas.openxmlformats.org/officeDocument/2006/relationships/image" Target="../media/image17.png"/><Relationship Id="rId27" Type="http://schemas.microsoft.com/office/2007/relationships/hdphoto" Target="../media/hdphoto3.wdp"/><Relationship Id="rId10" Type="http://schemas.openxmlformats.org/officeDocument/2006/relationships/image" Target="../media/image3.png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0973725" cy="366635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48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4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8576354" y="1512393"/>
            <a:ext cx="2378124" cy="24482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536729"/>
            <a:ext cx="9567562" cy="4339650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1-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 Problématique</a:t>
            </a:r>
          </a:p>
          <a:p>
            <a:pPr lvl="0" algn="ctr">
              <a:defRPr/>
            </a:pPr>
            <a:endParaRPr lang="fr-CA" sz="12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endParaRPr lang="fr-CA" sz="1000" dirty="0" smtClean="0">
              <a:solidFill>
                <a:prstClr val="black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ctr">
              <a:defRPr/>
            </a:pP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0000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</a:t>
            </a:r>
            <a:r>
              <a:rPr lang="fr-CA" sz="49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0</a:t>
            </a:r>
            <a:r>
              <a:rPr lang="fr-CA" sz="4900" dirty="0" smtClean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1</a:t>
            </a:r>
            <a:r>
              <a:rPr lang="is-IS" sz="4900" dirty="0">
                <a:solidFill>
                  <a:srgbClr val="0000FF"/>
                </a:solidFill>
                <a:latin typeface="Segoe UI Light" pitchFamily="34" charset="0"/>
                <a:cs typeface="Segoe UI Light" pitchFamily="34" charset="0"/>
              </a:rPr>
              <a:t>…1</a:t>
            </a:r>
            <a:r>
              <a:rPr lang="is-IS" sz="4900" dirty="0">
                <a:latin typeface="Segoe UI Light" pitchFamily="34" charset="0"/>
                <a:cs typeface="Segoe UI Light" pitchFamily="34" charset="0"/>
              </a:rPr>
              <a:t>00</a:t>
            </a:r>
            <a:endParaRPr lang="fr-CA" sz="4900" dirty="0">
              <a:solidFill>
                <a:srgbClr val="0000FF"/>
              </a:solidFill>
              <a:latin typeface="Segoe UI Light" pitchFamily="34" charset="0"/>
              <a:cs typeface="Segoe UI Light" pitchFamily="34" charset="0"/>
            </a:endParaRPr>
          </a:p>
          <a:p>
            <a:pPr lvl="0" algn="just">
              <a:defRPr/>
            </a:pPr>
            <a:r>
              <a:rPr lang="fr-CA" sz="4000" dirty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Est-ce vraiment une séquence aléatoire</a:t>
            </a:r>
            <a:r>
              <a:rPr lang="fr-CA" sz="40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?</a:t>
            </a:r>
            <a:endParaRPr lang="fr-CA" sz="5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defRPr/>
            </a:pPr>
            <a:endParaRPr lang="fr-CA" sz="1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defRPr/>
            </a:pPr>
            <a:endParaRPr lang="fr-CA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defRPr/>
            </a:pPr>
            <a:endParaRPr lang="fr-CA" sz="12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Testeur,  Qualité, Aléatoire, PRNG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76214" y="16706081"/>
            <a:ext cx="10647164" cy="14280831"/>
          </a:xfrm>
          <a:prstGeom prst="rect">
            <a:avLst/>
          </a:prstGeom>
          <a:solidFill>
            <a:srgbClr val="C9F3FB">
              <a:alpha val="90000"/>
            </a:srgbClr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4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Algorithmes de Tests *</a:t>
            </a: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6214" y="9217249"/>
            <a:ext cx="20431268" cy="7201971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Principe des tests</a:t>
            </a: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à coins arrondis 98"/>
          <p:cNvSpPr/>
          <p:nvPr/>
        </p:nvSpPr>
        <p:spPr>
          <a:xfrm>
            <a:off x="644030" y="21530617"/>
            <a:ext cx="10297144" cy="2160240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665446" y="16663098"/>
            <a:ext cx="9289032" cy="7586693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graphique (</a:t>
            </a:r>
            <a:r>
              <a:rPr lang="fr-CA" sz="4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441310" y="4536729"/>
            <a:ext cx="10657334" cy="4431983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48222" y="31467721"/>
            <a:ext cx="20522280" cy="553998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A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Suite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Applications, NIST 2010</a:t>
            </a:r>
            <a:endParaRPr lang="fr-CA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9462" y="28142573"/>
            <a:ext cx="9073008" cy="2893100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-Conclusion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charset="2"/>
              <a:buChar char="§"/>
              <a:defRPr/>
            </a:pPr>
            <a:r>
              <a:rPr lang="fr-FR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CA" sz="2800" b="1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éalisation</a:t>
            </a:r>
            <a:r>
              <a:rPr lang="fr-CA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implémentation des algorithmes, GUI, codage RC4</a:t>
            </a:r>
          </a:p>
          <a:p>
            <a:pPr marL="457200" lvl="0" indent="-457200">
              <a:buFont typeface="Wingdings" charset="2"/>
              <a:buChar char="§"/>
              <a:defRPr/>
            </a:pPr>
            <a:r>
              <a:rPr lang="fr-CA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Qualité: 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fonctionnels </a:t>
            </a:r>
          </a:p>
          <a:p>
            <a:pPr marL="457200" lvl="0" indent="-457200">
              <a:buFont typeface="Wingdings" charset="2"/>
              <a:buChar char="§"/>
              <a:defRPr/>
            </a:pPr>
            <a:r>
              <a:rPr lang="fr-CA" sz="28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aller plus loin:</a:t>
            </a: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génération de nombres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Wingdings" charset="2"/>
              <a:buChar char="§"/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864246" y="4464721"/>
            <a:ext cx="19874208" cy="7200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4" y="1728417"/>
            <a:ext cx="2088232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731697408"/>
              </p:ext>
            </p:extLst>
          </p:nvPr>
        </p:nvGraphicFramePr>
        <p:xfrm>
          <a:off x="936254" y="10297369"/>
          <a:ext cx="198742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809462" y="24701578"/>
            <a:ext cx="9073008" cy="3354765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Résultats</a:t>
            </a:r>
          </a:p>
          <a:p>
            <a:pPr lvl="0">
              <a:defRPr/>
            </a:pPr>
            <a:endParaRPr lang="fr-CA" sz="4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uniforme des </a:t>
            </a:r>
            <a:r>
              <a:rPr lang="fr-CA" sz="24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P_value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[0,1] avec 100 tests </a:t>
            </a: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366" y="5472833"/>
            <a:ext cx="2558493" cy="227544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657334" y="7871744"/>
            <a:ext cx="3240360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5726" y="5472833"/>
            <a:ext cx="3019819" cy="237626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3465646" y="7849097"/>
            <a:ext cx="4392488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Échantillonnage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4118" y="5328817"/>
            <a:ext cx="3136900" cy="2590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81470" y="17532597"/>
            <a:ext cx="8866878" cy="651830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714118" y="7921105"/>
            <a:ext cx="3312368" cy="792088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Cryptologie </a:t>
            </a: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1794" y="24773279"/>
            <a:ext cx="4546660" cy="28060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85526" y="25563065"/>
            <a:ext cx="3013185" cy="18002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5206" y="16706081"/>
            <a:ext cx="1136179" cy="1136179"/>
          </a:xfrm>
          <a:prstGeom prst="rect">
            <a:avLst/>
          </a:prstGeom>
        </p:spPr>
      </p:pic>
      <p:sp>
        <p:nvSpPr>
          <p:cNvPr id="29" name="Rectangle à coins arrondis 28"/>
          <p:cNvSpPr/>
          <p:nvPr/>
        </p:nvSpPr>
        <p:spPr>
          <a:xfrm>
            <a:off x="936254" y="12673633"/>
            <a:ext cx="3168352" cy="338437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5256734" y="12745641"/>
            <a:ext cx="4248472" cy="3312368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10729342" y="12817649"/>
            <a:ext cx="4752528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20830" y="12889657"/>
            <a:ext cx="2376264" cy="1379441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20830" y="14401826"/>
            <a:ext cx="2302520" cy="142214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296294" y="13177689"/>
            <a:ext cx="25922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</a:t>
            </a:r>
            <a:r>
              <a:rPr lang="fr-CA" sz="4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fr-CA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  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  </a:t>
            </a:r>
            <a:r>
              <a:rPr lang="fr-CA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CA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73358" y="13681745"/>
            <a:ext cx="4464496" cy="711731"/>
          </a:xfrm>
          <a:prstGeom prst="rect">
            <a:avLst/>
          </a:prstGeom>
        </p:spPr>
      </p:pic>
      <p:sp>
        <p:nvSpPr>
          <p:cNvPr id="43" name="Rectangle à coins arrondis 42"/>
          <p:cNvSpPr/>
          <p:nvPr/>
        </p:nvSpPr>
        <p:spPr>
          <a:xfrm>
            <a:off x="16850022" y="12889657"/>
            <a:ext cx="3888432" cy="3168352"/>
          </a:xfrm>
          <a:prstGeom prst="roundRect">
            <a:avLst/>
          </a:prstGeom>
          <a:solidFill>
            <a:srgbClr val="E6E0EC"/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7" name="Rectangle à coins arrondis 96"/>
          <p:cNvSpPr/>
          <p:nvPr/>
        </p:nvSpPr>
        <p:spPr>
          <a:xfrm>
            <a:off x="648222" y="19442385"/>
            <a:ext cx="10297144" cy="1872208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720230" y="27795313"/>
            <a:ext cx="10225136" cy="2880320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98625" y="13969777"/>
            <a:ext cx="3858185" cy="797557"/>
          </a:xfrm>
          <a:prstGeom prst="rect">
            <a:avLst/>
          </a:prstGeom>
        </p:spPr>
      </p:pic>
      <p:sp>
        <p:nvSpPr>
          <p:cNvPr id="100" name="Rectangle à coins arrondis 99"/>
          <p:cNvSpPr/>
          <p:nvPr/>
        </p:nvSpPr>
        <p:spPr>
          <a:xfrm>
            <a:off x="648222" y="23906881"/>
            <a:ext cx="10297144" cy="2592288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8" name="Rectangle à coins arrondis 97"/>
          <p:cNvSpPr/>
          <p:nvPr/>
        </p:nvSpPr>
        <p:spPr>
          <a:xfrm>
            <a:off x="648222" y="17714193"/>
            <a:ext cx="10297144" cy="1512168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6778014" y="13033673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REGLE DE DECISION</a:t>
            </a:r>
            <a:endParaRPr lang="fr-FR" sz="3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6922030" y="14905881"/>
            <a:ext cx="410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 </a:t>
            </a:r>
            <a:r>
              <a:rPr lang="fr-FR" sz="3600" dirty="0" smtClean="0"/>
              <a:t> =&gt; NON- RANDOM</a:t>
            </a:r>
            <a:endParaRPr lang="fr-FR" sz="3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1233398" y="14833873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Distribution </a:t>
            </a:r>
            <a:r>
              <a:rPr lang="fr-FR" sz="3600" dirty="0" err="1" smtClean="0"/>
              <a:t>χ</a:t>
            </a:r>
            <a:r>
              <a:rPr lang="fr-FR" sz="3600" dirty="0" smtClean="0"/>
              <a:t> carr</a:t>
            </a:r>
            <a:r>
              <a:rPr lang="fr-FR" sz="3600" dirty="0"/>
              <a:t>é</a:t>
            </a:r>
            <a:r>
              <a:rPr lang="fr-FR" sz="3600" dirty="0" smtClean="0"/>
              <a:t> </a:t>
            </a:r>
            <a:endParaRPr lang="fr-FR" sz="3600" dirty="0"/>
          </a:p>
        </p:txBody>
      </p:sp>
      <p:sp>
        <p:nvSpPr>
          <p:cNvPr id="44" name="Rectangle à coins arrondis 43"/>
          <p:cNvSpPr/>
          <p:nvPr/>
        </p:nvSpPr>
        <p:spPr>
          <a:xfrm>
            <a:off x="792238" y="18290257"/>
            <a:ext cx="2232248" cy="50405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3312518" y="18290257"/>
            <a:ext cx="2592288" cy="50405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792238" y="1814798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456534" y="18218249"/>
            <a:ext cx="2448272" cy="5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Combien de </a:t>
            </a:r>
            <a:r>
              <a:rPr lang="fr-FR" sz="2800" b="1" dirty="0" smtClean="0">
                <a:solidFill>
                  <a:srgbClr val="0000FF"/>
                </a:solidFill>
              </a:rPr>
              <a:t>1 </a:t>
            </a:r>
            <a:r>
              <a:rPr lang="fr-FR" sz="2800" dirty="0" smtClean="0"/>
              <a:t>? </a:t>
            </a:r>
            <a:endParaRPr lang="fr-FR" sz="2800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8281" l="11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37054" y="17858209"/>
            <a:ext cx="672212" cy="648072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4724" y="18506281"/>
            <a:ext cx="640402" cy="648072"/>
          </a:xfrm>
          <a:prstGeom prst="rect">
            <a:avLst/>
          </a:prstGeom>
        </p:spPr>
      </p:pic>
      <p:sp>
        <p:nvSpPr>
          <p:cNvPr id="50" name="Rectangle à coins arrondis 49"/>
          <p:cNvSpPr/>
          <p:nvPr/>
        </p:nvSpPr>
        <p:spPr>
          <a:xfrm>
            <a:off x="6480870" y="18074233"/>
            <a:ext cx="1440160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2878" y="1800222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8000"/>
                </a:solidFill>
              </a:rPr>
              <a:t>≈ 50 %</a:t>
            </a:r>
            <a:endParaRPr lang="fr-FR" sz="2800" b="1" dirty="0">
              <a:solidFill>
                <a:srgbClr val="008000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6480870" y="18722305"/>
            <a:ext cx="1440160" cy="36004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6696894" y="1850628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sinon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1008262" y="20234473"/>
            <a:ext cx="2664296" cy="648072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1008262" y="2016246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dirty="0" smtClean="0">
                <a:solidFill>
                  <a:srgbClr val="FF0000"/>
                </a:solidFill>
              </a:rPr>
              <a:t>|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b="1" dirty="0" smtClean="0">
                <a:solidFill>
                  <a:srgbClr val="FF0000"/>
                </a:solidFill>
              </a:rPr>
              <a:t>|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59" name="Rectangle à coins arrondis 58"/>
          <p:cNvSpPr/>
          <p:nvPr/>
        </p:nvSpPr>
        <p:spPr>
          <a:xfrm>
            <a:off x="4968702" y="19802425"/>
            <a:ext cx="1152128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968702" y="20306481"/>
            <a:ext cx="1152128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1" name="Rectangle à coins arrondis 60"/>
          <p:cNvSpPr/>
          <p:nvPr/>
        </p:nvSpPr>
        <p:spPr>
          <a:xfrm>
            <a:off x="4968702" y="20810537"/>
            <a:ext cx="1152128" cy="43204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040710" y="1966015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endParaRPr lang="fr-FR" sz="3600" dirty="0"/>
          </a:p>
        </p:txBody>
      </p:sp>
      <p:sp>
        <p:nvSpPr>
          <p:cNvPr id="63" name="ZoneTexte 62"/>
          <p:cNvSpPr txBox="1"/>
          <p:nvPr/>
        </p:nvSpPr>
        <p:spPr>
          <a:xfrm>
            <a:off x="5040710" y="2016420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>
                <a:solidFill>
                  <a:srgbClr val="0000FF"/>
                </a:solidFill>
              </a:rPr>
              <a:t>1</a:t>
            </a:r>
            <a:endParaRPr lang="fr-FR" sz="3600" dirty="0"/>
          </a:p>
        </p:txBody>
      </p:sp>
      <p:sp>
        <p:nvSpPr>
          <p:cNvPr id="64" name="ZoneTexte 63"/>
          <p:cNvSpPr txBox="1"/>
          <p:nvPr/>
        </p:nvSpPr>
        <p:spPr>
          <a:xfrm>
            <a:off x="5040710" y="2066826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01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grpSp>
        <p:nvGrpSpPr>
          <p:cNvPr id="65" name="Grouper 64"/>
          <p:cNvGrpSpPr/>
          <p:nvPr/>
        </p:nvGrpSpPr>
        <p:grpSpPr>
          <a:xfrm>
            <a:off x="4248622" y="20234473"/>
            <a:ext cx="651524" cy="546136"/>
            <a:chOff x="3399348" y="807051"/>
            <a:chExt cx="651524" cy="762160"/>
          </a:xfrm>
        </p:grpSpPr>
        <p:sp>
          <p:nvSpPr>
            <p:cNvPr id="66" name="Flèche vers la droite 65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grpSp>
        <p:nvGrpSpPr>
          <p:cNvPr id="68" name="Grouper 67"/>
          <p:cNvGrpSpPr/>
          <p:nvPr/>
        </p:nvGrpSpPr>
        <p:grpSpPr>
          <a:xfrm>
            <a:off x="6624886" y="19874433"/>
            <a:ext cx="651524" cy="330112"/>
            <a:chOff x="3399348" y="807051"/>
            <a:chExt cx="651524" cy="762160"/>
          </a:xfrm>
        </p:grpSpPr>
        <p:sp>
          <p:nvSpPr>
            <p:cNvPr id="69" name="Flèche vers la droite 68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grpSp>
        <p:nvGrpSpPr>
          <p:cNvPr id="71" name="Grouper 70"/>
          <p:cNvGrpSpPr/>
          <p:nvPr/>
        </p:nvGrpSpPr>
        <p:grpSpPr>
          <a:xfrm>
            <a:off x="6624886" y="20378489"/>
            <a:ext cx="651524" cy="330112"/>
            <a:chOff x="3399348" y="807051"/>
            <a:chExt cx="651524" cy="762160"/>
          </a:xfrm>
        </p:grpSpPr>
        <p:sp>
          <p:nvSpPr>
            <p:cNvPr id="72" name="Flèche vers la droite 71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grpSp>
        <p:nvGrpSpPr>
          <p:cNvPr id="74" name="Grouper 73"/>
          <p:cNvGrpSpPr/>
          <p:nvPr/>
        </p:nvGrpSpPr>
        <p:grpSpPr>
          <a:xfrm>
            <a:off x="6624886" y="20810537"/>
            <a:ext cx="651524" cy="330112"/>
            <a:chOff x="3399348" y="807051"/>
            <a:chExt cx="651524" cy="762160"/>
          </a:xfrm>
        </p:grpSpPr>
        <p:sp>
          <p:nvSpPr>
            <p:cNvPr id="75" name="Flèche vers la droite 74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79" name="Rectangle à coins arrondis 78"/>
          <p:cNvSpPr/>
          <p:nvPr/>
        </p:nvSpPr>
        <p:spPr>
          <a:xfrm>
            <a:off x="7705006" y="19874433"/>
            <a:ext cx="2880320" cy="3600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705006" y="1973041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Test de Fréquence </a:t>
            </a:r>
            <a:endParaRPr lang="fr-FR" sz="2800" dirty="0"/>
          </a:p>
        </p:txBody>
      </p:sp>
      <p:sp>
        <p:nvSpPr>
          <p:cNvPr id="81" name="Rectangle à coins arrondis 80"/>
          <p:cNvSpPr/>
          <p:nvPr/>
        </p:nvSpPr>
        <p:spPr>
          <a:xfrm>
            <a:off x="7705006" y="20306481"/>
            <a:ext cx="2880320" cy="3600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7705006" y="20162465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Test de Fréquence </a:t>
            </a:r>
            <a:endParaRPr lang="fr-FR" sz="2800" dirty="0"/>
          </a:p>
        </p:txBody>
      </p:sp>
      <p:sp>
        <p:nvSpPr>
          <p:cNvPr id="83" name="Rectangle à coins arrondis 82"/>
          <p:cNvSpPr/>
          <p:nvPr/>
        </p:nvSpPr>
        <p:spPr>
          <a:xfrm>
            <a:off x="7705006" y="20738529"/>
            <a:ext cx="2880320" cy="43204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7705006" y="20647357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Test de Fréquence </a:t>
            </a:r>
            <a:endParaRPr lang="fr-FR" sz="2800" dirty="0"/>
          </a:p>
        </p:txBody>
      </p:sp>
      <p:sp>
        <p:nvSpPr>
          <p:cNvPr id="86" name="Rectangle à coins arrondis 85"/>
          <p:cNvSpPr/>
          <p:nvPr/>
        </p:nvSpPr>
        <p:spPr>
          <a:xfrm>
            <a:off x="864246" y="22970777"/>
            <a:ext cx="2304256" cy="36004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864246" y="22754753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grpSp>
        <p:nvGrpSpPr>
          <p:cNvPr id="87" name="Grouper 86"/>
          <p:cNvGrpSpPr/>
          <p:nvPr/>
        </p:nvGrpSpPr>
        <p:grpSpPr>
          <a:xfrm>
            <a:off x="3744566" y="22928697"/>
            <a:ext cx="651524" cy="546136"/>
            <a:chOff x="3399348" y="807051"/>
            <a:chExt cx="651524" cy="762160"/>
          </a:xfrm>
        </p:grpSpPr>
        <p:sp>
          <p:nvSpPr>
            <p:cNvPr id="88" name="Flèche vers la droite 87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pic>
        <p:nvPicPr>
          <p:cNvPr id="91" name="Image 90"/>
          <p:cNvPicPr>
            <a:picLocks noChangeAspect="1"/>
          </p:cNvPicPr>
          <p:nvPr/>
        </p:nvPicPr>
        <p:blipFill rotWithShape="1">
          <a:blip r:embed="rId25"/>
          <a:srcRect t="5238"/>
          <a:stretch/>
        </p:blipFill>
        <p:spPr>
          <a:xfrm>
            <a:off x="4752678" y="22394713"/>
            <a:ext cx="1514289" cy="1213298"/>
          </a:xfrm>
          <a:prstGeom prst="rect">
            <a:avLst/>
          </a:prstGeom>
        </p:spPr>
      </p:pic>
      <p:grpSp>
        <p:nvGrpSpPr>
          <p:cNvPr id="92" name="Grouper 91"/>
          <p:cNvGrpSpPr/>
          <p:nvPr/>
        </p:nvGrpSpPr>
        <p:grpSpPr>
          <a:xfrm>
            <a:off x="6552878" y="22898769"/>
            <a:ext cx="651524" cy="546136"/>
            <a:chOff x="3399348" y="807051"/>
            <a:chExt cx="651524" cy="762160"/>
          </a:xfrm>
        </p:grpSpPr>
        <p:sp>
          <p:nvSpPr>
            <p:cNvPr id="93" name="Flèche vers la droite 92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96" name="Rectangle à coins arrondis 95"/>
          <p:cNvSpPr/>
          <p:nvPr/>
        </p:nvSpPr>
        <p:spPr>
          <a:xfrm>
            <a:off x="7416974" y="22538729"/>
            <a:ext cx="3456384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7560990" y="22538729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Détection de motifs périodiques  </a:t>
            </a:r>
            <a:endParaRPr lang="fr-FR" sz="28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720230" y="2145860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- Test à Transformée de Fourier Discrète 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792238" y="24266921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détection de motifs redondants sans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chevauchement</a:t>
            </a: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720230" y="19370377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de Fréquence par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</a:t>
            </a: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864246" y="17684576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de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Fréquence</a:t>
            </a: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864246" y="2790971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de Complexité Linéaire </a:t>
            </a:r>
          </a:p>
        </p:txBody>
      </p:sp>
      <p:sp>
        <p:nvSpPr>
          <p:cNvPr id="110" name="Rectangle à coins arrondis 109"/>
          <p:cNvSpPr/>
          <p:nvPr/>
        </p:nvSpPr>
        <p:spPr>
          <a:xfrm>
            <a:off x="1008262" y="24842985"/>
            <a:ext cx="2664296" cy="648072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152278" y="2484298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111" name="Rectangle 110"/>
          <p:cNvSpPr/>
          <p:nvPr/>
        </p:nvSpPr>
        <p:spPr>
          <a:xfrm>
            <a:off x="1440310" y="24987001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1152278" y="2541904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m</a:t>
            </a:r>
            <a:r>
              <a:rPr lang="fr-FR" sz="3600" dirty="0" smtClean="0"/>
              <a:t>otif</a:t>
            </a:r>
            <a:r>
              <a:rPr lang="fr-FR" sz="3600" b="1" dirty="0" smtClean="0">
                <a:solidFill>
                  <a:srgbClr val="0000FF"/>
                </a:solidFill>
              </a:rPr>
              <a:t>: 11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grpSp>
        <p:nvGrpSpPr>
          <p:cNvPr id="114" name="Grouper 113"/>
          <p:cNvGrpSpPr/>
          <p:nvPr/>
        </p:nvGrpSpPr>
        <p:grpSpPr>
          <a:xfrm>
            <a:off x="3957138" y="25203025"/>
            <a:ext cx="651524" cy="546136"/>
            <a:chOff x="3399348" y="807051"/>
            <a:chExt cx="651524" cy="762160"/>
          </a:xfrm>
        </p:grpSpPr>
        <p:sp>
          <p:nvSpPr>
            <p:cNvPr id="115" name="Flèche vers la droite 114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6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117" name="Rectangle à coins arrondis 116"/>
          <p:cNvSpPr/>
          <p:nvPr/>
        </p:nvSpPr>
        <p:spPr>
          <a:xfrm>
            <a:off x="4752678" y="24914993"/>
            <a:ext cx="2304256" cy="100811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Comptage de la redondance</a:t>
            </a:r>
            <a:endParaRPr lang="fr-FR" sz="2400" dirty="0"/>
          </a:p>
        </p:txBody>
      </p:sp>
      <p:sp>
        <p:nvSpPr>
          <p:cNvPr id="119" name="ZoneTexte 118"/>
          <p:cNvSpPr txBox="1"/>
          <p:nvPr/>
        </p:nvSpPr>
        <p:spPr>
          <a:xfrm>
            <a:off x="7056934" y="24554953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008000"/>
                </a:solidFill>
              </a:rPr>
              <a:t>Si correspondance</a:t>
            </a:r>
          </a:p>
          <a:p>
            <a:endParaRPr lang="fr-FR" sz="2400" dirty="0" smtClean="0">
              <a:solidFill>
                <a:srgbClr val="008000"/>
              </a:solidFill>
            </a:endParaRPr>
          </a:p>
          <a:p>
            <a:endParaRPr lang="fr-FR" sz="1200" dirty="0">
              <a:solidFill>
                <a:srgbClr val="008000"/>
              </a:solidFill>
            </a:endParaRPr>
          </a:p>
          <a:p>
            <a:r>
              <a:rPr lang="fr-FR" sz="2400" dirty="0" smtClean="0">
                <a:solidFill>
                  <a:srgbClr val="FF0000"/>
                </a:solidFill>
              </a:rPr>
              <a:t>Sinon</a:t>
            </a:r>
          </a:p>
        </p:txBody>
      </p:sp>
      <p:sp>
        <p:nvSpPr>
          <p:cNvPr id="120" name="Rectangle à coins arrondis 119"/>
          <p:cNvSpPr/>
          <p:nvPr/>
        </p:nvSpPr>
        <p:spPr>
          <a:xfrm>
            <a:off x="7560990" y="25059009"/>
            <a:ext cx="2664296" cy="576064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7632998" y="24987001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122" name="Rectangle 121"/>
          <p:cNvSpPr/>
          <p:nvPr/>
        </p:nvSpPr>
        <p:spPr>
          <a:xfrm>
            <a:off x="8641110" y="25131017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7560990" y="25923105"/>
            <a:ext cx="2664296" cy="504056"/>
          </a:xfrm>
          <a:prstGeom prst="roundRect">
            <a:avLst>
              <a:gd name="adj" fmla="val 6888"/>
            </a:avLst>
          </a:prstGeom>
          <a:solidFill>
            <a:schemeClr val="accent4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7705006" y="2585109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r>
              <a:rPr lang="fr-FR" sz="3600" b="1" dirty="0" smtClean="0">
                <a:solidFill>
                  <a:srgbClr val="0000FF"/>
                </a:solidFill>
              </a:rPr>
              <a:t>1</a:t>
            </a:r>
            <a:r>
              <a:rPr lang="fr-FR" sz="3600" dirty="0" smtClean="0"/>
              <a:t>0</a:t>
            </a:r>
            <a:endParaRPr lang="fr-FR" sz="3600" dirty="0"/>
          </a:p>
        </p:txBody>
      </p:sp>
      <p:sp>
        <p:nvSpPr>
          <p:cNvPr id="125" name="Rectangle 124"/>
          <p:cNvSpPr/>
          <p:nvPr/>
        </p:nvSpPr>
        <p:spPr>
          <a:xfrm>
            <a:off x="8281070" y="25995113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6" name="Rectangle à coins arrondis 125"/>
          <p:cNvSpPr/>
          <p:nvPr/>
        </p:nvSpPr>
        <p:spPr>
          <a:xfrm>
            <a:off x="720230" y="26715193"/>
            <a:ext cx="10297144" cy="720080"/>
          </a:xfrm>
          <a:prstGeom prst="roundRect">
            <a:avLst>
              <a:gd name="adj" fmla="val 12588"/>
            </a:avLst>
          </a:prstGeom>
          <a:solidFill>
            <a:schemeClr val="accent6">
              <a:lumMod val="20000"/>
              <a:lumOff val="80000"/>
              <a:alpha val="8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864246" y="26737840"/>
            <a:ext cx="9793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fr-F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fr-CA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 détection de motifs redondants avec </a:t>
            </a:r>
            <a:r>
              <a:rPr lang="fr-CA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chevauchement</a:t>
            </a:r>
          </a:p>
          <a:p>
            <a:pPr lvl="0"/>
            <a:r>
              <a:rPr lang="fr-FR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CA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oujours</a:t>
            </a:r>
            <a:r>
              <a:rPr lang="fr-CA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décalage d’un bit  </a:t>
            </a:r>
            <a:endParaRPr lang="fr-CA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Image 12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56334" y="28443385"/>
            <a:ext cx="4968552" cy="2216440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936254" y="2873141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LFSR</a:t>
            </a:r>
          </a:p>
        </p:txBody>
      </p:sp>
      <p:grpSp>
        <p:nvGrpSpPr>
          <p:cNvPr id="129" name="Grouper 128"/>
          <p:cNvGrpSpPr/>
          <p:nvPr/>
        </p:nvGrpSpPr>
        <p:grpSpPr>
          <a:xfrm>
            <a:off x="7056934" y="29091457"/>
            <a:ext cx="651524" cy="546136"/>
            <a:chOff x="3399348" y="807051"/>
            <a:chExt cx="651524" cy="762160"/>
          </a:xfrm>
        </p:grpSpPr>
        <p:sp>
          <p:nvSpPr>
            <p:cNvPr id="130" name="Flèche vers la droite 129"/>
            <p:cNvSpPr/>
            <p:nvPr/>
          </p:nvSpPr>
          <p:spPr>
            <a:xfrm>
              <a:off x="3399348" y="807051"/>
              <a:ext cx="651524" cy="7621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Flèche vers la droite 4"/>
            <p:cNvSpPr/>
            <p:nvPr/>
          </p:nvSpPr>
          <p:spPr>
            <a:xfrm>
              <a:off x="3399348" y="959483"/>
              <a:ext cx="456067" cy="457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3200" kern="1200"/>
            </a:p>
          </p:txBody>
        </p:sp>
      </p:grpSp>
      <p:sp>
        <p:nvSpPr>
          <p:cNvPr id="132" name="ZoneTexte 131"/>
          <p:cNvSpPr txBox="1"/>
          <p:nvPr/>
        </p:nvSpPr>
        <p:spPr>
          <a:xfrm>
            <a:off x="6696894" y="2858740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/>
              <a:t>Algo</a:t>
            </a:r>
            <a:r>
              <a:rPr lang="fr-FR" sz="2400" dirty="0" smtClean="0"/>
              <a:t> de</a:t>
            </a:r>
            <a:endParaRPr lang="fr-FR" sz="24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8425086" y="28515393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8000"/>
                </a:solidFill>
              </a:rPr>
              <a:t>grande</a:t>
            </a:r>
            <a:endParaRPr lang="fr-FR" sz="2800" b="1" dirty="0">
              <a:solidFill>
                <a:srgbClr val="008000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8497094" y="29235473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</a:rPr>
              <a:t>Petite</a:t>
            </a:r>
          </a:p>
        </p:txBody>
      </p:sp>
      <p:pic>
        <p:nvPicPr>
          <p:cNvPr id="135" name="Image 134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8281" l="11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9098" y="28515393"/>
            <a:ext cx="672212" cy="648072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6768" y="29163465"/>
            <a:ext cx="640402" cy="648072"/>
          </a:xfrm>
          <a:prstGeom prst="rect">
            <a:avLst/>
          </a:prstGeom>
        </p:spPr>
      </p:pic>
      <p:sp>
        <p:nvSpPr>
          <p:cNvPr id="138" name="ZoneTexte 137"/>
          <p:cNvSpPr txBox="1"/>
          <p:nvPr/>
        </p:nvSpPr>
        <p:spPr>
          <a:xfrm>
            <a:off x="6696894" y="29628612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Berkelamp</a:t>
            </a:r>
            <a:r>
              <a:rPr lang="fr-FR" sz="2400" dirty="0"/>
              <a:t>-</a:t>
            </a:r>
            <a:r>
              <a:rPr lang="fr-FR" sz="2400" dirty="0" smtClean="0"/>
              <a:t>Massey</a:t>
            </a:r>
            <a:endParaRPr lang="fr-FR" sz="2400" dirty="0"/>
          </a:p>
        </p:txBody>
      </p:sp>
      <p:sp>
        <p:nvSpPr>
          <p:cNvPr id="139" name="ZoneTexte 138"/>
          <p:cNvSpPr txBox="1"/>
          <p:nvPr/>
        </p:nvSpPr>
        <p:spPr>
          <a:xfrm>
            <a:off x="8209062" y="2793932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Complexité linéaire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6878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263</Words>
  <Application>Microsoft Macintosh PowerPoint</Application>
  <PresentationFormat>Personnalisé</PresentationFormat>
  <Paragraphs>145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Anas Barakat</cp:lastModifiedBy>
  <cp:revision>110</cp:revision>
  <dcterms:created xsi:type="dcterms:W3CDTF">2014-03-10T17:22:20Z</dcterms:created>
  <dcterms:modified xsi:type="dcterms:W3CDTF">2016-06-27T03:03:29Z</dcterms:modified>
</cp:coreProperties>
</file>