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602700" cy="32404050"/>
  <p:notesSz cx="6858000" cy="9144000"/>
  <p:defaultTextStyle>
    <a:defPPr>
      <a:defRPr lang="fr-FR"/>
    </a:defPPr>
    <a:lvl1pPr marL="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30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61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91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22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52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83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13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44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206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F3FB"/>
    <a:srgbClr val="9FE8F7"/>
    <a:srgbClr val="C6F1FA"/>
    <a:srgbClr val="B9E5F5"/>
    <a:srgbClr val="9DDBF1"/>
    <a:srgbClr val="9ABCE6"/>
    <a:srgbClr val="446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78" autoAdjust="0"/>
  </p:normalViewPr>
  <p:slideViewPr>
    <p:cSldViewPr>
      <p:cViewPr>
        <p:scale>
          <a:sx n="33" d="100"/>
          <a:sy n="33" d="100"/>
        </p:scale>
        <p:origin x="-1984" y="2384"/>
      </p:cViewPr>
      <p:guideLst>
        <p:guide orient="horz" pos="10206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CADF3-D274-458E-B660-7F7E2B4DDD7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ADAD70-47FE-4610-BA16-7540576DCED9}">
      <dgm:prSet phldrT="[Texte]" custT="1"/>
      <dgm:spPr>
        <a:solidFill>
          <a:srgbClr val="660066"/>
        </a:solidFill>
      </dgm:spPr>
      <dgm:t>
        <a:bodyPr/>
        <a:lstStyle/>
        <a:p>
          <a:r>
            <a:rPr lang="fr-FR" sz="4000" dirty="0" smtClean="0">
              <a:latin typeface="Segoe UI Light" pitchFamily="34" charset="0"/>
              <a:cs typeface="Segoe UI Light" pitchFamily="34" charset="0"/>
            </a:rPr>
            <a:t>Séquence Binaire</a:t>
          </a:r>
          <a:endParaRPr lang="fr-FR" sz="4000" dirty="0">
            <a:latin typeface="Segoe UI Light" pitchFamily="34" charset="0"/>
            <a:cs typeface="Segoe UI Light" pitchFamily="34" charset="0"/>
          </a:endParaRPr>
        </a:p>
      </dgm:t>
    </dgm:pt>
    <dgm:pt modelId="{03B77FD9-7FB5-412C-AD28-56DF0112D22B}" type="parTrans" cxnId="{96A6E0C0-26A5-4C92-AA9A-4FF42C629F4A}">
      <dgm:prSet/>
      <dgm:spPr/>
      <dgm:t>
        <a:bodyPr/>
        <a:lstStyle/>
        <a:p>
          <a:endParaRPr lang="fr-FR"/>
        </a:p>
      </dgm:t>
    </dgm:pt>
    <dgm:pt modelId="{E9B010E0-DF6E-4A8B-883E-D57EF9A24B56}" type="sibTrans" cxnId="{96A6E0C0-26A5-4C92-AA9A-4FF42C629F4A}">
      <dgm:prSet/>
      <dgm:spPr>
        <a:solidFill>
          <a:schemeClr val="tx1"/>
        </a:solidFill>
      </dgm:spPr>
      <dgm:t>
        <a:bodyPr/>
        <a:lstStyle/>
        <a:p>
          <a:endParaRPr lang="fr-FR"/>
        </a:p>
      </dgm:t>
    </dgm:pt>
    <dgm:pt modelId="{5136D705-147B-4586-9A77-7F0D93CCBA4A}">
      <dgm:prSet phldrT="[Texte]" custT="1"/>
      <dgm:spPr>
        <a:solidFill>
          <a:srgbClr val="660066"/>
        </a:solidFill>
      </dgm:spPr>
      <dgm:t>
        <a:bodyPr/>
        <a:lstStyle/>
        <a:p>
          <a:r>
            <a:rPr lang="fr-FR" sz="4000" dirty="0" smtClean="0">
              <a:latin typeface="Segoe UI Light" pitchFamily="34" charset="0"/>
              <a:cs typeface="Segoe UI Light" pitchFamily="34" charset="0"/>
            </a:rPr>
            <a:t>Tests Statistiques</a:t>
          </a:r>
          <a:endParaRPr lang="fr-FR" sz="4000" dirty="0">
            <a:latin typeface="Segoe UI Light" pitchFamily="34" charset="0"/>
            <a:cs typeface="Segoe UI Light" pitchFamily="34" charset="0"/>
          </a:endParaRPr>
        </a:p>
      </dgm:t>
    </dgm:pt>
    <dgm:pt modelId="{86A35ABF-DEDF-4263-9870-8A582D18BA49}" type="parTrans" cxnId="{C52537FD-A131-495B-AC07-DE0D3244AD98}">
      <dgm:prSet/>
      <dgm:spPr/>
      <dgm:t>
        <a:bodyPr/>
        <a:lstStyle/>
        <a:p>
          <a:endParaRPr lang="fr-FR"/>
        </a:p>
      </dgm:t>
    </dgm:pt>
    <dgm:pt modelId="{A08CC0E5-E1D7-4FEA-9753-9252C3E8D5B5}" type="sibTrans" cxnId="{C52537FD-A131-495B-AC07-DE0D3244AD98}">
      <dgm:prSet/>
      <dgm:spPr>
        <a:solidFill>
          <a:schemeClr val="tx1"/>
        </a:solidFill>
      </dgm:spPr>
      <dgm:t>
        <a:bodyPr/>
        <a:lstStyle/>
        <a:p>
          <a:endParaRPr lang="fr-FR"/>
        </a:p>
      </dgm:t>
    </dgm:pt>
    <dgm:pt modelId="{CE7880AC-422D-4303-9B78-C822D5791F85}">
      <dgm:prSet phldrT="[Texte]" custT="1"/>
      <dgm:spPr>
        <a:solidFill>
          <a:srgbClr val="660066"/>
        </a:solidFill>
      </dgm:spPr>
      <dgm:t>
        <a:bodyPr/>
        <a:lstStyle/>
        <a:p>
          <a:r>
            <a:rPr lang="fr-FR" sz="4000" dirty="0" smtClean="0">
              <a:latin typeface="Segoe UI Light" pitchFamily="34" charset="0"/>
              <a:cs typeface="Segoe UI Light" pitchFamily="34" charset="0"/>
            </a:rPr>
            <a:t>P-</a:t>
          </a:r>
          <a:r>
            <a:rPr lang="fr-FR" sz="4000" i="1" dirty="0" smtClean="0">
              <a:latin typeface="Segoe UI Light" pitchFamily="34" charset="0"/>
              <a:cs typeface="Segoe UI Light" pitchFamily="34" charset="0"/>
            </a:rPr>
            <a:t>value </a:t>
          </a:r>
          <a:r>
            <a:rPr lang="fr-FR" sz="4000" dirty="0" smtClean="0">
              <a:latin typeface="Segoe UI Light" pitchFamily="34" charset="0"/>
              <a:cs typeface="Segoe UI Light" pitchFamily="34" charset="0"/>
            </a:rPr>
            <a:t>comparée au seuil critique</a:t>
          </a:r>
          <a:endParaRPr lang="fr-FR" sz="4000" dirty="0">
            <a:latin typeface="Segoe UI Light" pitchFamily="34" charset="0"/>
            <a:cs typeface="Segoe UI Light" pitchFamily="34" charset="0"/>
          </a:endParaRPr>
        </a:p>
      </dgm:t>
    </dgm:pt>
    <dgm:pt modelId="{30DE1FAD-CD7B-47AF-A84A-E524D8BEEC37}" type="parTrans" cxnId="{CA53E6F4-9910-43E7-8A9F-AC48494A3485}">
      <dgm:prSet/>
      <dgm:spPr/>
      <dgm:t>
        <a:bodyPr/>
        <a:lstStyle/>
        <a:p>
          <a:endParaRPr lang="fr-FR"/>
        </a:p>
      </dgm:t>
    </dgm:pt>
    <dgm:pt modelId="{5F479D59-896D-4177-B1B4-2CCA485FE704}" type="sibTrans" cxnId="{CA53E6F4-9910-43E7-8A9F-AC48494A3485}">
      <dgm:prSet/>
      <dgm:spPr>
        <a:solidFill>
          <a:schemeClr val="tx1"/>
        </a:solidFill>
      </dgm:spPr>
      <dgm:t>
        <a:bodyPr/>
        <a:lstStyle/>
        <a:p>
          <a:endParaRPr lang="fr-FR"/>
        </a:p>
      </dgm:t>
    </dgm:pt>
    <dgm:pt modelId="{6D6D8B7F-58AA-45E6-A0D6-E0288A2534D7}">
      <dgm:prSet phldrT="[Texte]" custT="1"/>
      <dgm:spPr>
        <a:solidFill>
          <a:srgbClr val="660066"/>
        </a:solidFill>
      </dgm:spPr>
      <dgm:t>
        <a:bodyPr/>
        <a:lstStyle/>
        <a:p>
          <a:r>
            <a:rPr lang="fr-FR" sz="4000" i="0" dirty="0" smtClean="0">
              <a:latin typeface="Segoe UI Light" pitchFamily="34" charset="0"/>
              <a:cs typeface="Segoe UI Light" pitchFamily="34" charset="0"/>
            </a:rPr>
            <a:t>Qualité de l’  «</a:t>
          </a:r>
          <a:r>
            <a:rPr lang="fr-FR" sz="4000" i="0" dirty="0" err="1" smtClean="0">
              <a:latin typeface="Segoe UI Light" pitchFamily="34" charset="0"/>
              <a:cs typeface="Segoe UI Light" pitchFamily="34" charset="0"/>
            </a:rPr>
            <a:t>aléatoirité</a:t>
          </a:r>
          <a:r>
            <a:rPr lang="fr-FR" sz="4000" i="0" dirty="0" smtClean="0">
              <a:latin typeface="Segoe UI Light" pitchFamily="34" charset="0"/>
              <a:cs typeface="Segoe UI Light" pitchFamily="34" charset="0"/>
            </a:rPr>
            <a:t> » </a:t>
          </a:r>
          <a:endParaRPr lang="fr-FR" sz="4000" i="0" dirty="0">
            <a:latin typeface="Segoe UI Light" pitchFamily="34" charset="0"/>
            <a:cs typeface="Segoe UI Light" pitchFamily="34" charset="0"/>
          </a:endParaRPr>
        </a:p>
      </dgm:t>
    </dgm:pt>
    <dgm:pt modelId="{1CE3B9BC-F839-4738-848B-D15FB9E30D6A}" type="parTrans" cxnId="{48D33534-9885-40D7-8A77-DC46C780E61E}">
      <dgm:prSet/>
      <dgm:spPr/>
      <dgm:t>
        <a:bodyPr/>
        <a:lstStyle/>
        <a:p>
          <a:endParaRPr lang="fr-FR"/>
        </a:p>
      </dgm:t>
    </dgm:pt>
    <dgm:pt modelId="{A05F3F54-CF88-4605-BA17-600D5A247D6E}" type="sibTrans" cxnId="{48D33534-9885-40D7-8A77-DC46C780E61E}">
      <dgm:prSet/>
      <dgm:spPr/>
      <dgm:t>
        <a:bodyPr/>
        <a:lstStyle/>
        <a:p>
          <a:endParaRPr lang="fr-FR"/>
        </a:p>
      </dgm:t>
    </dgm:pt>
    <dgm:pt modelId="{B20B64E0-D19A-4A88-A2EE-9F4B084BA0AD}" type="pres">
      <dgm:prSet presAssocID="{FC2CADF3-D274-458E-B660-7F7E2B4DDD71}" presName="Name0" presStyleCnt="0">
        <dgm:presLayoutVars>
          <dgm:dir/>
          <dgm:resizeHandles val="exact"/>
        </dgm:presLayoutVars>
      </dgm:prSet>
      <dgm:spPr/>
    </dgm:pt>
    <dgm:pt modelId="{69E7B104-C59E-4C06-9673-29405D36642C}" type="pres">
      <dgm:prSet presAssocID="{8EADAD70-47FE-4610-BA16-7540576DCED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E03858-5652-4CC7-A70E-EA09B375EEDF}" type="pres">
      <dgm:prSet presAssocID="{E9B010E0-DF6E-4A8B-883E-D57EF9A24B56}" presName="sibTrans" presStyleLbl="sibTrans2D1" presStyleIdx="0" presStyleCnt="3"/>
      <dgm:spPr/>
      <dgm:t>
        <a:bodyPr/>
        <a:lstStyle/>
        <a:p>
          <a:endParaRPr lang="fr-FR"/>
        </a:p>
      </dgm:t>
    </dgm:pt>
    <dgm:pt modelId="{20360C56-39F4-41D6-8E27-19303C103A76}" type="pres">
      <dgm:prSet presAssocID="{E9B010E0-DF6E-4A8B-883E-D57EF9A24B56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B7C738DD-6B7F-470C-B7FE-6E3BFBA20A9E}" type="pres">
      <dgm:prSet presAssocID="{5136D705-147B-4586-9A77-7F0D93CCBA4A}" presName="node" presStyleLbl="node1" presStyleIdx="1" presStyleCnt="4" custScaleX="1376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9AC6E7-21D5-49AF-A55C-A684A81DF676}" type="pres">
      <dgm:prSet presAssocID="{A08CC0E5-E1D7-4FEA-9753-9252C3E8D5B5}" presName="sibTrans" presStyleLbl="sibTrans2D1" presStyleIdx="1" presStyleCnt="3"/>
      <dgm:spPr/>
      <dgm:t>
        <a:bodyPr/>
        <a:lstStyle/>
        <a:p>
          <a:endParaRPr lang="fr-FR"/>
        </a:p>
      </dgm:t>
    </dgm:pt>
    <dgm:pt modelId="{DE1D67EB-AF83-4756-9DB3-53B80B90A267}" type="pres">
      <dgm:prSet presAssocID="{A08CC0E5-E1D7-4FEA-9753-9252C3E8D5B5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5ED1175E-574A-4725-A1D3-6CE60F6F53AA}" type="pres">
      <dgm:prSet presAssocID="{CE7880AC-422D-4303-9B78-C822D5791F85}" presName="node" presStyleLbl="node1" presStyleIdx="2" presStyleCnt="4" custScaleX="1551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9EBC9F-CE47-4E25-99FB-188CCD33EDDA}" type="pres">
      <dgm:prSet presAssocID="{5F479D59-896D-4177-B1B4-2CCA485FE704}" presName="sibTrans" presStyleLbl="sibTrans2D1" presStyleIdx="2" presStyleCnt="3"/>
      <dgm:spPr/>
      <dgm:t>
        <a:bodyPr/>
        <a:lstStyle/>
        <a:p>
          <a:endParaRPr lang="fr-FR"/>
        </a:p>
      </dgm:t>
    </dgm:pt>
    <dgm:pt modelId="{BCA2B973-80D4-4974-8E7F-326B288BDB43}" type="pres">
      <dgm:prSet presAssocID="{5F479D59-896D-4177-B1B4-2CCA485FE704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D58F5B7B-5F4F-43C8-8D57-BE04A5AED534}" type="pres">
      <dgm:prSet presAssocID="{6D6D8B7F-58AA-45E6-A0D6-E0288A2534D7}" presName="node" presStyleLbl="node1" presStyleIdx="3" presStyleCnt="4" custScaleX="1326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B306451-4BCB-44B6-84C5-939618864201}" type="presOf" srcId="{A08CC0E5-E1D7-4FEA-9753-9252C3E8D5B5}" destId="{B19AC6E7-21D5-49AF-A55C-A684A81DF676}" srcOrd="0" destOrd="0" presId="urn:microsoft.com/office/officeart/2005/8/layout/process1"/>
    <dgm:cxn modelId="{C52537FD-A131-495B-AC07-DE0D3244AD98}" srcId="{FC2CADF3-D274-458E-B660-7F7E2B4DDD71}" destId="{5136D705-147B-4586-9A77-7F0D93CCBA4A}" srcOrd="1" destOrd="0" parTransId="{86A35ABF-DEDF-4263-9870-8A582D18BA49}" sibTransId="{A08CC0E5-E1D7-4FEA-9753-9252C3E8D5B5}"/>
    <dgm:cxn modelId="{CA53E6F4-9910-43E7-8A9F-AC48494A3485}" srcId="{FC2CADF3-D274-458E-B660-7F7E2B4DDD71}" destId="{CE7880AC-422D-4303-9B78-C822D5791F85}" srcOrd="2" destOrd="0" parTransId="{30DE1FAD-CD7B-47AF-A84A-E524D8BEEC37}" sibTransId="{5F479D59-896D-4177-B1B4-2CCA485FE704}"/>
    <dgm:cxn modelId="{125A0B9E-F27F-4F44-806B-AF4FFF43DDD3}" type="presOf" srcId="{E9B010E0-DF6E-4A8B-883E-D57EF9A24B56}" destId="{F5E03858-5652-4CC7-A70E-EA09B375EEDF}" srcOrd="0" destOrd="0" presId="urn:microsoft.com/office/officeart/2005/8/layout/process1"/>
    <dgm:cxn modelId="{B976C988-D24B-4E88-A1A9-7F5BF252B4BC}" type="presOf" srcId="{A08CC0E5-E1D7-4FEA-9753-9252C3E8D5B5}" destId="{DE1D67EB-AF83-4756-9DB3-53B80B90A267}" srcOrd="1" destOrd="0" presId="urn:microsoft.com/office/officeart/2005/8/layout/process1"/>
    <dgm:cxn modelId="{92E3D8F0-58F2-4CEC-8483-0F3AC37CC3DA}" type="presOf" srcId="{5F479D59-896D-4177-B1B4-2CCA485FE704}" destId="{BCA2B973-80D4-4974-8E7F-326B288BDB43}" srcOrd="1" destOrd="0" presId="urn:microsoft.com/office/officeart/2005/8/layout/process1"/>
    <dgm:cxn modelId="{C65CC120-814D-435E-9730-1B38688FA122}" type="presOf" srcId="{5F479D59-896D-4177-B1B4-2CCA485FE704}" destId="{D99EBC9F-CE47-4E25-99FB-188CCD33EDDA}" srcOrd="0" destOrd="0" presId="urn:microsoft.com/office/officeart/2005/8/layout/process1"/>
    <dgm:cxn modelId="{16D9BE62-50C1-4381-9E60-D1760B78C0EB}" type="presOf" srcId="{E9B010E0-DF6E-4A8B-883E-D57EF9A24B56}" destId="{20360C56-39F4-41D6-8E27-19303C103A76}" srcOrd="1" destOrd="0" presId="urn:microsoft.com/office/officeart/2005/8/layout/process1"/>
    <dgm:cxn modelId="{96A6E0C0-26A5-4C92-AA9A-4FF42C629F4A}" srcId="{FC2CADF3-D274-458E-B660-7F7E2B4DDD71}" destId="{8EADAD70-47FE-4610-BA16-7540576DCED9}" srcOrd="0" destOrd="0" parTransId="{03B77FD9-7FB5-412C-AD28-56DF0112D22B}" sibTransId="{E9B010E0-DF6E-4A8B-883E-D57EF9A24B56}"/>
    <dgm:cxn modelId="{75574265-9008-40D3-94FF-DFADDA8695DE}" type="presOf" srcId="{8EADAD70-47FE-4610-BA16-7540576DCED9}" destId="{69E7B104-C59E-4C06-9673-29405D36642C}" srcOrd="0" destOrd="0" presId="urn:microsoft.com/office/officeart/2005/8/layout/process1"/>
    <dgm:cxn modelId="{1B530A68-D841-43B4-8518-E9A30DA02076}" type="presOf" srcId="{CE7880AC-422D-4303-9B78-C822D5791F85}" destId="{5ED1175E-574A-4725-A1D3-6CE60F6F53AA}" srcOrd="0" destOrd="0" presId="urn:microsoft.com/office/officeart/2005/8/layout/process1"/>
    <dgm:cxn modelId="{08C99694-C335-44FA-BF54-529D664BBF56}" type="presOf" srcId="{6D6D8B7F-58AA-45E6-A0D6-E0288A2534D7}" destId="{D58F5B7B-5F4F-43C8-8D57-BE04A5AED534}" srcOrd="0" destOrd="0" presId="urn:microsoft.com/office/officeart/2005/8/layout/process1"/>
    <dgm:cxn modelId="{E7646FF0-FDAB-44E6-8E05-81B023BB7C44}" type="presOf" srcId="{FC2CADF3-D274-458E-B660-7F7E2B4DDD71}" destId="{B20B64E0-D19A-4A88-A2EE-9F4B084BA0AD}" srcOrd="0" destOrd="0" presId="urn:microsoft.com/office/officeart/2005/8/layout/process1"/>
    <dgm:cxn modelId="{32BED817-FDB1-4D6A-A4CC-C4826AE7F69A}" type="presOf" srcId="{5136D705-147B-4586-9A77-7F0D93CCBA4A}" destId="{B7C738DD-6B7F-470C-B7FE-6E3BFBA20A9E}" srcOrd="0" destOrd="0" presId="urn:microsoft.com/office/officeart/2005/8/layout/process1"/>
    <dgm:cxn modelId="{48D33534-9885-40D7-8A77-DC46C780E61E}" srcId="{FC2CADF3-D274-458E-B660-7F7E2B4DDD71}" destId="{6D6D8B7F-58AA-45E6-A0D6-E0288A2534D7}" srcOrd="3" destOrd="0" parTransId="{1CE3B9BC-F839-4738-848B-D15FB9E30D6A}" sibTransId="{A05F3F54-CF88-4605-BA17-600D5A247D6E}"/>
    <dgm:cxn modelId="{170C8923-906A-4358-9F7F-C0C72AC997A1}" type="presParOf" srcId="{B20B64E0-D19A-4A88-A2EE-9F4B084BA0AD}" destId="{69E7B104-C59E-4C06-9673-29405D36642C}" srcOrd="0" destOrd="0" presId="urn:microsoft.com/office/officeart/2005/8/layout/process1"/>
    <dgm:cxn modelId="{110A4D56-26E8-4720-ABD3-39B4E814871D}" type="presParOf" srcId="{B20B64E0-D19A-4A88-A2EE-9F4B084BA0AD}" destId="{F5E03858-5652-4CC7-A70E-EA09B375EEDF}" srcOrd="1" destOrd="0" presId="urn:microsoft.com/office/officeart/2005/8/layout/process1"/>
    <dgm:cxn modelId="{E79717E9-B617-4F41-AA80-DCBA0022BE8D}" type="presParOf" srcId="{F5E03858-5652-4CC7-A70E-EA09B375EEDF}" destId="{20360C56-39F4-41D6-8E27-19303C103A76}" srcOrd="0" destOrd="0" presId="urn:microsoft.com/office/officeart/2005/8/layout/process1"/>
    <dgm:cxn modelId="{8FAE23AB-E0A4-44E2-B068-20EF8DADE2D6}" type="presParOf" srcId="{B20B64E0-D19A-4A88-A2EE-9F4B084BA0AD}" destId="{B7C738DD-6B7F-470C-B7FE-6E3BFBA20A9E}" srcOrd="2" destOrd="0" presId="urn:microsoft.com/office/officeart/2005/8/layout/process1"/>
    <dgm:cxn modelId="{CFE75F7E-2BD2-444F-8531-2766EB41E8AE}" type="presParOf" srcId="{B20B64E0-D19A-4A88-A2EE-9F4B084BA0AD}" destId="{B19AC6E7-21D5-49AF-A55C-A684A81DF676}" srcOrd="3" destOrd="0" presId="urn:microsoft.com/office/officeart/2005/8/layout/process1"/>
    <dgm:cxn modelId="{EB2FC21B-BE2E-41F6-8EE0-6DC265EC0C84}" type="presParOf" srcId="{B19AC6E7-21D5-49AF-A55C-A684A81DF676}" destId="{DE1D67EB-AF83-4756-9DB3-53B80B90A267}" srcOrd="0" destOrd="0" presId="urn:microsoft.com/office/officeart/2005/8/layout/process1"/>
    <dgm:cxn modelId="{0D6B54A4-4E16-4970-954C-6D623CE945AA}" type="presParOf" srcId="{B20B64E0-D19A-4A88-A2EE-9F4B084BA0AD}" destId="{5ED1175E-574A-4725-A1D3-6CE60F6F53AA}" srcOrd="4" destOrd="0" presId="urn:microsoft.com/office/officeart/2005/8/layout/process1"/>
    <dgm:cxn modelId="{E60C72D6-037F-40C4-85F3-650D07B76E4F}" type="presParOf" srcId="{B20B64E0-D19A-4A88-A2EE-9F4B084BA0AD}" destId="{D99EBC9F-CE47-4E25-99FB-188CCD33EDDA}" srcOrd="5" destOrd="0" presId="urn:microsoft.com/office/officeart/2005/8/layout/process1"/>
    <dgm:cxn modelId="{21000275-AB54-4CEE-87C1-83A70EDA3871}" type="presParOf" srcId="{D99EBC9F-CE47-4E25-99FB-188CCD33EDDA}" destId="{BCA2B973-80D4-4974-8E7F-326B288BDB43}" srcOrd="0" destOrd="0" presId="urn:microsoft.com/office/officeart/2005/8/layout/process1"/>
    <dgm:cxn modelId="{6AADD3B9-9064-4F99-8847-10B20EF5CA62}" type="presParOf" srcId="{B20B64E0-D19A-4A88-A2EE-9F4B084BA0AD}" destId="{D58F5B7B-5F4F-43C8-8D57-BE04A5AED53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7B104-C59E-4C06-9673-29405D36642C}">
      <dsp:nvSpPr>
        <dsp:cNvPr id="0" name=""/>
        <dsp:cNvSpPr/>
      </dsp:nvSpPr>
      <dsp:spPr>
        <a:xfrm>
          <a:off x="18797" y="265262"/>
          <a:ext cx="3073228" cy="1845739"/>
        </a:xfrm>
        <a:prstGeom prst="roundRect">
          <a:avLst>
            <a:gd name="adj" fmla="val 10000"/>
          </a:avLst>
        </a:prstGeom>
        <a:solidFill>
          <a:srgbClr val="66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>
              <a:latin typeface="Segoe UI Light" pitchFamily="34" charset="0"/>
              <a:cs typeface="Segoe UI Light" pitchFamily="34" charset="0"/>
            </a:rPr>
            <a:t>Séquence Binaire</a:t>
          </a:r>
          <a:endParaRPr lang="fr-FR" sz="4000" kern="1200" dirty="0">
            <a:latin typeface="Segoe UI Light" pitchFamily="34" charset="0"/>
            <a:cs typeface="Segoe UI Light" pitchFamily="34" charset="0"/>
          </a:endParaRPr>
        </a:p>
      </dsp:txBody>
      <dsp:txXfrm>
        <a:off x="72857" y="319322"/>
        <a:ext cx="2965108" cy="1737619"/>
      </dsp:txXfrm>
    </dsp:sp>
    <dsp:sp modelId="{F5E03858-5652-4CC7-A70E-EA09B375EEDF}">
      <dsp:nvSpPr>
        <dsp:cNvPr id="0" name=""/>
        <dsp:cNvSpPr/>
      </dsp:nvSpPr>
      <dsp:spPr>
        <a:xfrm>
          <a:off x="3399348" y="807051"/>
          <a:ext cx="651524" cy="7621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/>
        </a:p>
      </dsp:txBody>
      <dsp:txXfrm>
        <a:off x="3399348" y="959483"/>
        <a:ext cx="456067" cy="457296"/>
      </dsp:txXfrm>
    </dsp:sp>
    <dsp:sp modelId="{B7C738DD-6B7F-470C-B7FE-6E3BFBA20A9E}">
      <dsp:nvSpPr>
        <dsp:cNvPr id="0" name=""/>
        <dsp:cNvSpPr/>
      </dsp:nvSpPr>
      <dsp:spPr>
        <a:xfrm>
          <a:off x="4321317" y="265262"/>
          <a:ext cx="4231466" cy="1845739"/>
        </a:xfrm>
        <a:prstGeom prst="roundRect">
          <a:avLst>
            <a:gd name="adj" fmla="val 10000"/>
          </a:avLst>
        </a:prstGeom>
        <a:solidFill>
          <a:srgbClr val="66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>
              <a:latin typeface="Segoe UI Light" pitchFamily="34" charset="0"/>
              <a:cs typeface="Segoe UI Light" pitchFamily="34" charset="0"/>
            </a:rPr>
            <a:t>Tests Statistiques</a:t>
          </a:r>
          <a:endParaRPr lang="fr-FR" sz="4000" kern="1200" dirty="0">
            <a:latin typeface="Segoe UI Light" pitchFamily="34" charset="0"/>
            <a:cs typeface="Segoe UI Light" pitchFamily="34" charset="0"/>
          </a:endParaRPr>
        </a:p>
      </dsp:txBody>
      <dsp:txXfrm>
        <a:off x="4375377" y="319322"/>
        <a:ext cx="4123346" cy="1737619"/>
      </dsp:txXfrm>
    </dsp:sp>
    <dsp:sp modelId="{B19AC6E7-21D5-49AF-A55C-A684A81DF676}">
      <dsp:nvSpPr>
        <dsp:cNvPr id="0" name=""/>
        <dsp:cNvSpPr/>
      </dsp:nvSpPr>
      <dsp:spPr>
        <a:xfrm>
          <a:off x="8860106" y="807051"/>
          <a:ext cx="651524" cy="7621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/>
        </a:p>
      </dsp:txBody>
      <dsp:txXfrm>
        <a:off x="8860106" y="959483"/>
        <a:ext cx="456067" cy="457296"/>
      </dsp:txXfrm>
    </dsp:sp>
    <dsp:sp modelId="{5ED1175E-574A-4725-A1D3-6CE60F6F53AA}">
      <dsp:nvSpPr>
        <dsp:cNvPr id="0" name=""/>
        <dsp:cNvSpPr/>
      </dsp:nvSpPr>
      <dsp:spPr>
        <a:xfrm>
          <a:off x="9782075" y="265262"/>
          <a:ext cx="4767837" cy="1845739"/>
        </a:xfrm>
        <a:prstGeom prst="roundRect">
          <a:avLst>
            <a:gd name="adj" fmla="val 10000"/>
          </a:avLst>
        </a:prstGeom>
        <a:solidFill>
          <a:srgbClr val="66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>
              <a:latin typeface="Segoe UI Light" pitchFamily="34" charset="0"/>
              <a:cs typeface="Segoe UI Light" pitchFamily="34" charset="0"/>
            </a:rPr>
            <a:t>P-</a:t>
          </a:r>
          <a:r>
            <a:rPr lang="fr-FR" sz="4000" i="1" kern="1200" dirty="0" smtClean="0">
              <a:latin typeface="Segoe UI Light" pitchFamily="34" charset="0"/>
              <a:cs typeface="Segoe UI Light" pitchFamily="34" charset="0"/>
            </a:rPr>
            <a:t>value </a:t>
          </a:r>
          <a:r>
            <a:rPr lang="fr-FR" sz="4000" kern="1200" dirty="0" smtClean="0">
              <a:latin typeface="Segoe UI Light" pitchFamily="34" charset="0"/>
              <a:cs typeface="Segoe UI Light" pitchFamily="34" charset="0"/>
            </a:rPr>
            <a:t>comparée au seuil critique</a:t>
          </a:r>
          <a:endParaRPr lang="fr-FR" sz="4000" kern="1200" dirty="0">
            <a:latin typeface="Segoe UI Light" pitchFamily="34" charset="0"/>
            <a:cs typeface="Segoe UI Light" pitchFamily="34" charset="0"/>
          </a:endParaRPr>
        </a:p>
      </dsp:txBody>
      <dsp:txXfrm>
        <a:off x="9836135" y="319322"/>
        <a:ext cx="4659717" cy="1737619"/>
      </dsp:txXfrm>
    </dsp:sp>
    <dsp:sp modelId="{D99EBC9F-CE47-4E25-99FB-188CCD33EDDA}">
      <dsp:nvSpPr>
        <dsp:cNvPr id="0" name=""/>
        <dsp:cNvSpPr/>
      </dsp:nvSpPr>
      <dsp:spPr>
        <a:xfrm>
          <a:off x="14857234" y="807051"/>
          <a:ext cx="651524" cy="7621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/>
        </a:p>
      </dsp:txBody>
      <dsp:txXfrm>
        <a:off x="14857234" y="959483"/>
        <a:ext cx="456067" cy="457296"/>
      </dsp:txXfrm>
    </dsp:sp>
    <dsp:sp modelId="{D58F5B7B-5F4F-43C8-8D57-BE04A5AED534}">
      <dsp:nvSpPr>
        <dsp:cNvPr id="0" name=""/>
        <dsp:cNvSpPr/>
      </dsp:nvSpPr>
      <dsp:spPr>
        <a:xfrm>
          <a:off x="15779203" y="265262"/>
          <a:ext cx="4076207" cy="1845739"/>
        </a:xfrm>
        <a:prstGeom prst="roundRect">
          <a:avLst>
            <a:gd name="adj" fmla="val 10000"/>
          </a:avLst>
        </a:prstGeom>
        <a:solidFill>
          <a:srgbClr val="66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i="0" kern="1200" dirty="0" smtClean="0">
              <a:latin typeface="Segoe UI Light" pitchFamily="34" charset="0"/>
              <a:cs typeface="Segoe UI Light" pitchFamily="34" charset="0"/>
            </a:rPr>
            <a:t>Qualité de l’  «</a:t>
          </a:r>
          <a:r>
            <a:rPr lang="fr-FR" sz="4000" i="0" kern="1200" dirty="0" err="1" smtClean="0">
              <a:latin typeface="Segoe UI Light" pitchFamily="34" charset="0"/>
              <a:cs typeface="Segoe UI Light" pitchFamily="34" charset="0"/>
            </a:rPr>
            <a:t>aléatoirité</a:t>
          </a:r>
          <a:r>
            <a:rPr lang="fr-FR" sz="4000" i="0" kern="1200" dirty="0" smtClean="0">
              <a:latin typeface="Segoe UI Light" pitchFamily="34" charset="0"/>
              <a:cs typeface="Segoe UI Light" pitchFamily="34" charset="0"/>
            </a:rPr>
            <a:t> » </a:t>
          </a:r>
          <a:endParaRPr lang="fr-FR" sz="4000" i="0" kern="1200" dirty="0">
            <a:latin typeface="Segoe UI Light" pitchFamily="34" charset="0"/>
            <a:cs typeface="Segoe UI Light" pitchFamily="34" charset="0"/>
          </a:endParaRPr>
        </a:p>
      </dsp:txBody>
      <dsp:txXfrm>
        <a:off x="15833263" y="319322"/>
        <a:ext cx="3968087" cy="1737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E7855-945C-49CD-8798-194093DB97D2}" type="datetimeFigureOut">
              <a:rPr lang="fr-FR" smtClean="0"/>
              <a:t>25/06/16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CD439-15D5-4FA1-985D-977486662F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4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CD439-15D5-4FA1-985D-977486662F95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0203" y="10066261"/>
            <a:ext cx="18362295" cy="694586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40406" y="18362295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754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442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5503188" y="4088014"/>
            <a:ext cx="17222153" cy="8709338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829232" y="4088014"/>
            <a:ext cx="51313913" cy="8709338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381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140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6465" y="20822606"/>
            <a:ext cx="18362295" cy="6435804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06465" y="13734223"/>
            <a:ext cx="18362295" cy="7088384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305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61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91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22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52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83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826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829231" y="23815481"/>
            <a:ext cx="34268032" cy="67365918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8457307" y="23815481"/>
            <a:ext cx="34268034" cy="67365918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976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136" y="1297665"/>
            <a:ext cx="1944243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135" y="7253409"/>
            <a:ext cx="9544944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80135" y="10276284"/>
            <a:ext cx="954494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973873" y="7253409"/>
            <a:ext cx="9548693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973873" y="10276284"/>
            <a:ext cx="9548693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173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073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029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137" y="1290161"/>
            <a:ext cx="7107139" cy="549068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46056" y="1290164"/>
            <a:ext cx="12076509" cy="27655959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80137" y="6780850"/>
            <a:ext cx="7107139" cy="22165272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775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34281" y="22682836"/>
            <a:ext cx="12961620" cy="2677838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34281" y="2895362"/>
            <a:ext cx="12961620" cy="19442430"/>
          </a:xfrm>
        </p:spPr>
        <p:txBody>
          <a:bodyPr/>
          <a:lstStyle>
            <a:lvl1pPr marL="0" indent="0">
              <a:buNone/>
              <a:defRPr sz="10800"/>
            </a:lvl1pPr>
            <a:lvl2pPr marL="1543050" indent="0">
              <a:buNone/>
              <a:defRPr sz="9500"/>
            </a:lvl2pPr>
            <a:lvl3pPr marL="3086100" indent="0">
              <a:buNone/>
              <a:defRPr sz="8100"/>
            </a:lvl3pPr>
            <a:lvl4pPr marL="4629150" indent="0">
              <a:buNone/>
              <a:defRPr sz="6800"/>
            </a:lvl4pPr>
            <a:lvl5pPr marL="6172200" indent="0">
              <a:buNone/>
              <a:defRPr sz="6800"/>
            </a:lvl5pPr>
            <a:lvl6pPr marL="7715250" indent="0">
              <a:buNone/>
              <a:defRPr sz="6800"/>
            </a:lvl6pPr>
            <a:lvl7pPr marL="9258300" indent="0">
              <a:buNone/>
              <a:defRPr sz="6800"/>
            </a:lvl7pPr>
            <a:lvl8pPr marL="10801350" indent="0">
              <a:buNone/>
              <a:defRPr sz="6800"/>
            </a:lvl8pPr>
            <a:lvl9pPr marL="12344400" indent="0">
              <a:buNone/>
              <a:defRPr sz="68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234281" y="25360673"/>
            <a:ext cx="12961620" cy="380297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42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80136" y="1297665"/>
            <a:ext cx="19442430" cy="5400675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136" y="7560949"/>
            <a:ext cx="19442430" cy="21385175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80136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80923" y="30033756"/>
            <a:ext cx="6840855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481936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72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6100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88" indent="-1157288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56" indent="-964406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microsoft.com/office/2007/relationships/diagramDrawing" Target="../diagrams/drawing1.xml"/><Relationship Id="rId20" Type="http://schemas.openxmlformats.org/officeDocument/2006/relationships/image" Target="../media/image13.png"/><Relationship Id="rId21" Type="http://schemas.openxmlformats.org/officeDocument/2006/relationships/image" Target="../media/image14.png"/><Relationship Id="rId22" Type="http://schemas.microsoft.com/office/2007/relationships/hdphoto" Target="../media/hdphoto1.wdp"/><Relationship Id="rId23" Type="http://schemas.openxmlformats.org/officeDocument/2006/relationships/image" Target="../media/image15.png"/><Relationship Id="rId24" Type="http://schemas.microsoft.com/office/2007/relationships/hdphoto" Target="../media/hdphoto2.wdp"/><Relationship Id="rId25" Type="http://schemas.openxmlformats.org/officeDocument/2006/relationships/image" Target="../media/image16.png"/><Relationship Id="rId26" Type="http://schemas.openxmlformats.org/officeDocument/2006/relationships/image" Target="../media/image17.png"/><Relationship Id="rId27" Type="http://schemas.microsoft.com/office/2007/relationships/hdphoto" Target="../media/hdphoto3.wdp"/><Relationship Id="rId28" Type="http://schemas.microsoft.com/office/2007/relationships/hdphoto" Target="../media/hdphoto4.wdp"/><Relationship Id="rId10" Type="http://schemas.openxmlformats.org/officeDocument/2006/relationships/image" Target="../media/image3.png"/><Relationship Id="rId11" Type="http://schemas.openxmlformats.org/officeDocument/2006/relationships/image" Target="../media/image4.png"/><Relationship Id="rId12" Type="http://schemas.openxmlformats.org/officeDocument/2006/relationships/image" Target="../media/image5.png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5" Type="http://schemas.openxmlformats.org/officeDocument/2006/relationships/image" Target="../media/image8.png"/><Relationship Id="rId16" Type="http://schemas.openxmlformats.org/officeDocument/2006/relationships/image" Target="../media/image9.png"/><Relationship Id="rId17" Type="http://schemas.openxmlformats.org/officeDocument/2006/relationships/image" Target="../media/image10.png"/><Relationship Id="rId18" Type="http://schemas.openxmlformats.org/officeDocument/2006/relationships/image" Target="../media/image11.png"/><Relationship Id="rId1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3000"/>
            <a:lum bright="3000" contrast="46000"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14697" y="504281"/>
            <a:ext cx="20973725" cy="3666350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08573" tIns="154286" rIns="308573" bIns="154286">
            <a:spAutoFit/>
          </a:bodyPr>
          <a:lstStyle>
            <a:lvl1pPr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fr-CA" altLang="fr-FR" sz="1700" dirty="0" smtClean="0">
              <a:latin typeface="Segoe Print" pitchFamily="2" charset="0"/>
            </a:endParaRPr>
          </a:p>
          <a:p>
            <a:pPr algn="ctr" eaLnBrk="1" hangingPunct="1"/>
            <a:endParaRPr lang="fr-CA" altLang="fr-FR" sz="1700" dirty="0" smtClean="0">
              <a:latin typeface="Segoe Print" pitchFamily="2" charset="0"/>
            </a:endParaRPr>
          </a:p>
          <a:p>
            <a:pPr algn="ctr" eaLnBrk="1" hangingPunct="1"/>
            <a:endParaRPr lang="fr-CA" altLang="fr-FR" sz="1700" dirty="0" smtClean="0">
              <a:latin typeface="Segoe Print" pitchFamily="2" charset="0"/>
            </a:endParaRPr>
          </a:p>
          <a:p>
            <a:pPr algn="ctr" eaLnBrk="1" hangingPunct="1"/>
            <a:r>
              <a:rPr lang="fr-CA" altLang="fr-FR" sz="1700" dirty="0" smtClean="0">
                <a:latin typeface="Segoe Print" pitchFamily="2" charset="0"/>
              </a:rPr>
              <a:t/>
            </a:r>
            <a:br>
              <a:rPr lang="fr-CA" altLang="fr-FR" sz="1700" dirty="0" smtClean="0">
                <a:latin typeface="Segoe Print" pitchFamily="2" charset="0"/>
              </a:rPr>
            </a:b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Projet d’étudiants de 1</a:t>
            </a:r>
            <a:r>
              <a:rPr lang="fr-CA" altLang="fr-FR" sz="4800" b="1" baseline="30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ère</a:t>
            </a: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année </a:t>
            </a:r>
            <a:r>
              <a:rPr lang="fr-CA" altLang="fr-FR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CA" altLang="fr-FR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Nathan Azoulay, Anas </a:t>
            </a:r>
            <a:r>
              <a:rPr lang="fr-CA" altLang="fr-FR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Barakat</a:t>
            </a: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et Adrien Cohen-</a:t>
            </a:r>
            <a:r>
              <a:rPr lang="fr-CA" altLang="fr-FR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Olivar</a:t>
            </a:r>
            <a:endParaRPr lang="fr-CA" altLang="fr-FR" sz="4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algn="ctr" eaLnBrk="1" hangingPunct="1"/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Encadrés par </a:t>
            </a:r>
            <a:r>
              <a:rPr lang="fr-CA" altLang="fr-FR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Lirida</a:t>
            </a: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fr-CA" altLang="fr-FR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Naviner</a:t>
            </a: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et You Wang</a:t>
            </a:r>
            <a:endParaRPr lang="fr-CA" altLang="fr-FR" sz="4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13" name="Ellipse 4"/>
          <p:cNvSpPr>
            <a:spLocks noChangeArrowheads="1"/>
          </p:cNvSpPr>
          <p:nvPr/>
        </p:nvSpPr>
        <p:spPr bwMode="auto">
          <a:xfrm>
            <a:off x="18576354" y="1512393"/>
            <a:ext cx="2378124" cy="24482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lIns="65306" tIns="32653" rIns="65306" bIns="32653"/>
          <a:lstStyle>
            <a:lvl1pPr eaLnBrk="0" hangingPunct="0">
              <a:defRPr sz="6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CA" alt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PAF</a:t>
            </a:r>
          </a:p>
          <a:p>
            <a:pPr algn="ctr" eaLnBrk="1" hangingPunct="1"/>
            <a:r>
              <a:rPr lang="fr-CA" alt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15 jours chrono!</a:t>
            </a:r>
            <a:endParaRPr lang="fr-CA" alt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85716" y="4536729"/>
            <a:ext cx="9567562" cy="4339650"/>
          </a:xfrm>
          <a:prstGeom prst="rect">
            <a:avLst/>
          </a:prstGeom>
          <a:solidFill>
            <a:srgbClr val="C9F3FB">
              <a:alpha val="89804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CA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1-</a:t>
            </a:r>
            <a:r>
              <a:rPr lang="fr-CA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PMingLiU-ExtB" pitchFamily="18" charset="-120"/>
                <a:cs typeface="Segoe UI Light" pitchFamily="34" charset="0"/>
              </a:rPr>
              <a:t> Problématique</a:t>
            </a:r>
          </a:p>
          <a:p>
            <a:pPr lvl="0" algn="ctr">
              <a:defRPr/>
            </a:pPr>
            <a:endParaRPr lang="fr-CA" sz="1200" dirty="0" smtClean="0">
              <a:solidFill>
                <a:prstClr val="black"/>
              </a:solidFill>
              <a:latin typeface="Segoe UI Light" pitchFamily="34" charset="0"/>
              <a:cs typeface="Segoe UI Light" pitchFamily="34" charset="0"/>
            </a:endParaRPr>
          </a:p>
          <a:p>
            <a:pPr lvl="0" algn="ctr">
              <a:defRPr/>
            </a:pPr>
            <a:endParaRPr lang="fr-CA" sz="1000" dirty="0" smtClean="0">
              <a:solidFill>
                <a:prstClr val="black"/>
              </a:solidFill>
              <a:latin typeface="Segoe UI Light" pitchFamily="34" charset="0"/>
              <a:cs typeface="Segoe UI Light" pitchFamily="34" charset="0"/>
            </a:endParaRPr>
          </a:p>
          <a:p>
            <a:pPr lvl="0" algn="ctr">
              <a:defRPr/>
            </a:pPr>
            <a:endParaRPr lang="fr-CA" sz="1000" dirty="0">
              <a:solidFill>
                <a:prstClr val="black"/>
              </a:solidFill>
              <a:latin typeface="Segoe UI Light" pitchFamily="34" charset="0"/>
              <a:cs typeface="Segoe UI Light" pitchFamily="34" charset="0"/>
            </a:endParaRPr>
          </a:p>
          <a:p>
            <a:pPr lvl="0" algn="ctr">
              <a:defRPr/>
            </a:pPr>
            <a:endParaRPr lang="fr-CA" sz="1000" dirty="0">
              <a:solidFill>
                <a:prstClr val="black"/>
              </a:solidFill>
              <a:latin typeface="Segoe UI Light" pitchFamily="34" charset="0"/>
              <a:cs typeface="Segoe UI Light" pitchFamily="34" charset="0"/>
            </a:endParaRPr>
          </a:p>
          <a:p>
            <a:pPr lvl="0" algn="ctr">
              <a:defRPr/>
            </a:pPr>
            <a:endParaRPr lang="fr-CA" sz="1000" dirty="0" smtClean="0">
              <a:solidFill>
                <a:prstClr val="black"/>
              </a:solidFill>
              <a:latin typeface="Segoe UI Light" pitchFamily="34" charset="0"/>
              <a:cs typeface="Segoe UI Light" pitchFamily="34" charset="0"/>
            </a:endParaRPr>
          </a:p>
          <a:p>
            <a:pPr lvl="0" algn="ctr">
              <a:defRPr/>
            </a:pPr>
            <a:r>
              <a:rPr lang="fr-CA" sz="49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0</a:t>
            </a:r>
            <a:r>
              <a:rPr lang="fr-CA" sz="4900" dirty="0" smtClean="0">
                <a:solidFill>
                  <a:srgbClr val="0000FF"/>
                </a:solidFill>
                <a:latin typeface="Segoe UI Light" pitchFamily="34" charset="0"/>
                <a:cs typeface="Segoe UI Light" pitchFamily="34" charset="0"/>
              </a:rPr>
              <a:t>1111</a:t>
            </a:r>
            <a:r>
              <a:rPr lang="fr-CA" sz="49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0000</a:t>
            </a:r>
            <a:r>
              <a:rPr lang="fr-CA" sz="4900" dirty="0" smtClean="0">
                <a:solidFill>
                  <a:srgbClr val="0000FF"/>
                </a:solidFill>
                <a:latin typeface="Segoe UI Light" pitchFamily="34" charset="0"/>
                <a:cs typeface="Segoe UI Light" pitchFamily="34" charset="0"/>
              </a:rPr>
              <a:t>111</a:t>
            </a:r>
            <a:r>
              <a:rPr lang="fr-CA" sz="49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0</a:t>
            </a:r>
            <a:r>
              <a:rPr lang="fr-CA" sz="4900" dirty="0" smtClean="0">
                <a:solidFill>
                  <a:srgbClr val="0000FF"/>
                </a:solidFill>
                <a:latin typeface="Segoe UI Light" pitchFamily="34" charset="0"/>
                <a:cs typeface="Segoe UI Light" pitchFamily="34" charset="0"/>
              </a:rPr>
              <a:t>111</a:t>
            </a:r>
            <a:r>
              <a:rPr lang="fr-CA" sz="49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0</a:t>
            </a:r>
            <a:r>
              <a:rPr lang="fr-CA" sz="4900" dirty="0" smtClean="0">
                <a:solidFill>
                  <a:srgbClr val="0000FF"/>
                </a:solidFill>
                <a:latin typeface="Segoe UI Light" pitchFamily="34" charset="0"/>
                <a:cs typeface="Segoe UI Light" pitchFamily="34" charset="0"/>
              </a:rPr>
              <a:t>11</a:t>
            </a:r>
            <a:r>
              <a:rPr lang="fr-CA" sz="49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0</a:t>
            </a:r>
            <a:r>
              <a:rPr lang="fr-CA" sz="4900" dirty="0" smtClean="0">
                <a:solidFill>
                  <a:srgbClr val="0000FF"/>
                </a:solidFill>
                <a:latin typeface="Segoe UI Light" pitchFamily="34" charset="0"/>
                <a:cs typeface="Segoe UI Light" pitchFamily="34" charset="0"/>
              </a:rPr>
              <a:t>1</a:t>
            </a:r>
            <a:r>
              <a:rPr lang="fr-CA" sz="49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0</a:t>
            </a:r>
            <a:r>
              <a:rPr lang="fr-CA" sz="4900" dirty="0" smtClean="0">
                <a:solidFill>
                  <a:srgbClr val="0000FF"/>
                </a:solidFill>
                <a:latin typeface="Segoe UI Light" pitchFamily="34" charset="0"/>
                <a:cs typeface="Segoe UI Light" pitchFamily="34" charset="0"/>
              </a:rPr>
              <a:t>1</a:t>
            </a:r>
            <a:r>
              <a:rPr lang="is-IS" sz="4900" dirty="0">
                <a:solidFill>
                  <a:srgbClr val="0000FF"/>
                </a:solidFill>
                <a:latin typeface="Segoe UI Light" pitchFamily="34" charset="0"/>
                <a:cs typeface="Segoe UI Light" pitchFamily="34" charset="0"/>
              </a:rPr>
              <a:t>…1</a:t>
            </a:r>
            <a:r>
              <a:rPr lang="is-IS" sz="4900" dirty="0">
                <a:latin typeface="Segoe UI Light" pitchFamily="34" charset="0"/>
                <a:cs typeface="Segoe UI Light" pitchFamily="34" charset="0"/>
              </a:rPr>
              <a:t>00</a:t>
            </a:r>
            <a:endParaRPr lang="fr-CA" sz="4900" dirty="0">
              <a:solidFill>
                <a:srgbClr val="0000FF"/>
              </a:solidFill>
              <a:latin typeface="Segoe UI Light" pitchFamily="34" charset="0"/>
              <a:cs typeface="Segoe UI Light" pitchFamily="34" charset="0"/>
            </a:endParaRPr>
          </a:p>
          <a:p>
            <a:pPr lvl="0" algn="just">
              <a:defRPr/>
            </a:pPr>
            <a:r>
              <a:rPr lang="fr-CA" sz="4000" dirty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Est-ce vraiment une séquence aléatoire</a:t>
            </a:r>
            <a:r>
              <a:rPr lang="fr-CA" sz="40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?</a:t>
            </a:r>
            <a:endParaRPr lang="fr-CA" sz="5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ea typeface="PMingLiU-ExtB" pitchFamily="18" charset="-120"/>
              <a:cs typeface="Segoe UI Light" pitchFamily="34" charset="0"/>
            </a:endParaRPr>
          </a:p>
          <a:p>
            <a:pPr lvl="0" algn="just">
              <a:defRPr/>
            </a:pPr>
            <a:endParaRPr lang="fr-CA" sz="1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ea typeface="PMingLiU-ExtB" pitchFamily="18" charset="-120"/>
              <a:cs typeface="Segoe UI Light" pitchFamily="34" charset="0"/>
            </a:endParaRPr>
          </a:p>
          <a:p>
            <a:pPr lvl="0" algn="just">
              <a:defRPr/>
            </a:pPr>
            <a:endParaRPr lang="fr-CA" sz="12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ea typeface="PMingLiU-ExtB" pitchFamily="18" charset="-120"/>
              <a:cs typeface="Segoe UI Light" pitchFamily="34" charset="0"/>
            </a:endParaRPr>
          </a:p>
          <a:p>
            <a:pPr lvl="0" algn="just">
              <a:defRPr/>
            </a:pPr>
            <a:endParaRPr lang="fr-CA" sz="12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ea typeface="PMingLiU-ExtB" pitchFamily="18" charset="-120"/>
              <a:cs typeface="Segoe UI Light" pitchFamily="34" charset="0"/>
            </a:endParaRPr>
          </a:p>
          <a:p>
            <a:pPr lvl="0" algn="just">
              <a:buFont typeface="Wingdings" pitchFamily="2" charset="2"/>
              <a:buChar char="§"/>
              <a:defRPr/>
            </a:pPr>
            <a:r>
              <a:rPr lang="fr-CA" sz="43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 Testeur,  Qualité, Aléatoire, PRNG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76214" y="16706081"/>
            <a:ext cx="10647164" cy="14280831"/>
          </a:xfrm>
          <a:prstGeom prst="rect">
            <a:avLst/>
          </a:prstGeom>
          <a:solidFill>
            <a:srgbClr val="C9F3FB">
              <a:alpha val="90000"/>
            </a:srgbClr>
          </a:solidFill>
          <a:ln>
            <a:solidFill>
              <a:srgbClr val="9DDBF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5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4</a:t>
            </a:r>
            <a:r>
              <a:rPr lang="fr-CA" sz="5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- Algorithmes de Tests *</a:t>
            </a:r>
          </a:p>
          <a:p>
            <a:pPr lvl="0">
              <a:defRPr/>
            </a:pPr>
            <a:endParaRPr lang="fr-CA" sz="4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9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9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76214" y="9217249"/>
            <a:ext cx="20431268" cy="7201971"/>
          </a:xfrm>
          <a:prstGeom prst="rect">
            <a:avLst/>
          </a:prstGeom>
          <a:solidFill>
            <a:srgbClr val="C9F3FB">
              <a:alpha val="89804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CA" sz="5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3</a:t>
            </a:r>
            <a:r>
              <a:rPr lang="fr-CA" sz="5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- Principe des tests</a:t>
            </a:r>
          </a:p>
          <a:p>
            <a:pPr lvl="0">
              <a:defRPr/>
            </a:pPr>
            <a:endParaRPr lang="fr-CA" sz="5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cs typeface="Segoe UI Light" pitchFamily="34" charset="0"/>
            </a:endParaRPr>
          </a:p>
          <a:p>
            <a:pPr lvl="0">
              <a:defRPr/>
            </a:pPr>
            <a:endParaRPr lang="fr-CA" sz="5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cs typeface="Segoe UI Light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lvl="0">
              <a:defRPr/>
            </a:pPr>
            <a:endParaRPr lang="fr-CA" sz="4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644030" y="21530617"/>
            <a:ext cx="10297144" cy="2160240"/>
          </a:xfrm>
          <a:prstGeom prst="roundRect">
            <a:avLst>
              <a:gd name="adj" fmla="val 12588"/>
            </a:avLst>
          </a:prstGeom>
          <a:solidFill>
            <a:schemeClr val="accent6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1665446" y="16663098"/>
            <a:ext cx="9289032" cy="7586693"/>
          </a:xfrm>
          <a:prstGeom prst="rect">
            <a:avLst/>
          </a:prstGeom>
          <a:solidFill>
            <a:srgbClr val="C9F3FB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fr-CA" sz="4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fr-CA" sz="4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graphique (</a:t>
            </a:r>
            <a:r>
              <a:rPr lang="fr-CA" sz="41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fr-CA" sz="4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CA" sz="41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1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4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0441310" y="4536729"/>
            <a:ext cx="10657334" cy="4431983"/>
          </a:xfrm>
          <a:prstGeom prst="rect">
            <a:avLst/>
          </a:prstGeom>
          <a:solidFill>
            <a:srgbClr val="C9F3FB">
              <a:alpha val="91000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CA" sz="4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 </a:t>
            </a:r>
            <a:r>
              <a:rPr lang="fr-CA" sz="4200" b="1" spc="-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 lvl="0">
              <a:defRPr/>
            </a:pPr>
            <a:endParaRPr lang="fr-CA" sz="4200" b="1" spc="-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200" b="1" spc="-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200" b="1" spc="-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4200" b="1" spc="-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648222" y="31467721"/>
            <a:ext cx="20522280" cy="553998"/>
          </a:xfrm>
          <a:prstGeom prst="rect">
            <a:avLst/>
          </a:prstGeom>
          <a:solidFill>
            <a:srgbClr val="C9F3FB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A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Suite for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Pseudorandom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Generators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Cryptographic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Applications, NIST 2010</a:t>
            </a:r>
            <a:endParaRPr lang="fr-CA" sz="3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1809462" y="28142573"/>
            <a:ext cx="9073008" cy="2893100"/>
          </a:xfrm>
          <a:prstGeom prst="rect">
            <a:avLst/>
          </a:prstGeom>
          <a:solidFill>
            <a:srgbClr val="C9F3FB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fr-CA" sz="4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-Conclusion </a:t>
            </a: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Wingdings" charset="2"/>
              <a:buChar char="§"/>
              <a:defRPr/>
            </a:pPr>
            <a:r>
              <a:rPr lang="fr-FR" sz="28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fr-CA" sz="2800" b="1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éalisation</a:t>
            </a:r>
            <a:r>
              <a:rPr lang="fr-CA" sz="28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implémentation des algorithmes, GUI, codage RC4</a:t>
            </a:r>
          </a:p>
          <a:p>
            <a:pPr marL="457200" lvl="0" indent="-457200">
              <a:buFont typeface="Wingdings" charset="2"/>
              <a:buChar char="§"/>
              <a:defRPr/>
            </a:pPr>
            <a:r>
              <a:rPr lang="fr-CA" sz="28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Qualité: </a:t>
            </a: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fonctionnels </a:t>
            </a:r>
          </a:p>
          <a:p>
            <a:pPr marL="457200" lvl="0" indent="-457200">
              <a:buFont typeface="Wingdings" charset="2"/>
              <a:buChar char="§"/>
              <a:defRPr/>
            </a:pPr>
            <a:r>
              <a:rPr lang="fr-CA" sz="28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aller plus loin:</a:t>
            </a: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génération de nombres</a:t>
            </a: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Wingdings" charset="2"/>
              <a:buChar char="§"/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eur droit 36"/>
          <p:cNvCxnSpPr/>
          <p:nvPr/>
        </p:nvCxnSpPr>
        <p:spPr>
          <a:xfrm>
            <a:off x="864246" y="4464721"/>
            <a:ext cx="19874208" cy="7200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14" y="1728417"/>
            <a:ext cx="2088232" cy="219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731697408"/>
              </p:ext>
            </p:extLst>
          </p:nvPr>
        </p:nvGraphicFramePr>
        <p:xfrm>
          <a:off x="936254" y="10297369"/>
          <a:ext cx="19874208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1" name="Rectangle 30"/>
          <p:cNvSpPr/>
          <p:nvPr/>
        </p:nvSpPr>
        <p:spPr>
          <a:xfrm>
            <a:off x="99862" y="485665"/>
            <a:ext cx="21502838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CA" altLang="fr-FR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PEUT-ON ÊTRE CERTAIN DE L’INCERTITUDE?</a:t>
            </a:r>
            <a:endParaRPr lang="fr-FR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1809462" y="24701578"/>
            <a:ext cx="9073008" cy="3354765"/>
          </a:xfrm>
          <a:prstGeom prst="rect">
            <a:avLst/>
          </a:prstGeom>
          <a:solidFill>
            <a:srgbClr val="C9F3FB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fr-CA" sz="4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Résultats</a:t>
            </a:r>
          </a:p>
          <a:p>
            <a:pPr lvl="0">
              <a:defRPr/>
            </a:pPr>
            <a:endParaRPr lang="fr-CA" sz="41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1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1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uniforme des </a:t>
            </a:r>
            <a:r>
              <a:rPr lang="fr-CA" sz="24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P_value</a:t>
            </a:r>
            <a:r>
              <a:rPr lang="fr-CA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[0,1] avec 100 tests </a:t>
            </a: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45366" y="5472833"/>
            <a:ext cx="2558493" cy="2275449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0657334" y="7871744"/>
            <a:ext cx="3240360" cy="769441"/>
          </a:xfrm>
          <a:prstGeom prst="rect">
            <a:avLst/>
          </a:prstGeom>
          <a:solidFill>
            <a:srgbClr val="C9F3FB">
              <a:alpha val="91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Simulation </a:t>
            </a: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185726" y="5472833"/>
            <a:ext cx="3019819" cy="2376264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3465646" y="7849097"/>
            <a:ext cx="4392488" cy="769441"/>
          </a:xfrm>
          <a:prstGeom prst="rect">
            <a:avLst/>
          </a:prstGeom>
          <a:solidFill>
            <a:srgbClr val="C9F3FB">
              <a:alpha val="91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Échantillonnage </a:t>
            </a: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14118" y="5328817"/>
            <a:ext cx="3136900" cy="25908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81470" y="17532597"/>
            <a:ext cx="8866878" cy="6518300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17714118" y="7921105"/>
            <a:ext cx="3312368" cy="792088"/>
          </a:xfrm>
          <a:prstGeom prst="rect">
            <a:avLst/>
          </a:prstGeom>
          <a:solidFill>
            <a:srgbClr val="C9F3FB">
              <a:alpha val="91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Cryptologie </a:t>
            </a:r>
            <a:endParaRPr lang="fr-CA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191794" y="24773279"/>
            <a:ext cx="4546660" cy="280601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385526" y="25563065"/>
            <a:ext cx="3013185" cy="18002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05206" y="16706081"/>
            <a:ext cx="1136179" cy="1136179"/>
          </a:xfrm>
          <a:prstGeom prst="rect">
            <a:avLst/>
          </a:prstGeom>
        </p:spPr>
      </p:pic>
      <p:sp>
        <p:nvSpPr>
          <p:cNvPr id="29" name="Rectangle à coins arrondis 28"/>
          <p:cNvSpPr/>
          <p:nvPr/>
        </p:nvSpPr>
        <p:spPr>
          <a:xfrm>
            <a:off x="936254" y="12673633"/>
            <a:ext cx="3168352" cy="338437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5256734" y="12745641"/>
            <a:ext cx="4248472" cy="3312368"/>
          </a:xfrm>
          <a:prstGeom prst="roundRect">
            <a:avLst/>
          </a:prstGeom>
          <a:solidFill>
            <a:srgbClr val="E6E0EC"/>
          </a:solidFill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10729342" y="12817649"/>
            <a:ext cx="4752528" cy="3168352"/>
          </a:xfrm>
          <a:prstGeom prst="roundRect">
            <a:avLst/>
          </a:prstGeom>
          <a:solidFill>
            <a:srgbClr val="E6E0EC"/>
          </a:solidFill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20830" y="12889657"/>
            <a:ext cx="2376264" cy="137944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20830" y="14401826"/>
            <a:ext cx="2302520" cy="1422144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1296294" y="13177689"/>
            <a:ext cx="25922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</a:t>
            </a:r>
            <a:r>
              <a:rPr lang="fr-CA" sz="4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fr-CA" sz="4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1101  </a:t>
            </a:r>
            <a:r>
              <a:rPr lang="fr-CA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fr-CA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CA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  </a:t>
            </a:r>
            <a:r>
              <a:rPr lang="fr-CA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fr-CA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CA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73358" y="13681745"/>
            <a:ext cx="4464496" cy="711731"/>
          </a:xfrm>
          <a:prstGeom prst="rect">
            <a:avLst/>
          </a:prstGeom>
        </p:spPr>
      </p:pic>
      <p:sp>
        <p:nvSpPr>
          <p:cNvPr id="43" name="Rectangle à coins arrondis 42"/>
          <p:cNvSpPr/>
          <p:nvPr/>
        </p:nvSpPr>
        <p:spPr>
          <a:xfrm>
            <a:off x="16850022" y="12889657"/>
            <a:ext cx="3888432" cy="3168352"/>
          </a:xfrm>
          <a:prstGeom prst="roundRect">
            <a:avLst/>
          </a:prstGeom>
          <a:solidFill>
            <a:srgbClr val="E6E0EC"/>
          </a:solidFill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648222" y="19442385"/>
            <a:ext cx="10297144" cy="1872208"/>
          </a:xfrm>
          <a:prstGeom prst="roundRect">
            <a:avLst>
              <a:gd name="adj" fmla="val 12588"/>
            </a:avLst>
          </a:prstGeom>
          <a:solidFill>
            <a:schemeClr val="accent6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720230" y="27795313"/>
            <a:ext cx="10225136" cy="2880320"/>
          </a:xfrm>
          <a:prstGeom prst="roundRect">
            <a:avLst>
              <a:gd name="adj" fmla="val 12588"/>
            </a:avLst>
          </a:prstGeom>
          <a:solidFill>
            <a:schemeClr val="accent6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898625" y="13969777"/>
            <a:ext cx="3858185" cy="797557"/>
          </a:xfrm>
          <a:prstGeom prst="rect">
            <a:avLst/>
          </a:prstGeom>
        </p:spPr>
      </p:pic>
      <p:sp>
        <p:nvSpPr>
          <p:cNvPr id="100" name="Rectangle à coins arrondis 99"/>
          <p:cNvSpPr/>
          <p:nvPr/>
        </p:nvSpPr>
        <p:spPr>
          <a:xfrm>
            <a:off x="648222" y="23906881"/>
            <a:ext cx="10297144" cy="2592288"/>
          </a:xfrm>
          <a:prstGeom prst="roundRect">
            <a:avLst>
              <a:gd name="adj" fmla="val 12588"/>
            </a:avLst>
          </a:prstGeom>
          <a:solidFill>
            <a:schemeClr val="accent6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648222" y="17714193"/>
            <a:ext cx="10297144" cy="1512168"/>
          </a:xfrm>
          <a:prstGeom prst="roundRect">
            <a:avLst>
              <a:gd name="adj" fmla="val 12588"/>
            </a:avLst>
          </a:prstGeom>
          <a:solidFill>
            <a:schemeClr val="accent6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6778014" y="13033673"/>
            <a:ext cx="41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 </a:t>
            </a:r>
            <a:r>
              <a:rPr lang="fr-FR" sz="3600" dirty="0" smtClean="0"/>
              <a:t> REGLE DE DECISION</a:t>
            </a:r>
            <a:endParaRPr lang="fr-FR" sz="3600" dirty="0"/>
          </a:p>
        </p:txBody>
      </p:sp>
      <p:sp>
        <p:nvSpPr>
          <p:cNvPr id="36" name="ZoneTexte 35"/>
          <p:cNvSpPr txBox="1"/>
          <p:nvPr/>
        </p:nvSpPr>
        <p:spPr>
          <a:xfrm>
            <a:off x="16922030" y="14905881"/>
            <a:ext cx="41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 </a:t>
            </a:r>
            <a:r>
              <a:rPr lang="fr-FR" sz="3600" dirty="0" smtClean="0"/>
              <a:t> =&gt; NON- RANDOM</a:t>
            </a:r>
            <a:endParaRPr lang="fr-FR" sz="36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1233398" y="14833873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Distribution </a:t>
            </a:r>
            <a:r>
              <a:rPr lang="fr-FR" sz="3600" dirty="0" err="1" smtClean="0"/>
              <a:t>χ</a:t>
            </a:r>
            <a:r>
              <a:rPr lang="fr-FR" sz="3600" dirty="0" smtClean="0"/>
              <a:t> carr</a:t>
            </a:r>
            <a:r>
              <a:rPr lang="fr-FR" sz="3600" dirty="0"/>
              <a:t>é</a:t>
            </a:r>
            <a:r>
              <a:rPr lang="fr-FR" sz="3600" dirty="0" smtClean="0"/>
              <a:t> </a:t>
            </a:r>
            <a:endParaRPr lang="fr-FR" sz="36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792238" y="18290257"/>
            <a:ext cx="2232248" cy="50405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3312518" y="18290257"/>
            <a:ext cx="2592288" cy="50405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792238" y="1814798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endParaRPr lang="fr-FR" sz="3600" dirty="0"/>
          </a:p>
        </p:txBody>
      </p:sp>
      <p:sp>
        <p:nvSpPr>
          <p:cNvPr id="47" name="ZoneTexte 46"/>
          <p:cNvSpPr txBox="1"/>
          <p:nvPr/>
        </p:nvSpPr>
        <p:spPr>
          <a:xfrm>
            <a:off x="3456534" y="18218249"/>
            <a:ext cx="2448272" cy="52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Combien de </a:t>
            </a:r>
            <a:r>
              <a:rPr lang="fr-FR" sz="2800" b="1" dirty="0" smtClean="0">
                <a:solidFill>
                  <a:srgbClr val="0000FF"/>
                </a:solidFill>
              </a:rPr>
              <a:t>1 </a:t>
            </a:r>
            <a:r>
              <a:rPr lang="fr-FR" sz="2800" dirty="0" smtClean="0"/>
              <a:t>? </a:t>
            </a:r>
            <a:endParaRPr lang="fr-FR" sz="2800" dirty="0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98281" l="1105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37054" y="17858209"/>
            <a:ext cx="672212" cy="648072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4724" y="18506281"/>
            <a:ext cx="640402" cy="648072"/>
          </a:xfrm>
          <a:prstGeom prst="rect">
            <a:avLst/>
          </a:prstGeom>
        </p:spPr>
      </p:pic>
      <p:sp>
        <p:nvSpPr>
          <p:cNvPr id="50" name="Rectangle à coins arrondis 49"/>
          <p:cNvSpPr/>
          <p:nvPr/>
        </p:nvSpPr>
        <p:spPr>
          <a:xfrm>
            <a:off x="6480870" y="18074233"/>
            <a:ext cx="1440160" cy="43204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2878" y="1800222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008000"/>
                </a:solidFill>
              </a:rPr>
              <a:t>≈ 50 %</a:t>
            </a:r>
            <a:endParaRPr lang="fr-FR" sz="2800" b="1" dirty="0">
              <a:solidFill>
                <a:srgbClr val="008000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6480870" y="18722305"/>
            <a:ext cx="1440160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6696894" y="18506281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</a:rPr>
              <a:t>sinon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1008262" y="20234473"/>
            <a:ext cx="2664296" cy="648072"/>
          </a:xfrm>
          <a:prstGeom prst="roundRect">
            <a:avLst>
              <a:gd name="adj" fmla="val 6888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1008262" y="2016246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00</a:t>
            </a:r>
            <a:r>
              <a:rPr lang="fr-FR" sz="3600" dirty="0" smtClean="0">
                <a:solidFill>
                  <a:srgbClr val="FF0000"/>
                </a:solidFill>
              </a:rPr>
              <a:t>|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b="1" dirty="0" smtClean="0">
                <a:solidFill>
                  <a:srgbClr val="FF0000"/>
                </a:solidFill>
              </a:rPr>
              <a:t>|</a:t>
            </a:r>
            <a:r>
              <a:rPr lang="fr-FR" sz="3600" dirty="0" smtClean="0"/>
              <a:t>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endParaRPr lang="fr-FR" sz="3600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4968702" y="19802425"/>
            <a:ext cx="1152128" cy="43204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4968702" y="20306481"/>
            <a:ext cx="1152128" cy="43204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4968702" y="20810537"/>
            <a:ext cx="1152128" cy="43204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040710" y="19660150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00</a:t>
            </a:r>
            <a:endParaRPr lang="fr-FR" sz="3600" dirty="0"/>
          </a:p>
        </p:txBody>
      </p:sp>
      <p:sp>
        <p:nvSpPr>
          <p:cNvPr id="63" name="ZoneTexte 62"/>
          <p:cNvSpPr txBox="1"/>
          <p:nvPr/>
        </p:nvSpPr>
        <p:spPr>
          <a:xfrm>
            <a:off x="5040710" y="20164206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r>
              <a:rPr lang="fr-FR" sz="3600" b="1" dirty="0">
                <a:solidFill>
                  <a:srgbClr val="0000FF"/>
                </a:solidFill>
              </a:rPr>
              <a:t>1</a:t>
            </a:r>
            <a:endParaRPr lang="fr-FR" sz="3600" dirty="0"/>
          </a:p>
        </p:txBody>
      </p:sp>
      <p:sp>
        <p:nvSpPr>
          <p:cNvPr id="64" name="ZoneTexte 63"/>
          <p:cNvSpPr txBox="1"/>
          <p:nvPr/>
        </p:nvSpPr>
        <p:spPr>
          <a:xfrm>
            <a:off x="5040710" y="2066826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0000FF"/>
                </a:solidFill>
              </a:rPr>
              <a:t>01</a:t>
            </a:r>
            <a:r>
              <a:rPr lang="fr-FR" sz="3600" dirty="0" smtClean="0"/>
              <a:t>0</a:t>
            </a:r>
            <a:endParaRPr lang="fr-FR" sz="3600" dirty="0"/>
          </a:p>
        </p:txBody>
      </p:sp>
      <p:grpSp>
        <p:nvGrpSpPr>
          <p:cNvPr id="65" name="Grouper 64"/>
          <p:cNvGrpSpPr/>
          <p:nvPr/>
        </p:nvGrpSpPr>
        <p:grpSpPr>
          <a:xfrm>
            <a:off x="4248622" y="20234473"/>
            <a:ext cx="651524" cy="546136"/>
            <a:chOff x="3399348" y="807051"/>
            <a:chExt cx="651524" cy="762160"/>
          </a:xfrm>
        </p:grpSpPr>
        <p:sp>
          <p:nvSpPr>
            <p:cNvPr id="66" name="Flèche vers la droite 65"/>
            <p:cNvSpPr/>
            <p:nvPr/>
          </p:nvSpPr>
          <p:spPr>
            <a:xfrm>
              <a:off x="3399348" y="807051"/>
              <a:ext cx="651524" cy="7621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Flèche vers la droite 4"/>
            <p:cNvSpPr/>
            <p:nvPr/>
          </p:nvSpPr>
          <p:spPr>
            <a:xfrm>
              <a:off x="3399348" y="959483"/>
              <a:ext cx="456067" cy="457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3200" kern="1200"/>
            </a:p>
          </p:txBody>
        </p:sp>
      </p:grpSp>
      <p:grpSp>
        <p:nvGrpSpPr>
          <p:cNvPr id="68" name="Grouper 67"/>
          <p:cNvGrpSpPr/>
          <p:nvPr/>
        </p:nvGrpSpPr>
        <p:grpSpPr>
          <a:xfrm>
            <a:off x="6624886" y="19874433"/>
            <a:ext cx="651524" cy="330112"/>
            <a:chOff x="3399348" y="807051"/>
            <a:chExt cx="651524" cy="762160"/>
          </a:xfrm>
        </p:grpSpPr>
        <p:sp>
          <p:nvSpPr>
            <p:cNvPr id="69" name="Flèche vers la droite 68"/>
            <p:cNvSpPr/>
            <p:nvPr/>
          </p:nvSpPr>
          <p:spPr>
            <a:xfrm>
              <a:off x="3399348" y="807051"/>
              <a:ext cx="651524" cy="7621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Flèche vers la droite 4"/>
            <p:cNvSpPr/>
            <p:nvPr/>
          </p:nvSpPr>
          <p:spPr>
            <a:xfrm>
              <a:off x="3399348" y="959483"/>
              <a:ext cx="456067" cy="457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3200" kern="1200"/>
            </a:p>
          </p:txBody>
        </p:sp>
      </p:grpSp>
      <p:grpSp>
        <p:nvGrpSpPr>
          <p:cNvPr id="71" name="Grouper 70"/>
          <p:cNvGrpSpPr/>
          <p:nvPr/>
        </p:nvGrpSpPr>
        <p:grpSpPr>
          <a:xfrm>
            <a:off x="6624886" y="20378489"/>
            <a:ext cx="651524" cy="330112"/>
            <a:chOff x="3399348" y="807051"/>
            <a:chExt cx="651524" cy="762160"/>
          </a:xfrm>
        </p:grpSpPr>
        <p:sp>
          <p:nvSpPr>
            <p:cNvPr id="72" name="Flèche vers la droite 71"/>
            <p:cNvSpPr/>
            <p:nvPr/>
          </p:nvSpPr>
          <p:spPr>
            <a:xfrm>
              <a:off x="3399348" y="807051"/>
              <a:ext cx="651524" cy="7621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Flèche vers la droite 4"/>
            <p:cNvSpPr/>
            <p:nvPr/>
          </p:nvSpPr>
          <p:spPr>
            <a:xfrm>
              <a:off x="3399348" y="959483"/>
              <a:ext cx="456067" cy="457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3200" kern="1200"/>
            </a:p>
          </p:txBody>
        </p:sp>
      </p:grpSp>
      <p:grpSp>
        <p:nvGrpSpPr>
          <p:cNvPr id="74" name="Grouper 73"/>
          <p:cNvGrpSpPr/>
          <p:nvPr/>
        </p:nvGrpSpPr>
        <p:grpSpPr>
          <a:xfrm>
            <a:off x="6624886" y="20810537"/>
            <a:ext cx="651524" cy="330112"/>
            <a:chOff x="3399348" y="807051"/>
            <a:chExt cx="651524" cy="762160"/>
          </a:xfrm>
        </p:grpSpPr>
        <p:sp>
          <p:nvSpPr>
            <p:cNvPr id="75" name="Flèche vers la droite 74"/>
            <p:cNvSpPr/>
            <p:nvPr/>
          </p:nvSpPr>
          <p:spPr>
            <a:xfrm>
              <a:off x="3399348" y="807051"/>
              <a:ext cx="651524" cy="7621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Flèche vers la droite 4"/>
            <p:cNvSpPr/>
            <p:nvPr/>
          </p:nvSpPr>
          <p:spPr>
            <a:xfrm>
              <a:off x="3399348" y="959483"/>
              <a:ext cx="456067" cy="457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3200" kern="1200"/>
            </a:p>
          </p:txBody>
        </p:sp>
      </p:grpSp>
      <p:sp>
        <p:nvSpPr>
          <p:cNvPr id="79" name="Rectangle à coins arrondis 78"/>
          <p:cNvSpPr/>
          <p:nvPr/>
        </p:nvSpPr>
        <p:spPr>
          <a:xfrm>
            <a:off x="7705006" y="19874433"/>
            <a:ext cx="2880320" cy="36004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7705006" y="19730417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Test de Fréquence </a:t>
            </a:r>
            <a:endParaRPr lang="fr-FR" sz="2800" dirty="0"/>
          </a:p>
        </p:txBody>
      </p:sp>
      <p:sp>
        <p:nvSpPr>
          <p:cNvPr id="81" name="Rectangle à coins arrondis 80"/>
          <p:cNvSpPr/>
          <p:nvPr/>
        </p:nvSpPr>
        <p:spPr>
          <a:xfrm>
            <a:off x="7705006" y="20306481"/>
            <a:ext cx="2880320" cy="36004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7705006" y="20162465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Test de Fréquence </a:t>
            </a:r>
            <a:endParaRPr lang="fr-FR" sz="2800" dirty="0"/>
          </a:p>
        </p:txBody>
      </p:sp>
      <p:sp>
        <p:nvSpPr>
          <p:cNvPr id="83" name="Rectangle à coins arrondis 82"/>
          <p:cNvSpPr/>
          <p:nvPr/>
        </p:nvSpPr>
        <p:spPr>
          <a:xfrm>
            <a:off x="7705006" y="20738529"/>
            <a:ext cx="2880320" cy="43204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7705006" y="20647357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Test de Fréquence </a:t>
            </a:r>
            <a:endParaRPr lang="fr-FR" sz="2800" dirty="0"/>
          </a:p>
        </p:txBody>
      </p:sp>
      <p:sp>
        <p:nvSpPr>
          <p:cNvPr id="86" name="Rectangle à coins arrondis 85"/>
          <p:cNvSpPr/>
          <p:nvPr/>
        </p:nvSpPr>
        <p:spPr>
          <a:xfrm>
            <a:off x="864246" y="22970777"/>
            <a:ext cx="2304256" cy="36004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864246" y="22754753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endParaRPr lang="fr-FR" sz="3600" dirty="0"/>
          </a:p>
        </p:txBody>
      </p:sp>
      <p:grpSp>
        <p:nvGrpSpPr>
          <p:cNvPr id="87" name="Grouper 86"/>
          <p:cNvGrpSpPr/>
          <p:nvPr/>
        </p:nvGrpSpPr>
        <p:grpSpPr>
          <a:xfrm>
            <a:off x="3744566" y="22928697"/>
            <a:ext cx="651524" cy="546136"/>
            <a:chOff x="3399348" y="807051"/>
            <a:chExt cx="651524" cy="762160"/>
          </a:xfrm>
        </p:grpSpPr>
        <p:sp>
          <p:nvSpPr>
            <p:cNvPr id="88" name="Flèche vers la droite 87"/>
            <p:cNvSpPr/>
            <p:nvPr/>
          </p:nvSpPr>
          <p:spPr>
            <a:xfrm>
              <a:off x="3399348" y="807051"/>
              <a:ext cx="651524" cy="7621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Flèche vers la droite 4"/>
            <p:cNvSpPr/>
            <p:nvPr/>
          </p:nvSpPr>
          <p:spPr>
            <a:xfrm>
              <a:off x="3399348" y="959483"/>
              <a:ext cx="456067" cy="457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3200" kern="1200"/>
            </a:p>
          </p:txBody>
        </p:sp>
      </p:grpSp>
      <p:pic>
        <p:nvPicPr>
          <p:cNvPr id="91" name="Image 90"/>
          <p:cNvPicPr>
            <a:picLocks noChangeAspect="1"/>
          </p:cNvPicPr>
          <p:nvPr/>
        </p:nvPicPr>
        <p:blipFill rotWithShape="1">
          <a:blip r:embed="rId25"/>
          <a:srcRect t="5238"/>
          <a:stretch/>
        </p:blipFill>
        <p:spPr>
          <a:xfrm>
            <a:off x="4752678" y="22394713"/>
            <a:ext cx="1514289" cy="1213298"/>
          </a:xfrm>
          <a:prstGeom prst="rect">
            <a:avLst/>
          </a:prstGeom>
        </p:spPr>
      </p:pic>
      <p:grpSp>
        <p:nvGrpSpPr>
          <p:cNvPr id="92" name="Grouper 91"/>
          <p:cNvGrpSpPr/>
          <p:nvPr/>
        </p:nvGrpSpPr>
        <p:grpSpPr>
          <a:xfrm>
            <a:off x="6552878" y="22898769"/>
            <a:ext cx="651524" cy="546136"/>
            <a:chOff x="3399348" y="807051"/>
            <a:chExt cx="651524" cy="762160"/>
          </a:xfrm>
        </p:grpSpPr>
        <p:sp>
          <p:nvSpPr>
            <p:cNvPr id="93" name="Flèche vers la droite 92"/>
            <p:cNvSpPr/>
            <p:nvPr/>
          </p:nvSpPr>
          <p:spPr>
            <a:xfrm>
              <a:off x="3399348" y="807051"/>
              <a:ext cx="651524" cy="7621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Flèche vers la droite 4"/>
            <p:cNvSpPr/>
            <p:nvPr/>
          </p:nvSpPr>
          <p:spPr>
            <a:xfrm>
              <a:off x="3399348" y="959483"/>
              <a:ext cx="456067" cy="457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3200" kern="1200"/>
            </a:p>
          </p:txBody>
        </p:sp>
      </p:grpSp>
      <p:sp>
        <p:nvSpPr>
          <p:cNvPr id="96" name="Rectangle à coins arrondis 95"/>
          <p:cNvSpPr/>
          <p:nvPr/>
        </p:nvSpPr>
        <p:spPr>
          <a:xfrm>
            <a:off x="7416974" y="22538729"/>
            <a:ext cx="3456384" cy="100811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7560990" y="22538729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Détection de motifs périodiques  </a:t>
            </a:r>
            <a:endParaRPr lang="fr-FR" sz="2800" dirty="0"/>
          </a:p>
        </p:txBody>
      </p:sp>
      <p:sp>
        <p:nvSpPr>
          <p:cNvPr id="102" name="ZoneTexte 101"/>
          <p:cNvSpPr txBox="1"/>
          <p:nvPr/>
        </p:nvSpPr>
        <p:spPr>
          <a:xfrm>
            <a:off x="720230" y="2145860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CA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- Test à Transformée de Fourier Discrète 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792238" y="24266921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CA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fr-F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fr-CA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de détection de motifs redondants sans </a:t>
            </a:r>
            <a:r>
              <a:rPr lang="fr-CA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chevauchement</a:t>
            </a:r>
            <a:endParaRPr lang="fr-CA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720230" y="19370377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fr-F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fr-CA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de Fréquence par </a:t>
            </a:r>
            <a:r>
              <a:rPr lang="fr-CA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</a:t>
            </a:r>
            <a:endParaRPr lang="fr-CA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864246" y="17684576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CA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fr-CA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de </a:t>
            </a:r>
            <a:r>
              <a:rPr lang="fr-CA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Fréquence</a:t>
            </a:r>
            <a:endParaRPr lang="fr-CA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864246" y="2790971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CA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fr-F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fr-CA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de Complexité Linéaire </a:t>
            </a:r>
          </a:p>
        </p:txBody>
      </p:sp>
      <p:sp>
        <p:nvSpPr>
          <p:cNvPr id="110" name="Rectangle à coins arrondis 109"/>
          <p:cNvSpPr/>
          <p:nvPr/>
        </p:nvSpPr>
        <p:spPr>
          <a:xfrm>
            <a:off x="1008262" y="24842985"/>
            <a:ext cx="2664296" cy="648072"/>
          </a:xfrm>
          <a:prstGeom prst="roundRect">
            <a:avLst>
              <a:gd name="adj" fmla="val 6888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1152278" y="2484298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endParaRPr lang="fr-FR" sz="3600" dirty="0"/>
          </a:p>
        </p:txBody>
      </p:sp>
      <p:sp>
        <p:nvSpPr>
          <p:cNvPr id="111" name="Rectangle 110"/>
          <p:cNvSpPr/>
          <p:nvPr/>
        </p:nvSpPr>
        <p:spPr>
          <a:xfrm>
            <a:off x="1440310" y="24987001"/>
            <a:ext cx="72008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1152278" y="2541904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m</a:t>
            </a:r>
            <a:r>
              <a:rPr lang="fr-FR" sz="3600" dirty="0" smtClean="0"/>
              <a:t>otif</a:t>
            </a:r>
            <a:r>
              <a:rPr lang="fr-FR" sz="3600" b="1" dirty="0" smtClean="0">
                <a:solidFill>
                  <a:srgbClr val="0000FF"/>
                </a:solidFill>
              </a:rPr>
              <a:t>: 11</a:t>
            </a:r>
            <a:r>
              <a:rPr lang="fr-FR" sz="3600" dirty="0" smtClean="0"/>
              <a:t>0</a:t>
            </a:r>
            <a:endParaRPr lang="fr-FR" sz="3600" dirty="0"/>
          </a:p>
        </p:txBody>
      </p:sp>
      <p:grpSp>
        <p:nvGrpSpPr>
          <p:cNvPr id="114" name="Grouper 113"/>
          <p:cNvGrpSpPr/>
          <p:nvPr/>
        </p:nvGrpSpPr>
        <p:grpSpPr>
          <a:xfrm>
            <a:off x="3957138" y="25203025"/>
            <a:ext cx="651524" cy="546136"/>
            <a:chOff x="3399348" y="807051"/>
            <a:chExt cx="651524" cy="762160"/>
          </a:xfrm>
        </p:grpSpPr>
        <p:sp>
          <p:nvSpPr>
            <p:cNvPr id="115" name="Flèche vers la droite 114"/>
            <p:cNvSpPr/>
            <p:nvPr/>
          </p:nvSpPr>
          <p:spPr>
            <a:xfrm>
              <a:off x="3399348" y="807051"/>
              <a:ext cx="651524" cy="7621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6" name="Flèche vers la droite 4"/>
            <p:cNvSpPr/>
            <p:nvPr/>
          </p:nvSpPr>
          <p:spPr>
            <a:xfrm>
              <a:off x="3399348" y="959483"/>
              <a:ext cx="456067" cy="457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3200" kern="1200"/>
            </a:p>
          </p:txBody>
        </p:sp>
      </p:grpSp>
      <p:sp>
        <p:nvSpPr>
          <p:cNvPr id="117" name="Rectangle à coins arrondis 116"/>
          <p:cNvSpPr/>
          <p:nvPr/>
        </p:nvSpPr>
        <p:spPr>
          <a:xfrm>
            <a:off x="4752678" y="24914993"/>
            <a:ext cx="2304256" cy="100811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Comptage de la redondance</a:t>
            </a:r>
            <a:endParaRPr lang="fr-FR" sz="24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7056934" y="24554953"/>
            <a:ext cx="4248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8000"/>
                </a:solidFill>
              </a:rPr>
              <a:t>Si correspondance</a:t>
            </a:r>
          </a:p>
          <a:p>
            <a:endParaRPr lang="fr-FR" sz="2400" dirty="0" smtClean="0">
              <a:solidFill>
                <a:srgbClr val="008000"/>
              </a:solidFill>
            </a:endParaRPr>
          </a:p>
          <a:p>
            <a:endParaRPr lang="fr-FR" sz="1200" dirty="0">
              <a:solidFill>
                <a:srgbClr val="00800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Sinon</a:t>
            </a:r>
          </a:p>
        </p:txBody>
      </p:sp>
      <p:sp>
        <p:nvSpPr>
          <p:cNvPr id="120" name="Rectangle à coins arrondis 119"/>
          <p:cNvSpPr/>
          <p:nvPr/>
        </p:nvSpPr>
        <p:spPr>
          <a:xfrm>
            <a:off x="7560990" y="25059009"/>
            <a:ext cx="2664296" cy="576064"/>
          </a:xfrm>
          <a:prstGeom prst="roundRect">
            <a:avLst>
              <a:gd name="adj" fmla="val 6888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7632998" y="24987001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endParaRPr lang="fr-FR" sz="3600" dirty="0"/>
          </a:p>
        </p:txBody>
      </p:sp>
      <p:sp>
        <p:nvSpPr>
          <p:cNvPr id="122" name="Rectangle 121"/>
          <p:cNvSpPr/>
          <p:nvPr/>
        </p:nvSpPr>
        <p:spPr>
          <a:xfrm>
            <a:off x="8641110" y="25131017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3" name="Rectangle à coins arrondis 122"/>
          <p:cNvSpPr/>
          <p:nvPr/>
        </p:nvSpPr>
        <p:spPr>
          <a:xfrm>
            <a:off x="7560990" y="25923105"/>
            <a:ext cx="2664296" cy="504056"/>
          </a:xfrm>
          <a:prstGeom prst="roundRect">
            <a:avLst>
              <a:gd name="adj" fmla="val 6888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7705006" y="2585109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endParaRPr lang="fr-FR" sz="3600" dirty="0"/>
          </a:p>
        </p:txBody>
      </p:sp>
      <p:sp>
        <p:nvSpPr>
          <p:cNvPr id="125" name="Rectangle 124"/>
          <p:cNvSpPr/>
          <p:nvPr/>
        </p:nvSpPr>
        <p:spPr>
          <a:xfrm>
            <a:off x="8281070" y="25995113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6" name="Rectangle à coins arrondis 125"/>
          <p:cNvSpPr/>
          <p:nvPr/>
        </p:nvSpPr>
        <p:spPr>
          <a:xfrm>
            <a:off x="720230" y="26715193"/>
            <a:ext cx="10297144" cy="720080"/>
          </a:xfrm>
          <a:prstGeom prst="roundRect">
            <a:avLst>
              <a:gd name="adj" fmla="val 12588"/>
            </a:avLst>
          </a:prstGeom>
          <a:solidFill>
            <a:schemeClr val="accent6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864246" y="26737840"/>
            <a:ext cx="9793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CA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fr-F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fr-CA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de détection de motifs redondants avec </a:t>
            </a:r>
            <a:r>
              <a:rPr lang="fr-CA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chevauchement</a:t>
            </a:r>
          </a:p>
          <a:p>
            <a:pPr lvl="0"/>
            <a:r>
              <a:rPr lang="fr-FR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CA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oujours</a:t>
            </a:r>
            <a:r>
              <a:rPr lang="fr-CA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décalage d’un bit  </a:t>
            </a:r>
            <a:endParaRPr lang="fr-CA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7" name="Image 12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656334" y="28443385"/>
            <a:ext cx="4968552" cy="2216440"/>
          </a:xfrm>
          <a:prstGeom prst="rect">
            <a:avLst/>
          </a:prstGeom>
        </p:spPr>
      </p:pic>
      <p:sp>
        <p:nvSpPr>
          <p:cNvPr id="128" name="ZoneTexte 127"/>
          <p:cNvSpPr txBox="1"/>
          <p:nvPr/>
        </p:nvSpPr>
        <p:spPr>
          <a:xfrm>
            <a:off x="936254" y="2873141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LFSR</a:t>
            </a:r>
          </a:p>
        </p:txBody>
      </p:sp>
      <p:grpSp>
        <p:nvGrpSpPr>
          <p:cNvPr id="129" name="Grouper 128"/>
          <p:cNvGrpSpPr/>
          <p:nvPr/>
        </p:nvGrpSpPr>
        <p:grpSpPr>
          <a:xfrm>
            <a:off x="7056934" y="29091457"/>
            <a:ext cx="651524" cy="546136"/>
            <a:chOff x="3399348" y="807051"/>
            <a:chExt cx="651524" cy="762160"/>
          </a:xfrm>
        </p:grpSpPr>
        <p:sp>
          <p:nvSpPr>
            <p:cNvPr id="130" name="Flèche vers la droite 129"/>
            <p:cNvSpPr/>
            <p:nvPr/>
          </p:nvSpPr>
          <p:spPr>
            <a:xfrm>
              <a:off x="3399348" y="807051"/>
              <a:ext cx="651524" cy="7621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Flèche vers la droite 4"/>
            <p:cNvSpPr/>
            <p:nvPr/>
          </p:nvSpPr>
          <p:spPr>
            <a:xfrm>
              <a:off x="3399348" y="959483"/>
              <a:ext cx="456067" cy="457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3200" kern="1200"/>
            </a:p>
          </p:txBody>
        </p:sp>
      </p:grpSp>
      <p:sp>
        <p:nvSpPr>
          <p:cNvPr id="132" name="ZoneTexte 131"/>
          <p:cNvSpPr txBox="1"/>
          <p:nvPr/>
        </p:nvSpPr>
        <p:spPr>
          <a:xfrm>
            <a:off x="6696894" y="2858740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Algo</a:t>
            </a:r>
            <a:r>
              <a:rPr lang="fr-FR" sz="2400" dirty="0" smtClean="0"/>
              <a:t> de</a:t>
            </a:r>
            <a:endParaRPr lang="fr-FR" sz="2400" dirty="0"/>
          </a:p>
        </p:txBody>
      </p:sp>
      <p:sp>
        <p:nvSpPr>
          <p:cNvPr id="133" name="ZoneTexte 132"/>
          <p:cNvSpPr txBox="1"/>
          <p:nvPr/>
        </p:nvSpPr>
        <p:spPr>
          <a:xfrm>
            <a:off x="8425086" y="2916346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008000"/>
                </a:solidFill>
              </a:rPr>
              <a:t>grande</a:t>
            </a:r>
            <a:endParaRPr lang="fr-FR" sz="2800" b="1" dirty="0">
              <a:solidFill>
                <a:srgbClr val="008000"/>
              </a:solidFill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8497094" y="29883545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</a:rPr>
              <a:t>Petite</a:t>
            </a:r>
          </a:p>
        </p:txBody>
      </p:sp>
      <p:pic>
        <p:nvPicPr>
          <p:cNvPr id="135" name="Image 134"/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0" b="98281" l="1105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098" y="29163465"/>
            <a:ext cx="672212" cy="648072"/>
          </a:xfrm>
          <a:prstGeom prst="rect">
            <a:avLst/>
          </a:prstGeom>
        </p:spPr>
      </p:pic>
      <p:pic>
        <p:nvPicPr>
          <p:cNvPr id="136" name="Image 135"/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6768" y="29811537"/>
            <a:ext cx="640402" cy="648072"/>
          </a:xfrm>
          <a:prstGeom prst="rect">
            <a:avLst/>
          </a:prstGeom>
        </p:spPr>
      </p:pic>
      <p:sp>
        <p:nvSpPr>
          <p:cNvPr id="138" name="ZoneTexte 137"/>
          <p:cNvSpPr txBox="1"/>
          <p:nvPr/>
        </p:nvSpPr>
        <p:spPr>
          <a:xfrm>
            <a:off x="6696894" y="29628612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Berkelamp</a:t>
            </a:r>
            <a:r>
              <a:rPr lang="fr-FR" sz="2400" dirty="0"/>
              <a:t>-</a:t>
            </a:r>
            <a:r>
              <a:rPr lang="fr-FR" sz="2400" dirty="0" smtClean="0"/>
              <a:t>Massey</a:t>
            </a:r>
            <a:endParaRPr lang="fr-FR" sz="2400" dirty="0"/>
          </a:p>
        </p:txBody>
      </p:sp>
      <p:sp>
        <p:nvSpPr>
          <p:cNvPr id="139" name="ZoneTexte 138"/>
          <p:cNvSpPr txBox="1"/>
          <p:nvPr/>
        </p:nvSpPr>
        <p:spPr>
          <a:xfrm>
            <a:off x="8209062" y="28587401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Complexité linéaire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68782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3750</TotalTime>
  <Words>263</Words>
  <Application>Microsoft Macintosh PowerPoint</Application>
  <PresentationFormat>Personnalisé</PresentationFormat>
  <Paragraphs>145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Anas Barakat</cp:lastModifiedBy>
  <cp:revision>111</cp:revision>
  <dcterms:created xsi:type="dcterms:W3CDTF">2014-03-10T17:22:20Z</dcterms:created>
  <dcterms:modified xsi:type="dcterms:W3CDTF">2016-06-27T03:07:18Z</dcterms:modified>
</cp:coreProperties>
</file>