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8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5" r:id="rId24"/>
    <p:sldId id="291" r:id="rId25"/>
    <p:sldId id="267" r:id="rId26"/>
    <p:sldId id="268" r:id="rId27"/>
    <p:sldId id="289" r:id="rId28"/>
    <p:sldId id="290" r:id="rId29"/>
    <p:sldId id="261" r:id="rId30"/>
    <p:sldId id="269" r:id="rId31"/>
    <p:sldId id="262" r:id="rId32"/>
    <p:sldId id="270" r:id="rId33"/>
    <p:sldId id="271" r:id="rId34"/>
    <p:sldId id="263" r:id="rId35"/>
    <p:sldId id="26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5BE0E-8866-45C8-8864-EC8FEFA8B9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96D8B53-0B28-4D72-A150-2E8B8312FA8D}">
      <dgm:prSet/>
      <dgm:spPr/>
      <dgm:t>
        <a:bodyPr/>
        <a:lstStyle/>
        <a:p>
          <a:r>
            <a:rPr lang="en-US" b="1" i="0" baseline="0" dirty="0"/>
            <a:t>The purpose of PetroPulse is to provide a petrol station management system that streamlines sales, fuel orders, payments, customer loyalty, and administrative tasks by defining its functional and non-functional requirements.</a:t>
          </a:r>
          <a:endParaRPr lang="en-US" b="1" dirty="0"/>
        </a:p>
      </dgm:t>
    </dgm:pt>
    <dgm:pt modelId="{8F2DFFBD-637C-4902-8543-3086F0BD0C6F}" type="parTrans" cxnId="{ADC6A194-4A16-4078-AF2F-33BB45A1B9CE}">
      <dgm:prSet/>
      <dgm:spPr/>
      <dgm:t>
        <a:bodyPr/>
        <a:lstStyle/>
        <a:p>
          <a:endParaRPr lang="en-US"/>
        </a:p>
      </dgm:t>
    </dgm:pt>
    <dgm:pt modelId="{32A134FA-945D-4EE6-8D6D-807C2018AA2D}" type="sibTrans" cxnId="{ADC6A194-4A16-4078-AF2F-33BB45A1B9CE}">
      <dgm:prSet/>
      <dgm:spPr/>
      <dgm:t>
        <a:bodyPr/>
        <a:lstStyle/>
        <a:p>
          <a:endParaRPr lang="en-US"/>
        </a:p>
      </dgm:t>
    </dgm:pt>
    <dgm:pt modelId="{4BF5AE42-169A-48FF-8079-9296CF5997EB}">
      <dgm:prSet/>
      <dgm:spPr/>
      <dgm:t>
        <a:bodyPr/>
        <a:lstStyle/>
        <a:p>
          <a:r>
            <a:rPr lang="en-US" b="1" dirty="0"/>
            <a:t>Problem: The issues that led to the creation of PetroPulse include inefficient manual processes, lack of real-time data, high administrative burdens, customer dissatisfaction due to slow transactions, and operational challenges in inventory tracking and fuel ordering. PetroPulse aims to solve these problems with an automated solution.</a:t>
          </a:r>
        </a:p>
      </dgm:t>
    </dgm:pt>
    <dgm:pt modelId="{40D3D09F-FCB9-4D5E-92CF-58DA100DA5E1}" type="parTrans" cxnId="{919D6AF0-9412-4DCC-A94D-818AACBDA8BE}">
      <dgm:prSet/>
      <dgm:spPr/>
      <dgm:t>
        <a:bodyPr/>
        <a:lstStyle/>
        <a:p>
          <a:endParaRPr lang="en-US"/>
        </a:p>
      </dgm:t>
    </dgm:pt>
    <dgm:pt modelId="{F8A6F8A0-8637-4D66-8D1B-7EA9F48CC2C9}" type="sibTrans" cxnId="{919D6AF0-9412-4DCC-A94D-818AACBDA8BE}">
      <dgm:prSet/>
      <dgm:spPr/>
      <dgm:t>
        <a:bodyPr/>
        <a:lstStyle/>
        <a:p>
          <a:endParaRPr lang="en-US"/>
        </a:p>
      </dgm:t>
    </dgm:pt>
    <dgm:pt modelId="{8487F65D-E114-4723-B426-C9DCAC1D2086}" type="pres">
      <dgm:prSet presAssocID="{5D45BE0E-8866-45C8-8864-EC8FEFA8B9B7}" presName="root" presStyleCnt="0">
        <dgm:presLayoutVars>
          <dgm:dir/>
          <dgm:resizeHandles val="exact"/>
        </dgm:presLayoutVars>
      </dgm:prSet>
      <dgm:spPr/>
    </dgm:pt>
    <dgm:pt modelId="{ECA846E2-104E-40A9-9E2C-BFE8F577D6CE}" type="pres">
      <dgm:prSet presAssocID="{C96D8B53-0B28-4D72-A150-2E8B8312FA8D}" presName="compNode" presStyleCnt="0"/>
      <dgm:spPr/>
    </dgm:pt>
    <dgm:pt modelId="{661DFEF3-6753-4328-B128-43442817AD3C}" type="pres">
      <dgm:prSet presAssocID="{C96D8B53-0B28-4D72-A150-2E8B8312FA8D}" presName="bgRect" presStyleLbl="bgShp" presStyleIdx="0" presStyleCnt="2" custScaleX="99486" custScaleY="189636" custLinFactNeighborX="257" custLinFactNeighborY="-12840"/>
      <dgm:spPr/>
    </dgm:pt>
    <dgm:pt modelId="{E86FD2E2-EA69-4D36-9C8A-DBCED88DF11C}" type="pres">
      <dgm:prSet presAssocID="{C96D8B53-0B28-4D72-A150-2E8B8312FA8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9C501BF-E8A7-4D1D-A2D2-4185C6D68925}" type="pres">
      <dgm:prSet presAssocID="{C96D8B53-0B28-4D72-A150-2E8B8312FA8D}" presName="spaceRect" presStyleCnt="0"/>
      <dgm:spPr/>
    </dgm:pt>
    <dgm:pt modelId="{A2820F9E-E5B3-4E9A-9806-702AD28A6250}" type="pres">
      <dgm:prSet presAssocID="{C96D8B53-0B28-4D72-A150-2E8B8312FA8D}" presName="parTx" presStyleLbl="revTx" presStyleIdx="0" presStyleCnt="2" custScaleY="118969">
        <dgm:presLayoutVars>
          <dgm:chMax val="0"/>
          <dgm:chPref val="0"/>
        </dgm:presLayoutVars>
      </dgm:prSet>
      <dgm:spPr/>
    </dgm:pt>
    <dgm:pt modelId="{31AFC00A-DDE6-4D16-AE04-C22B37C79F5E}" type="pres">
      <dgm:prSet presAssocID="{32A134FA-945D-4EE6-8D6D-807C2018AA2D}" presName="sibTrans" presStyleCnt="0"/>
      <dgm:spPr/>
    </dgm:pt>
    <dgm:pt modelId="{B7F08540-9629-416E-9C30-74DFF12C3B33}" type="pres">
      <dgm:prSet presAssocID="{4BF5AE42-169A-48FF-8079-9296CF5997EB}" presName="compNode" presStyleCnt="0"/>
      <dgm:spPr/>
    </dgm:pt>
    <dgm:pt modelId="{E65AF452-074E-498E-A5FD-60CC3A0CFF82}" type="pres">
      <dgm:prSet presAssocID="{4BF5AE42-169A-48FF-8079-9296CF5997EB}" presName="bgRect" presStyleLbl="bgShp" presStyleIdx="1" presStyleCnt="2" custScaleX="99486" custScaleY="210230" custLinFactNeighborX="182"/>
      <dgm:spPr/>
    </dgm:pt>
    <dgm:pt modelId="{4C5DBA1A-EF8F-4533-9E4F-8C70DA93CAE0}" type="pres">
      <dgm:prSet presAssocID="{4BF5AE42-169A-48FF-8079-9296CF5997EB}" presName="iconRect" presStyleLbl="node1" presStyleIdx="1" presStyleCnt="2" custLinFactNeighborX="338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AE73AA87-B60C-4194-B153-C4B949D5702C}" type="pres">
      <dgm:prSet presAssocID="{4BF5AE42-169A-48FF-8079-9296CF5997EB}" presName="spaceRect" presStyleCnt="0"/>
      <dgm:spPr/>
    </dgm:pt>
    <dgm:pt modelId="{19463799-FC00-4B8B-9283-357952366D4C}" type="pres">
      <dgm:prSet presAssocID="{4BF5AE42-169A-48FF-8079-9296CF5997EB}" presName="parTx" presStyleLbl="revTx" presStyleIdx="1" presStyleCnt="2" custScaleY="174020">
        <dgm:presLayoutVars>
          <dgm:chMax val="0"/>
          <dgm:chPref val="0"/>
        </dgm:presLayoutVars>
      </dgm:prSet>
      <dgm:spPr/>
    </dgm:pt>
  </dgm:ptLst>
  <dgm:cxnLst>
    <dgm:cxn modelId="{631DB801-9248-4AB0-BDB1-EF171F47FBC9}" type="presOf" srcId="{C96D8B53-0B28-4D72-A150-2E8B8312FA8D}" destId="{A2820F9E-E5B3-4E9A-9806-702AD28A6250}" srcOrd="0" destOrd="0" presId="urn:microsoft.com/office/officeart/2018/2/layout/IconVerticalSolidList"/>
    <dgm:cxn modelId="{0C4DEB80-5DC2-4CD2-A566-CD6D35D9CB75}" type="presOf" srcId="{5D45BE0E-8866-45C8-8864-EC8FEFA8B9B7}" destId="{8487F65D-E114-4723-B426-C9DCAC1D2086}" srcOrd="0" destOrd="0" presId="urn:microsoft.com/office/officeart/2018/2/layout/IconVerticalSolidList"/>
    <dgm:cxn modelId="{ADC6A194-4A16-4078-AF2F-33BB45A1B9CE}" srcId="{5D45BE0E-8866-45C8-8864-EC8FEFA8B9B7}" destId="{C96D8B53-0B28-4D72-A150-2E8B8312FA8D}" srcOrd="0" destOrd="0" parTransId="{8F2DFFBD-637C-4902-8543-3086F0BD0C6F}" sibTransId="{32A134FA-945D-4EE6-8D6D-807C2018AA2D}"/>
    <dgm:cxn modelId="{CE9F3AC6-B909-4AE8-BA9F-2CEBC6C6657D}" type="presOf" srcId="{4BF5AE42-169A-48FF-8079-9296CF5997EB}" destId="{19463799-FC00-4B8B-9283-357952366D4C}" srcOrd="0" destOrd="0" presId="urn:microsoft.com/office/officeart/2018/2/layout/IconVerticalSolidList"/>
    <dgm:cxn modelId="{919D6AF0-9412-4DCC-A94D-818AACBDA8BE}" srcId="{5D45BE0E-8866-45C8-8864-EC8FEFA8B9B7}" destId="{4BF5AE42-169A-48FF-8079-9296CF5997EB}" srcOrd="1" destOrd="0" parTransId="{40D3D09F-FCB9-4D5E-92CF-58DA100DA5E1}" sibTransId="{F8A6F8A0-8637-4D66-8D1B-7EA9F48CC2C9}"/>
    <dgm:cxn modelId="{3F9480AC-9FA8-4566-898F-20B4663EF1EB}" type="presParOf" srcId="{8487F65D-E114-4723-B426-C9DCAC1D2086}" destId="{ECA846E2-104E-40A9-9E2C-BFE8F577D6CE}" srcOrd="0" destOrd="0" presId="urn:microsoft.com/office/officeart/2018/2/layout/IconVerticalSolidList"/>
    <dgm:cxn modelId="{1A3BFD12-51C7-486F-A747-33348529E209}" type="presParOf" srcId="{ECA846E2-104E-40A9-9E2C-BFE8F577D6CE}" destId="{661DFEF3-6753-4328-B128-43442817AD3C}" srcOrd="0" destOrd="0" presId="urn:microsoft.com/office/officeart/2018/2/layout/IconVerticalSolidList"/>
    <dgm:cxn modelId="{73B493FB-F88E-44A8-BF74-5096BF78FF23}" type="presParOf" srcId="{ECA846E2-104E-40A9-9E2C-BFE8F577D6CE}" destId="{E86FD2E2-EA69-4D36-9C8A-DBCED88DF11C}" srcOrd="1" destOrd="0" presId="urn:microsoft.com/office/officeart/2018/2/layout/IconVerticalSolidList"/>
    <dgm:cxn modelId="{13C49ED3-9352-4CD4-A35B-8DF2E8E50FE2}" type="presParOf" srcId="{ECA846E2-104E-40A9-9E2C-BFE8F577D6CE}" destId="{69C501BF-E8A7-4D1D-A2D2-4185C6D68925}" srcOrd="2" destOrd="0" presId="urn:microsoft.com/office/officeart/2018/2/layout/IconVerticalSolidList"/>
    <dgm:cxn modelId="{1D694144-FD80-44E2-9461-7C59C9996085}" type="presParOf" srcId="{ECA846E2-104E-40A9-9E2C-BFE8F577D6CE}" destId="{A2820F9E-E5B3-4E9A-9806-702AD28A6250}" srcOrd="3" destOrd="0" presId="urn:microsoft.com/office/officeart/2018/2/layout/IconVerticalSolidList"/>
    <dgm:cxn modelId="{05481FBF-4D26-4D83-92AD-084E0973AA6F}" type="presParOf" srcId="{8487F65D-E114-4723-B426-C9DCAC1D2086}" destId="{31AFC00A-DDE6-4D16-AE04-C22B37C79F5E}" srcOrd="1" destOrd="0" presId="urn:microsoft.com/office/officeart/2018/2/layout/IconVerticalSolidList"/>
    <dgm:cxn modelId="{DFD088B6-39F6-401C-B6F4-B1B97232252C}" type="presParOf" srcId="{8487F65D-E114-4723-B426-C9DCAC1D2086}" destId="{B7F08540-9629-416E-9C30-74DFF12C3B33}" srcOrd="2" destOrd="0" presId="urn:microsoft.com/office/officeart/2018/2/layout/IconVerticalSolidList"/>
    <dgm:cxn modelId="{F8263490-647B-4494-82DE-F1899C8DE4C3}" type="presParOf" srcId="{B7F08540-9629-416E-9C30-74DFF12C3B33}" destId="{E65AF452-074E-498E-A5FD-60CC3A0CFF82}" srcOrd="0" destOrd="0" presId="urn:microsoft.com/office/officeart/2018/2/layout/IconVerticalSolidList"/>
    <dgm:cxn modelId="{910878CB-5872-4DAF-A962-0E9FD1E2DE31}" type="presParOf" srcId="{B7F08540-9629-416E-9C30-74DFF12C3B33}" destId="{4C5DBA1A-EF8F-4533-9E4F-8C70DA93CAE0}" srcOrd="1" destOrd="0" presId="urn:microsoft.com/office/officeart/2018/2/layout/IconVerticalSolidList"/>
    <dgm:cxn modelId="{81338582-CA66-4FB5-877D-B786CE141DA5}" type="presParOf" srcId="{B7F08540-9629-416E-9C30-74DFF12C3B33}" destId="{AE73AA87-B60C-4194-B153-C4B949D5702C}" srcOrd="2" destOrd="0" presId="urn:microsoft.com/office/officeart/2018/2/layout/IconVerticalSolidList"/>
    <dgm:cxn modelId="{8C9FF81C-6B3F-4BC6-826F-5A7E300087A5}" type="presParOf" srcId="{B7F08540-9629-416E-9C30-74DFF12C3B33}" destId="{19463799-FC00-4B8B-9283-357952366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7CAEA-D97E-4584-9D79-7CE2AC2C29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A8E63C9-5C35-4D1F-9C8A-34C47784BC6C}">
      <dgm:prSet/>
      <dgm:spPr/>
      <dgm:t>
        <a:bodyPr/>
        <a:lstStyle/>
        <a:p>
          <a:r>
            <a:rPr lang="en-US" b="1" i="0" baseline="0" dirty="0"/>
            <a:t>PetroPulse offers a comprehensive solution for managing petrol stations, integrating fuel station management, inventory tracking, payment processing, customer management, and worker scheduling. It enables seamless interaction between owners, workers, and customers, with role-based access for efficient operations.</a:t>
          </a:r>
          <a:endParaRPr lang="en-US" b="1" dirty="0"/>
        </a:p>
      </dgm:t>
    </dgm:pt>
    <dgm:pt modelId="{349C8FBE-A7E1-4FDA-AE40-2F5596030034}" type="parTrans" cxnId="{FBE8D1C7-6368-4B69-8E23-8C5D61D1369C}">
      <dgm:prSet/>
      <dgm:spPr/>
      <dgm:t>
        <a:bodyPr/>
        <a:lstStyle/>
        <a:p>
          <a:endParaRPr lang="en-US"/>
        </a:p>
      </dgm:t>
    </dgm:pt>
    <dgm:pt modelId="{B65AC4F0-E778-480D-A834-C02A254711BE}" type="sibTrans" cxnId="{FBE8D1C7-6368-4B69-8E23-8C5D61D1369C}">
      <dgm:prSet/>
      <dgm:spPr/>
      <dgm:t>
        <a:bodyPr/>
        <a:lstStyle/>
        <a:p>
          <a:endParaRPr lang="en-US"/>
        </a:p>
      </dgm:t>
    </dgm:pt>
    <dgm:pt modelId="{7A8CE3DA-D8E2-4328-AA17-81C9E4B2151E}">
      <dgm:prSet/>
      <dgm:spPr/>
      <dgm:t>
        <a:bodyPr/>
        <a:lstStyle/>
        <a:p>
          <a:r>
            <a:rPr lang="en-US" b="1" dirty="0"/>
            <a:t>Objectives: The main objectives of PetroPulse are to automate operations, ensure accurate financial management, monitor inventory, simplify employee scheduling, enhance customer service, and provide data analytics for informed decision-making.</a:t>
          </a:r>
        </a:p>
      </dgm:t>
    </dgm:pt>
    <dgm:pt modelId="{9EE9A1CA-0C69-40FE-94B8-5C294DA1ACE1}" type="parTrans" cxnId="{009823FE-CD5F-4E9E-8A3E-04238F320348}">
      <dgm:prSet/>
      <dgm:spPr/>
      <dgm:t>
        <a:bodyPr/>
        <a:lstStyle/>
        <a:p>
          <a:endParaRPr lang="en-US"/>
        </a:p>
      </dgm:t>
    </dgm:pt>
    <dgm:pt modelId="{6A6F3A7A-CBDA-44D6-AE2E-B513A5EEC03F}" type="sibTrans" cxnId="{009823FE-CD5F-4E9E-8A3E-04238F320348}">
      <dgm:prSet/>
      <dgm:spPr/>
      <dgm:t>
        <a:bodyPr/>
        <a:lstStyle/>
        <a:p>
          <a:endParaRPr lang="en-US"/>
        </a:p>
      </dgm:t>
    </dgm:pt>
    <dgm:pt modelId="{9852E578-6972-4E3D-9AC5-E4959BBA7464}" type="pres">
      <dgm:prSet presAssocID="{4577CAEA-D97E-4584-9D79-7CE2AC2C29DD}" presName="root" presStyleCnt="0">
        <dgm:presLayoutVars>
          <dgm:dir/>
          <dgm:resizeHandles val="exact"/>
        </dgm:presLayoutVars>
      </dgm:prSet>
      <dgm:spPr/>
    </dgm:pt>
    <dgm:pt modelId="{B2430B4B-93F1-452C-BA52-3878CEB40EFC}" type="pres">
      <dgm:prSet presAssocID="{8A8E63C9-5C35-4D1F-9C8A-34C47784BC6C}" presName="compNode" presStyleCnt="0"/>
      <dgm:spPr/>
    </dgm:pt>
    <dgm:pt modelId="{1631F6C9-502F-478F-A61F-73826427F91F}" type="pres">
      <dgm:prSet presAssocID="{8A8E63C9-5C35-4D1F-9C8A-34C47784BC6C}" presName="bgRect" presStyleLbl="bgShp" presStyleIdx="0" presStyleCnt="2" custScaleX="99190" custScaleY="152110" custLinFactNeighborX="281" custLinFactNeighborY="-65"/>
      <dgm:spPr/>
    </dgm:pt>
    <dgm:pt modelId="{6A9866CA-42F5-40F4-9254-BA386B0412FC}" type="pres">
      <dgm:prSet presAssocID="{8A8E63C9-5C35-4D1F-9C8A-34C47784BC6C}" presName="iconRect" presStyleLbl="node1" presStyleIdx="0" presStyleCnt="2" custLinFactNeighborY="-22169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0397EC02-C5A1-468A-B30B-ED40C5FAC0DF}" type="pres">
      <dgm:prSet presAssocID="{8A8E63C9-5C35-4D1F-9C8A-34C47784BC6C}" presName="spaceRect" presStyleCnt="0"/>
      <dgm:spPr/>
    </dgm:pt>
    <dgm:pt modelId="{53F6D6B0-3EFB-4803-9780-90FF329C3740}" type="pres">
      <dgm:prSet presAssocID="{8A8E63C9-5C35-4D1F-9C8A-34C47784BC6C}" presName="parTx" presStyleLbl="revTx" presStyleIdx="0" presStyleCnt="2" custLinFactNeighborX="-2487" custLinFactNeighborY="-6564">
        <dgm:presLayoutVars>
          <dgm:chMax val="0"/>
          <dgm:chPref val="0"/>
        </dgm:presLayoutVars>
      </dgm:prSet>
      <dgm:spPr/>
    </dgm:pt>
    <dgm:pt modelId="{78B94359-FD65-4D48-ABC9-0A832988D1EB}" type="pres">
      <dgm:prSet presAssocID="{B65AC4F0-E778-480D-A834-C02A254711BE}" presName="sibTrans" presStyleCnt="0"/>
      <dgm:spPr/>
    </dgm:pt>
    <dgm:pt modelId="{9A522AE8-84FA-4FF3-B585-978C81E063D5}" type="pres">
      <dgm:prSet presAssocID="{7A8CE3DA-D8E2-4328-AA17-81C9E4B2151E}" presName="compNode" presStyleCnt="0"/>
      <dgm:spPr/>
    </dgm:pt>
    <dgm:pt modelId="{2E735091-7CD4-4E29-9147-A71F6D8A5B7E}" type="pres">
      <dgm:prSet presAssocID="{7A8CE3DA-D8E2-4328-AA17-81C9E4B2151E}" presName="bgRect" presStyleLbl="bgShp" presStyleIdx="1" presStyleCnt="2" custScaleX="99003" custScaleY="167542" custLinFactNeighborX="340" custLinFactNeighborY="-2731"/>
      <dgm:spPr/>
    </dgm:pt>
    <dgm:pt modelId="{7DA749CB-8D0E-44C6-83EB-259ED7DD7228}" type="pres">
      <dgm:prSet presAssocID="{7A8CE3DA-D8E2-4328-AA17-81C9E4B2151E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BE4F81-6F6E-488D-B8D8-19112CC635AA}" type="pres">
      <dgm:prSet presAssocID="{7A8CE3DA-D8E2-4328-AA17-81C9E4B2151E}" presName="spaceRect" presStyleCnt="0"/>
      <dgm:spPr/>
    </dgm:pt>
    <dgm:pt modelId="{6BDBCEAB-3893-49E5-8BDF-06FA2DA2D787}" type="pres">
      <dgm:prSet presAssocID="{7A8CE3DA-D8E2-4328-AA17-81C9E4B2151E}" presName="parTx" presStyleLbl="revTx" presStyleIdx="1" presStyleCnt="2" custLinFactNeighborX="-1898" custLinFactNeighborY="-1793">
        <dgm:presLayoutVars>
          <dgm:chMax val="0"/>
          <dgm:chPref val="0"/>
        </dgm:presLayoutVars>
      </dgm:prSet>
      <dgm:spPr/>
    </dgm:pt>
  </dgm:ptLst>
  <dgm:cxnLst>
    <dgm:cxn modelId="{360EBF35-616F-4854-A7FC-E6CEA23141C4}" type="presOf" srcId="{7A8CE3DA-D8E2-4328-AA17-81C9E4B2151E}" destId="{6BDBCEAB-3893-49E5-8BDF-06FA2DA2D787}" srcOrd="0" destOrd="0" presId="urn:microsoft.com/office/officeart/2018/2/layout/IconVerticalSolidList"/>
    <dgm:cxn modelId="{65681E49-8C7D-4E43-BF7F-670F9EF51988}" type="presOf" srcId="{8A8E63C9-5C35-4D1F-9C8A-34C47784BC6C}" destId="{53F6D6B0-3EFB-4803-9780-90FF329C3740}" srcOrd="0" destOrd="0" presId="urn:microsoft.com/office/officeart/2018/2/layout/IconVerticalSolidList"/>
    <dgm:cxn modelId="{1B3C9385-E3DE-453A-97E8-215BF1A42E51}" type="presOf" srcId="{4577CAEA-D97E-4584-9D79-7CE2AC2C29DD}" destId="{9852E578-6972-4E3D-9AC5-E4959BBA7464}" srcOrd="0" destOrd="0" presId="urn:microsoft.com/office/officeart/2018/2/layout/IconVerticalSolidList"/>
    <dgm:cxn modelId="{FBE8D1C7-6368-4B69-8E23-8C5D61D1369C}" srcId="{4577CAEA-D97E-4584-9D79-7CE2AC2C29DD}" destId="{8A8E63C9-5C35-4D1F-9C8A-34C47784BC6C}" srcOrd="0" destOrd="0" parTransId="{349C8FBE-A7E1-4FDA-AE40-2F5596030034}" sibTransId="{B65AC4F0-E778-480D-A834-C02A254711BE}"/>
    <dgm:cxn modelId="{009823FE-CD5F-4E9E-8A3E-04238F320348}" srcId="{4577CAEA-D97E-4584-9D79-7CE2AC2C29DD}" destId="{7A8CE3DA-D8E2-4328-AA17-81C9E4B2151E}" srcOrd="1" destOrd="0" parTransId="{9EE9A1CA-0C69-40FE-94B8-5C294DA1ACE1}" sibTransId="{6A6F3A7A-CBDA-44D6-AE2E-B513A5EEC03F}"/>
    <dgm:cxn modelId="{E27EA87D-FC3C-468A-9246-CD3BB56C33E1}" type="presParOf" srcId="{9852E578-6972-4E3D-9AC5-E4959BBA7464}" destId="{B2430B4B-93F1-452C-BA52-3878CEB40EFC}" srcOrd="0" destOrd="0" presId="urn:microsoft.com/office/officeart/2018/2/layout/IconVerticalSolidList"/>
    <dgm:cxn modelId="{7DA1070F-BDE0-42A5-8846-8AC890CEDF1E}" type="presParOf" srcId="{B2430B4B-93F1-452C-BA52-3878CEB40EFC}" destId="{1631F6C9-502F-478F-A61F-73826427F91F}" srcOrd="0" destOrd="0" presId="urn:microsoft.com/office/officeart/2018/2/layout/IconVerticalSolidList"/>
    <dgm:cxn modelId="{59889992-B354-4E3A-995D-2C47FDDBD4CD}" type="presParOf" srcId="{B2430B4B-93F1-452C-BA52-3878CEB40EFC}" destId="{6A9866CA-42F5-40F4-9254-BA386B0412FC}" srcOrd="1" destOrd="0" presId="urn:microsoft.com/office/officeart/2018/2/layout/IconVerticalSolidList"/>
    <dgm:cxn modelId="{808076BA-898A-4BC5-A989-947562FB36C7}" type="presParOf" srcId="{B2430B4B-93F1-452C-BA52-3878CEB40EFC}" destId="{0397EC02-C5A1-468A-B30B-ED40C5FAC0DF}" srcOrd="2" destOrd="0" presId="urn:microsoft.com/office/officeart/2018/2/layout/IconVerticalSolidList"/>
    <dgm:cxn modelId="{87DFCEDF-ECD0-4338-88C5-27DE39B8CF5C}" type="presParOf" srcId="{B2430B4B-93F1-452C-BA52-3878CEB40EFC}" destId="{53F6D6B0-3EFB-4803-9780-90FF329C3740}" srcOrd="3" destOrd="0" presId="urn:microsoft.com/office/officeart/2018/2/layout/IconVerticalSolidList"/>
    <dgm:cxn modelId="{60C2D0CA-583A-41BA-9172-1D6894EED29E}" type="presParOf" srcId="{9852E578-6972-4E3D-9AC5-E4959BBA7464}" destId="{78B94359-FD65-4D48-ABC9-0A832988D1EB}" srcOrd="1" destOrd="0" presId="urn:microsoft.com/office/officeart/2018/2/layout/IconVerticalSolidList"/>
    <dgm:cxn modelId="{002A181F-B4C7-4116-9841-68C053B0A89F}" type="presParOf" srcId="{9852E578-6972-4E3D-9AC5-E4959BBA7464}" destId="{9A522AE8-84FA-4FF3-B585-978C81E063D5}" srcOrd="2" destOrd="0" presId="urn:microsoft.com/office/officeart/2018/2/layout/IconVerticalSolidList"/>
    <dgm:cxn modelId="{B87B28D9-5B59-4ABC-8E38-1EE1B636B29C}" type="presParOf" srcId="{9A522AE8-84FA-4FF3-B585-978C81E063D5}" destId="{2E735091-7CD4-4E29-9147-A71F6D8A5B7E}" srcOrd="0" destOrd="0" presId="urn:microsoft.com/office/officeart/2018/2/layout/IconVerticalSolidList"/>
    <dgm:cxn modelId="{B5E86075-A934-467E-8C35-714A4FCDF3C8}" type="presParOf" srcId="{9A522AE8-84FA-4FF3-B585-978C81E063D5}" destId="{7DA749CB-8D0E-44C6-83EB-259ED7DD7228}" srcOrd="1" destOrd="0" presId="urn:microsoft.com/office/officeart/2018/2/layout/IconVerticalSolidList"/>
    <dgm:cxn modelId="{9AE41EE7-B516-4B41-B8F9-4065739D5B61}" type="presParOf" srcId="{9A522AE8-84FA-4FF3-B585-978C81E063D5}" destId="{77BE4F81-6F6E-488D-B8D8-19112CC635AA}" srcOrd="2" destOrd="0" presId="urn:microsoft.com/office/officeart/2018/2/layout/IconVerticalSolidList"/>
    <dgm:cxn modelId="{4501BD97-6387-4E92-A7B0-066FF9D5D5E1}" type="presParOf" srcId="{9A522AE8-84FA-4FF3-B585-978C81E063D5}" destId="{6BDBCEAB-3893-49E5-8BDF-06FA2DA2D7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872CF-FF63-4ADA-ADDB-3FA5A99086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716B4F-2C62-4448-9BEB-93096863D3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Enhance Operational Efficiency:</a:t>
          </a:r>
          <a:r>
            <a:rPr lang="en-US" b="0" i="0" baseline="0"/>
            <a:t> Automate and streamline petrol station processes to reduce manual workload and improve productivity. </a:t>
          </a:r>
          <a:endParaRPr lang="en-US"/>
        </a:p>
      </dgm:t>
    </dgm:pt>
    <dgm:pt modelId="{1501B003-35AC-4E81-9883-B4CCC8296617}" type="parTrans" cxnId="{083F38E3-4A7F-432A-940E-D18187872574}">
      <dgm:prSet/>
      <dgm:spPr/>
      <dgm:t>
        <a:bodyPr/>
        <a:lstStyle/>
        <a:p>
          <a:endParaRPr lang="en-US"/>
        </a:p>
      </dgm:t>
    </dgm:pt>
    <dgm:pt modelId="{94E96BD8-AC8E-4916-9A38-86F0A6674ED9}" type="sibTrans" cxnId="{083F38E3-4A7F-432A-940E-D18187872574}">
      <dgm:prSet/>
      <dgm:spPr/>
      <dgm:t>
        <a:bodyPr/>
        <a:lstStyle/>
        <a:p>
          <a:endParaRPr lang="en-US"/>
        </a:p>
      </dgm:t>
    </dgm:pt>
    <dgm:pt modelId="{C1FF4F21-EFCF-4800-A978-C0AD49FFF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Boost Customer Satisfaction:</a:t>
          </a:r>
          <a:r>
            <a:rPr lang="en-US" b="0" i="0" baseline="0"/>
            <a:t> Provide fast, seamless transactions and loyalty programs to improve the customer experience. </a:t>
          </a:r>
          <a:endParaRPr lang="en-US"/>
        </a:p>
      </dgm:t>
    </dgm:pt>
    <dgm:pt modelId="{6CFF3E07-0FDA-4B31-8511-36DCEB8D6470}" type="parTrans" cxnId="{67F2BEB3-5AB8-4E81-95BD-6B4AEAC74065}">
      <dgm:prSet/>
      <dgm:spPr/>
      <dgm:t>
        <a:bodyPr/>
        <a:lstStyle/>
        <a:p>
          <a:endParaRPr lang="en-US"/>
        </a:p>
      </dgm:t>
    </dgm:pt>
    <dgm:pt modelId="{B17177F7-63EE-47FC-A6BF-074D43C5214D}" type="sibTrans" cxnId="{67F2BEB3-5AB8-4E81-95BD-6B4AEAC74065}">
      <dgm:prSet/>
      <dgm:spPr/>
      <dgm:t>
        <a:bodyPr/>
        <a:lstStyle/>
        <a:p>
          <a:endParaRPr lang="en-US"/>
        </a:p>
      </dgm:t>
    </dgm:pt>
    <dgm:pt modelId="{EC19C263-45EA-4C4D-85FC-3668E4FE9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Improve Financial and Inventory Management:</a:t>
          </a:r>
          <a:r>
            <a:rPr lang="en-US" b="0" i="0" baseline="0"/>
            <a:t> Ensure accurate tracking of sales, expenses, and fuel inventory for better oversight and decision-making.</a:t>
          </a:r>
          <a:endParaRPr lang="en-US"/>
        </a:p>
      </dgm:t>
    </dgm:pt>
    <dgm:pt modelId="{05B122C7-E971-4459-AEC1-D01AD4B17550}" type="parTrans" cxnId="{955C43FF-1F23-4BE1-8EFB-66A9FD1FB260}">
      <dgm:prSet/>
      <dgm:spPr/>
      <dgm:t>
        <a:bodyPr/>
        <a:lstStyle/>
        <a:p>
          <a:endParaRPr lang="en-US"/>
        </a:p>
      </dgm:t>
    </dgm:pt>
    <dgm:pt modelId="{183F08D2-8882-40D2-82C5-4C6C60E716DC}" type="sibTrans" cxnId="{955C43FF-1F23-4BE1-8EFB-66A9FD1FB260}">
      <dgm:prSet/>
      <dgm:spPr/>
      <dgm:t>
        <a:bodyPr/>
        <a:lstStyle/>
        <a:p>
          <a:endParaRPr lang="en-US"/>
        </a:p>
      </dgm:t>
    </dgm:pt>
    <dgm:pt modelId="{FB8AE68B-FFA6-4FFD-AEF0-C9E458025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Drive Business Growth:</a:t>
          </a:r>
          <a:r>
            <a:rPr lang="en-US" b="0" i="0" baseline="0"/>
            <a:t> Expand market reach through scalable solutions and generate revenue from licensing, maintenance, and partnerships. </a:t>
          </a:r>
          <a:endParaRPr lang="en-US"/>
        </a:p>
      </dgm:t>
    </dgm:pt>
    <dgm:pt modelId="{1B62EAB6-F457-40A9-AFDC-CEA1C50A5916}" type="parTrans" cxnId="{7E7A7303-E5A4-420B-B9C5-1368E5F06626}">
      <dgm:prSet/>
      <dgm:spPr/>
      <dgm:t>
        <a:bodyPr/>
        <a:lstStyle/>
        <a:p>
          <a:endParaRPr lang="en-US"/>
        </a:p>
      </dgm:t>
    </dgm:pt>
    <dgm:pt modelId="{5EE8E5A7-7C86-44D2-87F7-DD495AE1E997}" type="sibTrans" cxnId="{7E7A7303-E5A4-420B-B9C5-1368E5F06626}">
      <dgm:prSet/>
      <dgm:spPr/>
      <dgm:t>
        <a:bodyPr/>
        <a:lstStyle/>
        <a:p>
          <a:endParaRPr lang="en-US"/>
        </a:p>
      </dgm:t>
    </dgm:pt>
    <dgm:pt modelId="{A0F92355-1F3B-44F6-91D1-E9B4878489AA}" type="pres">
      <dgm:prSet presAssocID="{EFC872CF-FF63-4ADA-ADDB-3FA5A99086C6}" presName="root" presStyleCnt="0">
        <dgm:presLayoutVars>
          <dgm:dir/>
          <dgm:resizeHandles val="exact"/>
        </dgm:presLayoutVars>
      </dgm:prSet>
      <dgm:spPr/>
    </dgm:pt>
    <dgm:pt modelId="{9D0FFE00-5D13-4B21-A016-85B40C28E4FA}" type="pres">
      <dgm:prSet presAssocID="{8E716B4F-2C62-4448-9BEB-93096863D343}" presName="compNode" presStyleCnt="0"/>
      <dgm:spPr/>
    </dgm:pt>
    <dgm:pt modelId="{76505A97-2952-4E9D-8BB2-E0B9BF907643}" type="pres">
      <dgm:prSet presAssocID="{8E716B4F-2C62-4448-9BEB-93096863D343}" presName="bgRect" presStyleLbl="bgShp" presStyleIdx="0" presStyleCnt="4"/>
      <dgm:spPr/>
    </dgm:pt>
    <dgm:pt modelId="{CA1B0138-C406-4C01-A769-5CC9CAECA62C}" type="pres">
      <dgm:prSet presAssocID="{8E716B4F-2C62-4448-9BEB-93096863D3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C55D898-FA7D-4BEF-8007-E292A619250F}" type="pres">
      <dgm:prSet presAssocID="{8E716B4F-2C62-4448-9BEB-93096863D343}" presName="spaceRect" presStyleCnt="0"/>
      <dgm:spPr/>
    </dgm:pt>
    <dgm:pt modelId="{3D63CF29-FACF-45A3-9E2E-0C77A16BF262}" type="pres">
      <dgm:prSet presAssocID="{8E716B4F-2C62-4448-9BEB-93096863D343}" presName="parTx" presStyleLbl="revTx" presStyleIdx="0" presStyleCnt="4">
        <dgm:presLayoutVars>
          <dgm:chMax val="0"/>
          <dgm:chPref val="0"/>
        </dgm:presLayoutVars>
      </dgm:prSet>
      <dgm:spPr/>
    </dgm:pt>
    <dgm:pt modelId="{8736AD53-31EE-4F6C-B1A2-60EDD88E06A6}" type="pres">
      <dgm:prSet presAssocID="{94E96BD8-AC8E-4916-9A38-86F0A6674ED9}" presName="sibTrans" presStyleCnt="0"/>
      <dgm:spPr/>
    </dgm:pt>
    <dgm:pt modelId="{2E52D864-6BCE-4489-B47E-A2625C125419}" type="pres">
      <dgm:prSet presAssocID="{C1FF4F21-EFCF-4800-A978-C0AD49FFFB97}" presName="compNode" presStyleCnt="0"/>
      <dgm:spPr/>
    </dgm:pt>
    <dgm:pt modelId="{03B81E83-AA07-422D-A4EE-00797434F06B}" type="pres">
      <dgm:prSet presAssocID="{C1FF4F21-EFCF-4800-A978-C0AD49FFFB97}" presName="bgRect" presStyleLbl="bgShp" presStyleIdx="1" presStyleCnt="4"/>
      <dgm:spPr/>
    </dgm:pt>
    <dgm:pt modelId="{80860390-94A2-40FA-97C2-547580BE7506}" type="pres">
      <dgm:prSet presAssocID="{C1FF4F21-EFCF-4800-A978-C0AD49FFFB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4620B4-611A-4BCF-BFB8-84FE9364C54C}" type="pres">
      <dgm:prSet presAssocID="{C1FF4F21-EFCF-4800-A978-C0AD49FFFB97}" presName="spaceRect" presStyleCnt="0"/>
      <dgm:spPr/>
    </dgm:pt>
    <dgm:pt modelId="{15E117F8-E49F-4493-AB12-761B9B395498}" type="pres">
      <dgm:prSet presAssocID="{C1FF4F21-EFCF-4800-A978-C0AD49FFFB97}" presName="parTx" presStyleLbl="revTx" presStyleIdx="1" presStyleCnt="4">
        <dgm:presLayoutVars>
          <dgm:chMax val="0"/>
          <dgm:chPref val="0"/>
        </dgm:presLayoutVars>
      </dgm:prSet>
      <dgm:spPr/>
    </dgm:pt>
    <dgm:pt modelId="{F9DAD883-69FC-4ED3-BF98-2F4A4CAC70BE}" type="pres">
      <dgm:prSet presAssocID="{B17177F7-63EE-47FC-A6BF-074D43C5214D}" presName="sibTrans" presStyleCnt="0"/>
      <dgm:spPr/>
    </dgm:pt>
    <dgm:pt modelId="{7D90E8D8-BF54-4C77-B9F5-ECF392B2E4B7}" type="pres">
      <dgm:prSet presAssocID="{EC19C263-45EA-4C4D-85FC-3668E4FE9F84}" presName="compNode" presStyleCnt="0"/>
      <dgm:spPr/>
    </dgm:pt>
    <dgm:pt modelId="{4632414E-DAE9-4A20-A285-E06AE172A3C3}" type="pres">
      <dgm:prSet presAssocID="{EC19C263-45EA-4C4D-85FC-3668E4FE9F84}" presName="bgRect" presStyleLbl="bgShp" presStyleIdx="2" presStyleCnt="4"/>
      <dgm:spPr/>
    </dgm:pt>
    <dgm:pt modelId="{BE5D7DB0-C38A-4A17-BF26-A42AC379FB11}" type="pres">
      <dgm:prSet presAssocID="{EC19C263-45EA-4C4D-85FC-3668E4FE9F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521E49B-C474-4A24-A11F-2901B552D262}" type="pres">
      <dgm:prSet presAssocID="{EC19C263-45EA-4C4D-85FC-3668E4FE9F84}" presName="spaceRect" presStyleCnt="0"/>
      <dgm:spPr/>
    </dgm:pt>
    <dgm:pt modelId="{9C1478E3-4393-4D44-B436-5BDB4820BD00}" type="pres">
      <dgm:prSet presAssocID="{EC19C263-45EA-4C4D-85FC-3668E4FE9F84}" presName="parTx" presStyleLbl="revTx" presStyleIdx="2" presStyleCnt="4">
        <dgm:presLayoutVars>
          <dgm:chMax val="0"/>
          <dgm:chPref val="0"/>
        </dgm:presLayoutVars>
      </dgm:prSet>
      <dgm:spPr/>
    </dgm:pt>
    <dgm:pt modelId="{FBCA52F4-8AB3-4C38-9E75-DDD38EB56AC0}" type="pres">
      <dgm:prSet presAssocID="{183F08D2-8882-40D2-82C5-4C6C60E716DC}" presName="sibTrans" presStyleCnt="0"/>
      <dgm:spPr/>
    </dgm:pt>
    <dgm:pt modelId="{699A587B-49BF-4C12-AF15-293316EBCB99}" type="pres">
      <dgm:prSet presAssocID="{FB8AE68B-FFA6-4FFD-AEF0-C9E458025336}" presName="compNode" presStyleCnt="0"/>
      <dgm:spPr/>
    </dgm:pt>
    <dgm:pt modelId="{5E38A78C-A6BF-499C-AECC-51B0425020DD}" type="pres">
      <dgm:prSet presAssocID="{FB8AE68B-FFA6-4FFD-AEF0-C9E458025336}" presName="bgRect" presStyleLbl="bgShp" presStyleIdx="3" presStyleCnt="4"/>
      <dgm:spPr/>
    </dgm:pt>
    <dgm:pt modelId="{A44BA938-5AF1-422E-8EB4-32FBEC9FBA43}" type="pres">
      <dgm:prSet presAssocID="{FB8AE68B-FFA6-4FFD-AEF0-C9E4580253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3540D4-23E7-49DE-A800-E4165785110D}" type="pres">
      <dgm:prSet presAssocID="{FB8AE68B-FFA6-4FFD-AEF0-C9E458025336}" presName="spaceRect" presStyleCnt="0"/>
      <dgm:spPr/>
    </dgm:pt>
    <dgm:pt modelId="{42951973-8A46-4C30-93AD-94902B6C3C6D}" type="pres">
      <dgm:prSet presAssocID="{FB8AE68B-FFA6-4FFD-AEF0-C9E4580253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7A7303-E5A4-420B-B9C5-1368E5F06626}" srcId="{EFC872CF-FF63-4ADA-ADDB-3FA5A99086C6}" destId="{FB8AE68B-FFA6-4FFD-AEF0-C9E458025336}" srcOrd="3" destOrd="0" parTransId="{1B62EAB6-F457-40A9-AFDC-CEA1C50A5916}" sibTransId="{5EE8E5A7-7C86-44D2-87F7-DD495AE1E997}"/>
    <dgm:cxn modelId="{2314E133-C04C-41A8-B9B7-6AEC00141107}" type="presOf" srcId="{C1FF4F21-EFCF-4800-A978-C0AD49FFFB97}" destId="{15E117F8-E49F-4493-AB12-761B9B395498}" srcOrd="0" destOrd="0" presId="urn:microsoft.com/office/officeart/2018/2/layout/IconVerticalSolidList"/>
    <dgm:cxn modelId="{39263561-2280-42B4-8F9E-B6327483A121}" type="presOf" srcId="{EC19C263-45EA-4C4D-85FC-3668E4FE9F84}" destId="{9C1478E3-4393-4D44-B436-5BDB4820BD00}" srcOrd="0" destOrd="0" presId="urn:microsoft.com/office/officeart/2018/2/layout/IconVerticalSolidList"/>
    <dgm:cxn modelId="{510D109B-551A-4D88-B1D5-06AEBDD94577}" type="presOf" srcId="{EFC872CF-FF63-4ADA-ADDB-3FA5A99086C6}" destId="{A0F92355-1F3B-44F6-91D1-E9B4878489AA}" srcOrd="0" destOrd="0" presId="urn:microsoft.com/office/officeart/2018/2/layout/IconVerticalSolidList"/>
    <dgm:cxn modelId="{B8032EAA-DCD8-4441-B459-D408945BFB08}" type="presOf" srcId="{8E716B4F-2C62-4448-9BEB-93096863D343}" destId="{3D63CF29-FACF-45A3-9E2E-0C77A16BF262}" srcOrd="0" destOrd="0" presId="urn:microsoft.com/office/officeart/2018/2/layout/IconVerticalSolidList"/>
    <dgm:cxn modelId="{67F2BEB3-5AB8-4E81-95BD-6B4AEAC74065}" srcId="{EFC872CF-FF63-4ADA-ADDB-3FA5A99086C6}" destId="{C1FF4F21-EFCF-4800-A978-C0AD49FFFB97}" srcOrd="1" destOrd="0" parTransId="{6CFF3E07-0FDA-4B31-8511-36DCEB8D6470}" sibTransId="{B17177F7-63EE-47FC-A6BF-074D43C5214D}"/>
    <dgm:cxn modelId="{EA09A3C0-9AC9-4AB4-8B3B-9386324B3471}" type="presOf" srcId="{FB8AE68B-FFA6-4FFD-AEF0-C9E458025336}" destId="{42951973-8A46-4C30-93AD-94902B6C3C6D}" srcOrd="0" destOrd="0" presId="urn:microsoft.com/office/officeart/2018/2/layout/IconVerticalSolidList"/>
    <dgm:cxn modelId="{083F38E3-4A7F-432A-940E-D18187872574}" srcId="{EFC872CF-FF63-4ADA-ADDB-3FA5A99086C6}" destId="{8E716B4F-2C62-4448-9BEB-93096863D343}" srcOrd="0" destOrd="0" parTransId="{1501B003-35AC-4E81-9883-B4CCC8296617}" sibTransId="{94E96BD8-AC8E-4916-9A38-86F0A6674ED9}"/>
    <dgm:cxn modelId="{955C43FF-1F23-4BE1-8EFB-66A9FD1FB260}" srcId="{EFC872CF-FF63-4ADA-ADDB-3FA5A99086C6}" destId="{EC19C263-45EA-4C4D-85FC-3668E4FE9F84}" srcOrd="2" destOrd="0" parTransId="{05B122C7-E971-4459-AEC1-D01AD4B17550}" sibTransId="{183F08D2-8882-40D2-82C5-4C6C60E716DC}"/>
    <dgm:cxn modelId="{EF892CD4-148C-457C-B136-63E2B0E700A8}" type="presParOf" srcId="{A0F92355-1F3B-44F6-91D1-E9B4878489AA}" destId="{9D0FFE00-5D13-4B21-A016-85B40C28E4FA}" srcOrd="0" destOrd="0" presId="urn:microsoft.com/office/officeart/2018/2/layout/IconVerticalSolidList"/>
    <dgm:cxn modelId="{DF811756-AF77-45DB-BE12-C89A8A1AAF9F}" type="presParOf" srcId="{9D0FFE00-5D13-4B21-A016-85B40C28E4FA}" destId="{76505A97-2952-4E9D-8BB2-E0B9BF907643}" srcOrd="0" destOrd="0" presId="urn:microsoft.com/office/officeart/2018/2/layout/IconVerticalSolidList"/>
    <dgm:cxn modelId="{EBD33526-0588-431C-8712-EE4E16D4EFCA}" type="presParOf" srcId="{9D0FFE00-5D13-4B21-A016-85B40C28E4FA}" destId="{CA1B0138-C406-4C01-A769-5CC9CAECA62C}" srcOrd="1" destOrd="0" presId="urn:microsoft.com/office/officeart/2018/2/layout/IconVerticalSolidList"/>
    <dgm:cxn modelId="{00FF2377-9AEE-43CB-872B-3BC6BE5EE868}" type="presParOf" srcId="{9D0FFE00-5D13-4B21-A016-85B40C28E4FA}" destId="{4C55D898-FA7D-4BEF-8007-E292A619250F}" srcOrd="2" destOrd="0" presId="urn:microsoft.com/office/officeart/2018/2/layout/IconVerticalSolidList"/>
    <dgm:cxn modelId="{2F54C7D7-9331-4A19-AEE8-17BE016A58EC}" type="presParOf" srcId="{9D0FFE00-5D13-4B21-A016-85B40C28E4FA}" destId="{3D63CF29-FACF-45A3-9E2E-0C77A16BF262}" srcOrd="3" destOrd="0" presId="urn:microsoft.com/office/officeart/2018/2/layout/IconVerticalSolidList"/>
    <dgm:cxn modelId="{AB4229BC-DD58-40F2-AC41-092836A9D5B0}" type="presParOf" srcId="{A0F92355-1F3B-44F6-91D1-E9B4878489AA}" destId="{8736AD53-31EE-4F6C-B1A2-60EDD88E06A6}" srcOrd="1" destOrd="0" presId="urn:microsoft.com/office/officeart/2018/2/layout/IconVerticalSolidList"/>
    <dgm:cxn modelId="{E813FD86-BBB8-4AAD-8EC2-42B991CAF932}" type="presParOf" srcId="{A0F92355-1F3B-44F6-91D1-E9B4878489AA}" destId="{2E52D864-6BCE-4489-B47E-A2625C125419}" srcOrd="2" destOrd="0" presId="urn:microsoft.com/office/officeart/2018/2/layout/IconVerticalSolidList"/>
    <dgm:cxn modelId="{AC948994-4CB4-49F2-B7E1-A8DB657F1329}" type="presParOf" srcId="{2E52D864-6BCE-4489-B47E-A2625C125419}" destId="{03B81E83-AA07-422D-A4EE-00797434F06B}" srcOrd="0" destOrd="0" presId="urn:microsoft.com/office/officeart/2018/2/layout/IconVerticalSolidList"/>
    <dgm:cxn modelId="{84330ED4-C9C8-4581-8927-753A79CBFD1C}" type="presParOf" srcId="{2E52D864-6BCE-4489-B47E-A2625C125419}" destId="{80860390-94A2-40FA-97C2-547580BE7506}" srcOrd="1" destOrd="0" presId="urn:microsoft.com/office/officeart/2018/2/layout/IconVerticalSolidList"/>
    <dgm:cxn modelId="{FCB81115-1F35-4A20-A9A7-4434BD4F8826}" type="presParOf" srcId="{2E52D864-6BCE-4489-B47E-A2625C125419}" destId="{BA4620B4-611A-4BCF-BFB8-84FE9364C54C}" srcOrd="2" destOrd="0" presId="urn:microsoft.com/office/officeart/2018/2/layout/IconVerticalSolidList"/>
    <dgm:cxn modelId="{F58A54F9-259B-44C1-B870-DBFCF18DFEA1}" type="presParOf" srcId="{2E52D864-6BCE-4489-B47E-A2625C125419}" destId="{15E117F8-E49F-4493-AB12-761B9B395498}" srcOrd="3" destOrd="0" presId="urn:microsoft.com/office/officeart/2018/2/layout/IconVerticalSolidList"/>
    <dgm:cxn modelId="{C412EDF2-26A4-4114-8B77-0483BF40C83C}" type="presParOf" srcId="{A0F92355-1F3B-44F6-91D1-E9B4878489AA}" destId="{F9DAD883-69FC-4ED3-BF98-2F4A4CAC70BE}" srcOrd="3" destOrd="0" presId="urn:microsoft.com/office/officeart/2018/2/layout/IconVerticalSolidList"/>
    <dgm:cxn modelId="{18ED2C77-E62A-4E7A-8DB3-FD559EC5549B}" type="presParOf" srcId="{A0F92355-1F3B-44F6-91D1-E9B4878489AA}" destId="{7D90E8D8-BF54-4C77-B9F5-ECF392B2E4B7}" srcOrd="4" destOrd="0" presId="urn:microsoft.com/office/officeart/2018/2/layout/IconVerticalSolidList"/>
    <dgm:cxn modelId="{5313BBEC-AE9C-4C38-B668-000C14101B5F}" type="presParOf" srcId="{7D90E8D8-BF54-4C77-B9F5-ECF392B2E4B7}" destId="{4632414E-DAE9-4A20-A285-E06AE172A3C3}" srcOrd="0" destOrd="0" presId="urn:microsoft.com/office/officeart/2018/2/layout/IconVerticalSolidList"/>
    <dgm:cxn modelId="{2F16A5EF-088E-442A-8E30-045197F7DA7C}" type="presParOf" srcId="{7D90E8D8-BF54-4C77-B9F5-ECF392B2E4B7}" destId="{BE5D7DB0-C38A-4A17-BF26-A42AC379FB11}" srcOrd="1" destOrd="0" presId="urn:microsoft.com/office/officeart/2018/2/layout/IconVerticalSolidList"/>
    <dgm:cxn modelId="{604C89B0-8107-4958-9901-6D2E9B689161}" type="presParOf" srcId="{7D90E8D8-BF54-4C77-B9F5-ECF392B2E4B7}" destId="{0521E49B-C474-4A24-A11F-2901B552D262}" srcOrd="2" destOrd="0" presId="urn:microsoft.com/office/officeart/2018/2/layout/IconVerticalSolidList"/>
    <dgm:cxn modelId="{A6106846-B704-409E-91C0-B99674C9A9D0}" type="presParOf" srcId="{7D90E8D8-BF54-4C77-B9F5-ECF392B2E4B7}" destId="{9C1478E3-4393-4D44-B436-5BDB4820BD00}" srcOrd="3" destOrd="0" presId="urn:microsoft.com/office/officeart/2018/2/layout/IconVerticalSolidList"/>
    <dgm:cxn modelId="{4E3132FB-59D0-4F99-A948-C30C71A96DDA}" type="presParOf" srcId="{A0F92355-1F3B-44F6-91D1-E9B4878489AA}" destId="{FBCA52F4-8AB3-4C38-9E75-DDD38EB56AC0}" srcOrd="5" destOrd="0" presId="urn:microsoft.com/office/officeart/2018/2/layout/IconVerticalSolidList"/>
    <dgm:cxn modelId="{F0E62454-FE71-4EC1-B566-F93496326212}" type="presParOf" srcId="{A0F92355-1F3B-44F6-91D1-E9B4878489AA}" destId="{699A587B-49BF-4C12-AF15-293316EBCB99}" srcOrd="6" destOrd="0" presId="urn:microsoft.com/office/officeart/2018/2/layout/IconVerticalSolidList"/>
    <dgm:cxn modelId="{044C28DB-90F9-4647-B82E-77A9529283D2}" type="presParOf" srcId="{699A587B-49BF-4C12-AF15-293316EBCB99}" destId="{5E38A78C-A6BF-499C-AECC-51B0425020DD}" srcOrd="0" destOrd="0" presId="urn:microsoft.com/office/officeart/2018/2/layout/IconVerticalSolidList"/>
    <dgm:cxn modelId="{3A78C8B9-15A5-4645-A830-558E0F5CEC27}" type="presParOf" srcId="{699A587B-49BF-4C12-AF15-293316EBCB99}" destId="{A44BA938-5AF1-422E-8EB4-32FBEC9FBA43}" srcOrd="1" destOrd="0" presId="urn:microsoft.com/office/officeart/2018/2/layout/IconVerticalSolidList"/>
    <dgm:cxn modelId="{BFD00166-F42E-48E5-A77E-5E6A9BC8C3C1}" type="presParOf" srcId="{699A587B-49BF-4C12-AF15-293316EBCB99}" destId="{013540D4-23E7-49DE-A800-E4165785110D}" srcOrd="2" destOrd="0" presId="urn:microsoft.com/office/officeart/2018/2/layout/IconVerticalSolidList"/>
    <dgm:cxn modelId="{188FEE31-AD3D-45A0-B9E2-30E84F37AC62}" type="presParOf" srcId="{699A587B-49BF-4C12-AF15-293316EBCB99}" destId="{42951973-8A46-4C30-93AD-94902B6C3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DFEF3-6753-4328-B128-43442817AD3C}">
      <dsp:nvSpPr>
        <dsp:cNvPr id="0" name=""/>
        <dsp:cNvSpPr/>
      </dsp:nvSpPr>
      <dsp:spPr>
        <a:xfrm>
          <a:off x="40329" y="0"/>
          <a:ext cx="10407777" cy="19417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FD2E2-EA69-4D36-9C8A-DBCED88DF11C}">
      <dsp:nvSpPr>
        <dsp:cNvPr id="0" name=""/>
        <dsp:cNvSpPr/>
      </dsp:nvSpPr>
      <dsp:spPr>
        <a:xfrm>
          <a:off x="296302" y="690362"/>
          <a:ext cx="563174" cy="5631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0F9E-E5B3-4E9A-9806-702AD28A6250}">
      <dsp:nvSpPr>
        <dsp:cNvPr id="0" name=""/>
        <dsp:cNvSpPr/>
      </dsp:nvSpPr>
      <dsp:spPr>
        <a:xfrm>
          <a:off x="1169222" y="362856"/>
          <a:ext cx="9332934" cy="121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68" tIns="108368" rIns="108368" bIns="1083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The purpose of PetroPulse is to provide a petrol station management system that streamlines sales, fuel orders, payments, customer loyalty, and administrative tasks by defining its functional and non-functional requirements.</a:t>
          </a:r>
          <a:endParaRPr lang="en-US" sz="1800" b="1" kern="1200" dirty="0"/>
        </a:p>
      </dsp:txBody>
      <dsp:txXfrm>
        <a:off x="1169222" y="362856"/>
        <a:ext cx="9332934" cy="1218186"/>
      </dsp:txXfrm>
    </dsp:sp>
    <dsp:sp modelId="{E65AF452-074E-498E-A5FD-60CC3A0CFF82}">
      <dsp:nvSpPr>
        <dsp:cNvPr id="0" name=""/>
        <dsp:cNvSpPr/>
      </dsp:nvSpPr>
      <dsp:spPr>
        <a:xfrm>
          <a:off x="32581" y="2198829"/>
          <a:ext cx="10461549" cy="2152656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DBA1A-EF8F-4533-9E4F-8C70DA93CAE0}">
      <dsp:nvSpPr>
        <dsp:cNvPr id="0" name=""/>
        <dsp:cNvSpPr/>
      </dsp:nvSpPr>
      <dsp:spPr>
        <a:xfrm>
          <a:off x="315210" y="2993570"/>
          <a:ext cx="563174" cy="563174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3799-FC00-4B8B-9283-357952366D4C}">
      <dsp:nvSpPr>
        <dsp:cNvPr id="0" name=""/>
        <dsp:cNvSpPr/>
      </dsp:nvSpPr>
      <dsp:spPr>
        <a:xfrm>
          <a:off x="1169083" y="2384216"/>
          <a:ext cx="9332934" cy="178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68" tIns="108368" rIns="108368" bIns="1083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Problem: The issues that led to the creation of PetroPulse include inefficient manual processes, lack of real-time data, high administrative burdens, customer dissatisfaction due to slow transactions, and operational challenges in inventory tracking and fuel ordering. PetroPulse aims to solve these problems with an automated solution.</a:t>
          </a:r>
        </a:p>
      </dsp:txBody>
      <dsp:txXfrm>
        <a:off x="1169083" y="2384216"/>
        <a:ext cx="9332934" cy="178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F6C9-502F-478F-A61F-73826427F91F}">
      <dsp:nvSpPr>
        <dsp:cNvPr id="0" name=""/>
        <dsp:cNvSpPr/>
      </dsp:nvSpPr>
      <dsp:spPr>
        <a:xfrm>
          <a:off x="50842" y="0"/>
          <a:ext cx="10430423" cy="1920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866CA-42F5-40F4-9254-BA386B0412FC}">
      <dsp:nvSpPr>
        <dsp:cNvPr id="0" name=""/>
        <dsp:cNvSpPr/>
      </dsp:nvSpPr>
      <dsp:spPr>
        <a:xfrm>
          <a:off x="360584" y="459852"/>
          <a:ext cx="694324" cy="69432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D6B0-3EFB-4803-9780-90FF329C3740}">
      <dsp:nvSpPr>
        <dsp:cNvPr id="0" name=""/>
        <dsp:cNvSpPr/>
      </dsp:nvSpPr>
      <dsp:spPr>
        <a:xfrm>
          <a:off x="1211526" y="246871"/>
          <a:ext cx="9057519" cy="1262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05" tIns="133605" rIns="133605" bIns="13360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PetroPulse offers a comprehensive solution for managing petrol stations, integrating fuel station management, inventory tracking, payment processing, customer management, and worker scheduling. It enables seamless interaction between owners, workers, and customers, with role-based access for efficient operations.</a:t>
          </a:r>
          <a:endParaRPr lang="en-US" sz="1700" b="1" kern="1200" dirty="0"/>
        </a:p>
      </dsp:txBody>
      <dsp:txXfrm>
        <a:off x="1211526" y="246871"/>
        <a:ext cx="9057519" cy="1262407"/>
      </dsp:txXfrm>
    </dsp:sp>
    <dsp:sp modelId="{2E735091-7CD4-4E29-9147-A71F6D8A5B7E}">
      <dsp:nvSpPr>
        <dsp:cNvPr id="0" name=""/>
        <dsp:cNvSpPr/>
      </dsp:nvSpPr>
      <dsp:spPr>
        <a:xfrm>
          <a:off x="57047" y="2202189"/>
          <a:ext cx="10410759" cy="2115063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749CB-8D0E-44C6-83EB-259ED7DD7228}">
      <dsp:nvSpPr>
        <dsp:cNvPr id="0" name=""/>
        <dsp:cNvSpPr/>
      </dsp:nvSpPr>
      <dsp:spPr>
        <a:xfrm>
          <a:off x="350752" y="2947035"/>
          <a:ext cx="694324" cy="6943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CEAB-3893-49E5-8BDF-06FA2DA2D787}">
      <dsp:nvSpPr>
        <dsp:cNvPr id="0" name=""/>
        <dsp:cNvSpPr/>
      </dsp:nvSpPr>
      <dsp:spPr>
        <a:xfrm>
          <a:off x="1255043" y="2640358"/>
          <a:ext cx="9057519" cy="1262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05" tIns="133605" rIns="133605" bIns="13360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Objectives: The main objectives of PetroPulse are to automate operations, ensure accurate financial management, monitor inventory, simplify employee scheduling, enhance customer service, and provide data analytics for informed decision-making.</a:t>
          </a:r>
        </a:p>
      </dsp:txBody>
      <dsp:txXfrm>
        <a:off x="1255043" y="2640358"/>
        <a:ext cx="9057519" cy="126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5A97-2952-4E9D-8BB2-E0B9BF90764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B0138-C406-4C01-A769-5CC9CAECA62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3CF29-FACF-45A3-9E2E-0C77A16BF26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Enhance Operational Efficiency:</a:t>
          </a:r>
          <a:r>
            <a:rPr lang="en-US" sz="2200" b="0" i="0" kern="1200" baseline="0"/>
            <a:t> Automate and streamline petrol station processes to reduce manual workload and improve productivity. </a:t>
          </a:r>
          <a:endParaRPr lang="en-US" sz="2200" kern="1200"/>
        </a:p>
      </dsp:txBody>
      <dsp:txXfrm>
        <a:off x="1057183" y="1805"/>
        <a:ext cx="9458416" cy="915310"/>
      </dsp:txXfrm>
    </dsp:sp>
    <dsp:sp modelId="{03B81E83-AA07-422D-A4EE-00797434F06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60390-94A2-40FA-97C2-547580BE750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17F8-E49F-4493-AB12-761B9B39549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Boost Customer Satisfaction:</a:t>
          </a:r>
          <a:r>
            <a:rPr lang="en-US" sz="2200" b="0" i="0" kern="1200" baseline="0"/>
            <a:t> Provide fast, seamless transactions and loyalty programs to improve the customer experience. </a:t>
          </a:r>
          <a:endParaRPr lang="en-US" sz="2200" kern="1200"/>
        </a:p>
      </dsp:txBody>
      <dsp:txXfrm>
        <a:off x="1057183" y="1145944"/>
        <a:ext cx="9458416" cy="915310"/>
      </dsp:txXfrm>
    </dsp:sp>
    <dsp:sp modelId="{4632414E-DAE9-4A20-A285-E06AE172A3C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D7DB0-C38A-4A17-BF26-A42AC379FB1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78E3-4393-4D44-B436-5BDB4820BD0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Improve Financial and Inventory Management:</a:t>
          </a:r>
          <a:r>
            <a:rPr lang="en-US" sz="2200" b="0" i="0" kern="1200" baseline="0"/>
            <a:t> Ensure accurate tracking of sales, expenses, and fuel inventory for better oversight and decision-making.</a:t>
          </a:r>
          <a:endParaRPr lang="en-US" sz="2200" kern="1200"/>
        </a:p>
      </dsp:txBody>
      <dsp:txXfrm>
        <a:off x="1057183" y="2290082"/>
        <a:ext cx="9458416" cy="915310"/>
      </dsp:txXfrm>
    </dsp:sp>
    <dsp:sp modelId="{5E38A78C-A6BF-499C-AECC-51B0425020D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A938-5AF1-422E-8EB4-32FBEC9FBA4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1973-8A46-4C30-93AD-94902B6C3C6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Drive Business Growth:</a:t>
          </a:r>
          <a:r>
            <a:rPr lang="en-US" sz="2200" b="0" i="0" kern="1200" baseline="0"/>
            <a:t> Expand market reach through scalable solutions and generate revenue from licensing, maintenance, and partnerships.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6D5-29DF-349C-E259-CB1E8307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4318-1DD2-ACAD-D658-750FD35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DC66-F05B-7043-AD99-B83C7358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4542-7160-4BA7-7EAD-B8CBF934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87A5-7E84-DE21-437C-D5CB9D81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EB2-048E-E547-0A5E-C0A38B5B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EC36B-CBBB-E0C6-F01B-55B97980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8F98-D062-63F9-E0BA-1965D7BE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F166-2183-7E85-98DE-285119BB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3E76-243F-2252-1253-FC3F344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97924-AF32-0932-B568-0DC841F81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D5A6-8528-E64B-86E5-8C2DFA2E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8A95-86D3-AE1A-C266-2DD7A8B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02D3-BDA8-0B1E-49B8-ED552496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496D-7DD3-F625-F886-DEFF11D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D043-DADC-DEE7-293A-7F2EF84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AD4E-079C-EE51-4D36-B9BCF9A85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2109-444A-3371-FDEB-E1D8EDB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A3E-8100-668D-B6EA-5755BD7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16CD-4163-B41B-FB93-6CC8C2BE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D549-CB73-790B-6F2B-8F0852D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0EFF-4516-0834-D4C5-DB856707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9E6C-5636-8CC9-1A47-F5255907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C344-E7BF-4057-C8F9-BBF4678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6A66-C2FC-6225-8A65-EB43EF85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A05-1207-049B-0BF2-3C7FE006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304B-9348-962E-FAB3-F7E71147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268E-5990-095C-1E87-3B5AB1B3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035-801A-D137-AF6C-9A33E667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2C87-0769-391A-21F5-6CE0E54C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7AE7-3F84-888F-156C-FECF838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634C-BA2E-94C6-DA3C-3E164275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F814-0626-C8F6-5E4E-06D0BF2A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0-82D8-0BD2-EC78-E9284A5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31E6-37A9-E452-FE57-E26B14A6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1CAD-5B7B-8E3D-8872-9CAF6EEF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DD26-BFFC-3F2B-06E6-8CAE2A9E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6018-6D93-1F54-4A8A-9613E076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BDCB5-507F-100C-8D01-E952BE7C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EF023-288A-7304-A258-461367DA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F58B-29ED-295E-9E0E-4B0B41FA5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E93C-4469-3713-C6E5-F25F95A3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4B11-184D-357B-9578-0A00A2D6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CD5D8-FA0C-4A2C-4631-CD746442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2CAA-E921-C355-3F68-B917159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5762-30BB-1AEC-CFF6-048D9688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7D9F-AA68-2F55-3210-56EDA7A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7BF7-B789-E40F-2BDB-C6A5CDF6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AD134-46E5-2624-3CE4-8F569845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A318-22B0-BC7B-170F-77E1C70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83F72-E52B-4480-10D3-341AD87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105-0CF9-4D6B-7C99-A65A318C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6088-1E90-50B2-D0B6-06C5AA4B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7731-1F4C-D019-CF72-613B8ECD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35AA-C971-F100-EF2F-1A3F620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77E8-FA85-C11D-2F53-4370637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EA00-8A0C-94DB-A255-368883CB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ED6F-B4E4-930D-E924-A27C0BDE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56D6-6A93-8499-4207-DE80BB84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0A1D-6F35-BCEF-DB8D-2607B89A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2880-8D0A-8EF6-8607-E005768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A88C9-1364-4BE0-D3D8-5FCCD2F9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2764-8F3C-7ECE-D20E-F9A5639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5C9E1-155F-5034-6FC5-CDFF58E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4509-4B13-DC83-5415-6DE996A1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FCF4-5C32-7747-4387-C2AF96EF3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12165-4815-493A-A972-8172AA26D66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78CB-10FF-7357-2282-BB65DC51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22FF-A9FF-4FF9-BF75-EF051520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B4956-057D-04FF-AAA5-84DA6EE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PetroPulse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8973-475D-589C-47C5-4D01770E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Hasnain Akhtar 22i-1241</a:t>
            </a:r>
          </a:p>
          <a:p>
            <a:pPr marL="0"/>
            <a:r>
              <a:rPr lang="en-US" sz="2200"/>
              <a:t>Anas Bin Rashid 22i-0907</a:t>
            </a:r>
          </a:p>
          <a:p>
            <a:pPr marL="0"/>
            <a:r>
              <a:rPr lang="en-US" sz="2200"/>
              <a:t>Adan Malik 22i-1000</a:t>
            </a:r>
          </a:p>
        </p:txBody>
      </p:sp>
      <p:pic>
        <p:nvPicPr>
          <p:cNvPr id="5" name="Picture 4" descr="A logo for a gas station&#10;&#10;Description automatically generated">
            <a:extLst>
              <a:ext uri="{FF2B5EF4-FFF2-40B4-BE49-F238E27FC236}">
                <a16:creationId xmlns:a16="http://schemas.microsoft.com/office/drawing/2014/main" id="{DF323997-442B-4243-2C44-A3F7AC4EB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2377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4803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9D7BF-2162-839F-D981-8FEDF3F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Dispense Fuel</a:t>
            </a:r>
            <a:endParaRPr lang="en-US" sz="5200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A297C2E0-FE0A-BFFB-2E49-8755A57CD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1" y="2556392"/>
            <a:ext cx="5497637" cy="3023699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8A4A77F-CC23-B720-3AF8-0DE7E34B5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2594492"/>
            <a:ext cx="5497638" cy="29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33D0-22F4-F838-CD8C-48FC19F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Manage Customers</a:t>
            </a:r>
            <a:endParaRPr lang="en-US" sz="5200" dirty="0"/>
          </a:p>
        </p:txBody>
      </p:sp>
      <p:pic>
        <p:nvPicPr>
          <p:cNvPr id="6" name="Content Placeholder 5" descr="A diagram of a software developer&#10;&#10;Description automatically generated">
            <a:extLst>
              <a:ext uri="{FF2B5EF4-FFF2-40B4-BE49-F238E27FC236}">
                <a16:creationId xmlns:a16="http://schemas.microsoft.com/office/drawing/2014/main" id="{58F06F35-872E-263D-0E98-72C98D58F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1875152"/>
            <a:ext cx="3797536" cy="2155101"/>
          </a:xfrm>
          <a:prstGeom prst="rect">
            <a:avLst/>
          </a:prstGeom>
        </p:spPr>
      </p:pic>
      <p:pic>
        <p:nvPicPr>
          <p:cNvPr id="8" name="Content Placeholder 7" descr="A diagram of a program&#10;&#10;Description automatically generated">
            <a:extLst>
              <a:ext uri="{FF2B5EF4-FFF2-40B4-BE49-F238E27FC236}">
                <a16:creationId xmlns:a16="http://schemas.microsoft.com/office/drawing/2014/main" id="{32E17019-ADC5-0E9E-85D0-1ACC886B3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1" y="4288117"/>
            <a:ext cx="3797536" cy="2012694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F374C8-C663-B782-30D0-1E28A2292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66" y="4393067"/>
            <a:ext cx="4221651" cy="19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2F32-5C66-A83A-E572-9EA31FC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Make Payment</a:t>
            </a:r>
            <a:endParaRPr lang="en-US" dirty="0"/>
          </a:p>
        </p:txBody>
      </p:sp>
      <p:pic>
        <p:nvPicPr>
          <p:cNvPr id="6" name="Content Placeholder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E9E99EB-3B2D-41DC-6DAB-BE07EFA8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584"/>
            <a:ext cx="10515600" cy="2979420"/>
          </a:xfrm>
        </p:spPr>
      </p:pic>
    </p:spTree>
    <p:extLst>
      <p:ext uri="{BB962C8B-B14F-4D97-AF65-F5344CB8AC3E}">
        <p14:creationId xmlns:p14="http://schemas.microsoft.com/office/powerpoint/2010/main" val="294796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BE1-ECBC-6236-2DB8-CBD10127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Manage Workers</a:t>
            </a:r>
            <a:endParaRPr lang="en-US" sz="66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workflow&#10;&#10;Description automatically generated">
            <a:extLst>
              <a:ext uri="{FF2B5EF4-FFF2-40B4-BE49-F238E27FC236}">
                <a16:creationId xmlns:a16="http://schemas.microsoft.com/office/drawing/2014/main" id="{12D00A56-4C42-CD19-345F-6BBF9BAB8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0" y="2947837"/>
            <a:ext cx="5455171" cy="312308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A68AE7-D14C-841C-E0A2-AE56B147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01" y="2947837"/>
            <a:ext cx="5614416" cy="31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0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D2710-B7B4-92AF-D49E-2630B349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Manage Workers</a:t>
            </a:r>
            <a:endParaRPr lang="en-US" sz="66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work flow&#10;&#10;Description automatically generated">
            <a:extLst>
              <a:ext uri="{FF2B5EF4-FFF2-40B4-BE49-F238E27FC236}">
                <a16:creationId xmlns:a16="http://schemas.microsoft.com/office/drawing/2014/main" id="{DDF9D893-B61A-2717-ADDC-79B03C24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3832"/>
            <a:ext cx="5614416" cy="2863351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B9ECFC8-91C9-4771-72D0-FB5836C7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315607"/>
            <a:ext cx="5614416" cy="22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F3043-3E95-E9C5-4D21-C23153ED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Order Fuel</a:t>
            </a:r>
            <a:endParaRPr lang="en-US" sz="6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B7941B-7D8E-8E76-DFFA-1CFA863D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2642616"/>
            <a:ext cx="5484081" cy="3605784"/>
          </a:xfrm>
          <a:prstGeom prst="rect">
            <a:avLst/>
          </a:prstGeo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988BAF88-E244-0379-CE8F-BC4F7F1F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92778"/>
            <a:ext cx="5614416" cy="29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03A7-DCE9-CE5B-1941-38D281E5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Order Maintenance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7BCCE-4D34-0124-0F3F-09FC77B28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90" y="1825625"/>
            <a:ext cx="5549620" cy="4351338"/>
          </a:xfrm>
        </p:spPr>
      </p:pic>
    </p:spTree>
    <p:extLst>
      <p:ext uri="{BB962C8B-B14F-4D97-AF65-F5344CB8AC3E}">
        <p14:creationId xmlns:p14="http://schemas.microsoft.com/office/powerpoint/2010/main" val="353601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5ADE9-675C-2CCB-746B-4EF088BA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1" dirty="0"/>
              <a:t>Owner Performs Station Operations</a:t>
            </a:r>
            <a:endParaRPr lang="en-US" sz="61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D2DE10E8-2DAF-096F-8D43-E3275B3F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329931"/>
            <a:ext cx="3758184" cy="2179746"/>
          </a:xfrm>
          <a:prstGeom prst="rect">
            <a:avLst/>
          </a:prstGeom>
        </p:spPr>
      </p:pic>
      <p:pic>
        <p:nvPicPr>
          <p:cNvPr id="7" name="Picture 6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3CB581C3-F219-70EA-8F99-EAFC994F0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517841"/>
            <a:ext cx="3758184" cy="180392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D59F8A-8D8E-9DEC-EB24-5E12EFC4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3635284"/>
            <a:ext cx="3758184" cy="15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9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2820-A281-9698-8663-8D96FD34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Purchase Fuel</a:t>
            </a:r>
            <a:endParaRPr lang="en-US" sz="6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D3D75B-EFCB-6D0B-5AF3-3B96335E9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19075"/>
            <a:ext cx="5614416" cy="345286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5D739B-890D-0134-AAE9-4AA619762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92559"/>
            <a:ext cx="5614416" cy="29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2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95A8-2545-F811-9C23-7F021C9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Set Employee Schedule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622E29-8732-E39E-9AD9-D5EDB1EA8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73" y="1825625"/>
            <a:ext cx="7472454" cy="4351338"/>
          </a:xfrm>
        </p:spPr>
      </p:pic>
    </p:spTree>
    <p:extLst>
      <p:ext uri="{BB962C8B-B14F-4D97-AF65-F5344CB8AC3E}">
        <p14:creationId xmlns:p14="http://schemas.microsoft.com/office/powerpoint/2010/main" val="299032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F70D6-751F-6185-93C2-88FEF14A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B1E4511C-58DA-C636-154D-A2D4D0B3E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5005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94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45BD-3115-BFC8-1413-1D4CB254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View Loyalty Points</a:t>
            </a:r>
            <a:endParaRPr lang="en-US" dirty="0"/>
          </a:p>
        </p:txBody>
      </p:sp>
      <p:pic>
        <p:nvPicPr>
          <p:cNvPr id="5" name="Content Placeholder 4" descr="A diagram of a customer&#10;&#10;Description automatically generated">
            <a:extLst>
              <a:ext uri="{FF2B5EF4-FFF2-40B4-BE49-F238E27FC236}">
                <a16:creationId xmlns:a16="http://schemas.microsoft.com/office/drawing/2014/main" id="{38590FDF-C8F3-D904-153E-33A6B945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3296444"/>
            <a:ext cx="6019800" cy="1409700"/>
          </a:xfrm>
        </p:spPr>
      </p:pic>
    </p:spTree>
    <p:extLst>
      <p:ext uri="{BB962C8B-B14F-4D97-AF65-F5344CB8AC3E}">
        <p14:creationId xmlns:p14="http://schemas.microsoft.com/office/powerpoint/2010/main" val="2902327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79A6-8658-F95B-E0B6-7C0BF466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View Reports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0B846901-4E59-BF53-0698-D7CEBB13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83" y="2584136"/>
            <a:ext cx="3717742" cy="1474276"/>
          </a:xfrm>
          <a:prstGeom prst="rect">
            <a:avLst/>
          </a:prstGeom>
        </p:spPr>
      </p:pic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20FA6EE6-EC97-A643-6E4C-8EA5B1179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83" y="4636538"/>
            <a:ext cx="3768518" cy="1553950"/>
          </a:xfrm>
          <a:prstGeom prst="rect">
            <a:avLst/>
          </a:prstGeom>
        </p:spPr>
      </p:pic>
      <p:pic>
        <p:nvPicPr>
          <p:cNvPr id="11" name="Picture 10" descr="A diagram of a workflow&#10;&#10;Description automatically generated">
            <a:extLst>
              <a:ext uri="{FF2B5EF4-FFF2-40B4-BE49-F238E27FC236}">
                <a16:creationId xmlns:a16="http://schemas.microsoft.com/office/drawing/2014/main" id="{C670B11B-0A98-8634-DE24-CC513D962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11" y="2584136"/>
            <a:ext cx="3226577" cy="1685130"/>
          </a:xfrm>
          <a:prstGeom prst="rect">
            <a:avLst/>
          </a:prstGeom>
        </p:spPr>
      </p:pic>
      <p:pic>
        <p:nvPicPr>
          <p:cNvPr id="9" name="Picture 8" descr="A diagram of a program&#10;&#10;Description automatically generated">
            <a:extLst>
              <a:ext uri="{FF2B5EF4-FFF2-40B4-BE49-F238E27FC236}">
                <a16:creationId xmlns:a16="http://schemas.microsoft.com/office/drawing/2014/main" id="{64CE01CF-9D15-6272-1B0D-BE0A9556E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11" y="4729585"/>
            <a:ext cx="3255252" cy="13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34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1162-9EFA-1468-01D8-9584CFE2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1194435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dirty="0"/>
              <a:t>Worker Performs Station Operations</a:t>
            </a:r>
            <a:endParaRPr lang="en-US" sz="6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38733B-533F-2A18-7CD4-DB4BFABD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75246"/>
            <a:ext cx="5614416" cy="2540523"/>
          </a:xfrm>
          <a:prstGeom prst="rect">
            <a:avLst/>
          </a:prstGeom>
        </p:spPr>
      </p:pic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511FF9-48DF-48F4-F03A-4D2408CC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252445"/>
            <a:ext cx="5614416" cy="23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9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FCBF0-1329-8E55-0E49-858C913A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01EE-F3FE-6A12-2BCE-9D14F3DA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ED017-05CE-71FC-747E-B8BE163C0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133" y="1627957"/>
            <a:ext cx="8140419" cy="390739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B21399-4EE3-BDE4-FA28-CD051D472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GRASP Patterns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1800" dirty="0"/>
              <a:t>Information Expert (Station, Customer)</a:t>
            </a:r>
          </a:p>
          <a:p>
            <a:r>
              <a:rPr lang="en-US" sz="1800" dirty="0"/>
              <a:t>Controller (For each Use Case)</a:t>
            </a:r>
          </a:p>
          <a:p>
            <a:r>
              <a:rPr lang="en-US" sz="1800" dirty="0"/>
              <a:t>Creator (Station)</a:t>
            </a:r>
          </a:p>
          <a:p>
            <a:r>
              <a:rPr lang="en-US" sz="1800" dirty="0"/>
              <a:t>High Cohesion (Schedule, Transaction)</a:t>
            </a:r>
          </a:p>
          <a:p>
            <a:r>
              <a:rPr lang="en-US" sz="1800" dirty="0"/>
              <a:t>Low Coupling (Persistence Handler, Payment Strategy)</a:t>
            </a:r>
          </a:p>
          <a:p>
            <a:r>
              <a:rPr lang="en-US" sz="1800" dirty="0"/>
              <a:t>Polymorphism (Payment Strategy)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0C889E-E030-E18A-1093-03F2F9733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GOF Patterns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698460" lvl="1" indent="-34923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Singleton (SQL Handler, File Handler, Payment Method Factory)</a:t>
            </a:r>
          </a:p>
          <a:p>
            <a:pPr marL="698460" lvl="1" indent="-34923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Factory (Payment Method Factory)</a:t>
            </a:r>
          </a:p>
          <a:p>
            <a:pPr marL="698460" lvl="1" indent="-34923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Strategy (Payment Strategy, Payment Context)</a:t>
            </a:r>
          </a:p>
          <a:p>
            <a:pPr marL="698460" lvl="1" indent="-34923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Adapter (Fuel Price Adapter)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3D7B0-B8C2-BF3F-72F9-424528A0F91B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786326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E1F2E-4EF1-4C0D-E750-3E803040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7144-5AE1-5A40-6D48-63C4900B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3CCAD5-6D70-71BA-2A46-6537A085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1238" y="3086811"/>
            <a:ext cx="6989523" cy="28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8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1912B-0A14-BF23-04ED-91747CD13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FF28-CDA5-99F5-EE2B-79C9295D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DIAGRAM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85AF8A-7247-6815-8B97-9F7BF843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0590" y="2633472"/>
            <a:ext cx="696777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6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CC5F2-70D7-3BA3-1935-D9F714AC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C922B-478A-7D15-08BF-7D5F3210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260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FBD51-381B-F04D-0320-35A975CA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447896-DC48-1925-A66D-FF1DB8D00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8D069-1D88-BDD7-46B3-57FE8223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LANDING PAGE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006D4BD8-C6C2-6339-DAFB-05AAB4C8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82CE81-63DA-ADCC-E128-4696830A50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0062" y="2283014"/>
            <a:ext cx="5971876" cy="42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46A1E-62B3-81B0-F02C-C35D3E2B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SIGNUP AND LOGIN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A2D531B-2643-9A30-2840-E80DE3B693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0" y="2642616"/>
            <a:ext cx="5025481" cy="3605784"/>
          </a:xfrm>
          <a:prstGeom prst="rect">
            <a:avLst/>
          </a:prstGeom>
        </p:spPr>
      </p:pic>
      <p:pic>
        <p:nvPicPr>
          <p:cNvPr id="6" name="Content Placeholder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EB7AF307-39B9-DABA-6C1C-B52F7C0B0D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52" y="2642616"/>
            <a:ext cx="504305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7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E7AB-A318-36E7-F5C4-484B79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&amp;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7862DF-41EE-6AE0-E88C-F5F0138D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23428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69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55F0E-D935-F73D-CA79-61E0ACAE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CEB09-1677-0402-2A1B-14DB66D2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HOME PAGES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dashboard&#10;&#10;Description automatically generated">
            <a:extLst>
              <a:ext uri="{FF2B5EF4-FFF2-40B4-BE49-F238E27FC236}">
                <a16:creationId xmlns:a16="http://schemas.microsoft.com/office/drawing/2014/main" id="{09E9A1E9-C914-2E4E-1522-860FEEDE3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752" y="2642616"/>
            <a:ext cx="4990703" cy="3605784"/>
          </a:xfrm>
          <a:prstGeom prst="rect">
            <a:avLst/>
          </a:prstGeom>
        </p:spPr>
      </p:pic>
      <p:pic>
        <p:nvPicPr>
          <p:cNvPr id="23" name="Content Placeholder 22" descr="A screenshot of a dashboard&#10;&#10;Description automatically generated">
            <a:extLst>
              <a:ext uri="{FF2B5EF4-FFF2-40B4-BE49-F238E27FC236}">
                <a16:creationId xmlns:a16="http://schemas.microsoft.com/office/drawing/2014/main" id="{6624ADED-3512-7585-AA5B-2EB1E0384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7547" y="2642616"/>
            <a:ext cx="5025481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BCB53-08B7-C318-1651-1ED7982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CUSTOMER OPTIONS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7810BA5-349A-8F5D-B51B-3EE5AC61BF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8" y="2642616"/>
            <a:ext cx="5008033" cy="3605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D6E28BC-8520-E7ED-A067-F93B4E08A3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225" y="2642616"/>
            <a:ext cx="5206907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4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0656E-7842-A0FC-8E46-683F3FA5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85EB2-10A1-6D75-5805-B10A1951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OWNER OPTIONS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814E177-6FCA-8ABE-281D-D04790D21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220" y="2642616"/>
            <a:ext cx="5025481" cy="3605784"/>
          </a:xfrm>
          <a:prstGeom prst="rect">
            <a:avLst/>
          </a:prstGeom>
        </p:spPr>
      </p:pic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9E4CE61-D5CD-19E6-2057-0FC320D7F9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95918" y="2642616"/>
            <a:ext cx="504305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E665D-014F-8879-978A-9E152C39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AE9A6-86F3-353E-6354-69282557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REPORTS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763E262-E9C6-3EC9-4F48-3BEDCB40B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4857" y="2642616"/>
            <a:ext cx="5060749" cy="3605784"/>
          </a:xfrm>
          <a:prstGeom prst="rect">
            <a:avLst/>
          </a:prstGeom>
        </p:spPr>
      </p:pic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A2ED1EB5-047B-8F8B-CD98-2B8B135086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65245" y="2642616"/>
            <a:ext cx="5078567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6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750B-7836-3F52-5F32-142F283E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OBJECTIVES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8753EC-32CF-5D6B-0DDA-98441E139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67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75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EB61D-EFA7-2265-2F46-B8150C84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E4A77-986C-DC95-CD20-E6FDBCBF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</a:rPr>
              <a:t>NON-FUNCTIONAL REQUIREMENTS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DACAE9B-160A-4FEC-A50D-B8AB51BB0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system should handle concurrent usage and ensure fast transaction processing.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must prioritize data privacy, secure payment transactions, and encrypted communication.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authentication and role-based access control are essential for security.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Additionally, the system should be maintainable, scalable, reliable</a:t>
            </a:r>
            <a:r>
              <a:rPr lang="en-US" altLang="en-US" sz="22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system should have an intuitive user interface.</a:t>
            </a:r>
          </a:p>
        </p:txBody>
      </p:sp>
      <p:pic>
        <p:nvPicPr>
          <p:cNvPr id="11" name="Picture 10" descr="A logo for a gas station&#10;&#10;Description automatically generated">
            <a:extLst>
              <a:ext uri="{FF2B5EF4-FFF2-40B4-BE49-F238E27FC236}">
                <a16:creationId xmlns:a16="http://schemas.microsoft.com/office/drawing/2014/main" id="{E7FEEA83-9F85-DA64-A042-F271AA79D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4254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A5FA0-1480-DD24-529C-9FCA14A8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2E389D-CE0E-D2A8-A7D3-BB2D32328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7048-CA19-4B1A-4599-ED0AE17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E6E8F5A4-2C18-E5AD-EA6C-C1EFAF77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1908599-5B34-907D-4C70-048E6FCB6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 conclusion, PetroPulse offers a comprehensive, automated solution that streamlines petrol station operations, enhances customer satisfaction, and improves financial and inventory management. By addressing key industry challenges, it provides a scalable platform for growth and efficiency. The project aims to revolutionize petrol station management for a more efficient and profitable future.</a:t>
            </a:r>
          </a:p>
        </p:txBody>
      </p:sp>
      <p:pic>
        <p:nvPicPr>
          <p:cNvPr id="11" name="Picture 10" descr="A logo for a gas station&#10;&#10;Description automatically generated">
            <a:extLst>
              <a:ext uri="{FF2B5EF4-FFF2-40B4-BE49-F238E27FC236}">
                <a16:creationId xmlns:a16="http://schemas.microsoft.com/office/drawing/2014/main" id="{3E8753A7-231C-2DDC-7411-8B3D3FB1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4254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35326-61CD-E102-E209-60CF2F34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42CD-6DED-9380-1969-E58DCF3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Phases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white board with blue and purple text&#10;&#10;Description automatically generated">
            <a:extLst>
              <a:ext uri="{FF2B5EF4-FFF2-40B4-BE49-F238E27FC236}">
                <a16:creationId xmlns:a16="http://schemas.microsoft.com/office/drawing/2014/main" id="{0FC342F6-CB9A-8958-3B7E-8876E7707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48" y="1221153"/>
            <a:ext cx="7850124" cy="44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7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796C6-B53B-C97E-3610-9525F252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 &amp;</a:t>
            </a:r>
            <a:b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2931-41FD-CE4B-6634-428DF26EE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734056"/>
            <a:ext cx="4998339" cy="364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marR="0" lvl="0"/>
            <a:r>
              <a:rPr lang="en-US" sz="1000" b="1">
                <a:effectLst/>
              </a:rPr>
              <a:t>Apply for Membership</a:t>
            </a:r>
          </a:p>
          <a:p>
            <a:pPr marL="342900" marR="0" lvl="0"/>
            <a:r>
              <a:rPr lang="en-US" sz="1000" b="1">
                <a:effectLst/>
              </a:rPr>
              <a:t>Purchase Fuel</a:t>
            </a:r>
          </a:p>
          <a:p>
            <a:pPr marL="342900" marR="0" lvl="0"/>
            <a:r>
              <a:rPr lang="en-US" sz="1000" b="1">
                <a:effectLst/>
              </a:rPr>
              <a:t>Make Payment</a:t>
            </a:r>
          </a:p>
          <a:p>
            <a:pPr marL="342900" marR="0" lvl="0"/>
            <a:r>
              <a:rPr lang="en-US" sz="1000" b="1">
                <a:effectLst/>
              </a:rPr>
              <a:t>View Loyalty Points</a:t>
            </a:r>
          </a:p>
          <a:p>
            <a:pPr marL="342900" marR="0" lvl="0"/>
            <a:r>
              <a:rPr lang="en-US" sz="1000" b="1">
                <a:effectLst/>
              </a:rPr>
              <a:t>Dispense Fuel</a:t>
            </a:r>
          </a:p>
          <a:p>
            <a:pPr marL="342900" marR="0" lvl="0"/>
            <a:r>
              <a:rPr lang="en-US" sz="1000" b="1">
                <a:effectLst/>
              </a:rPr>
              <a:t>View Schedule</a:t>
            </a:r>
          </a:p>
          <a:p>
            <a:pPr marL="342900" marR="0" lvl="0"/>
            <a:r>
              <a:rPr lang="en-US" sz="1000" b="1">
                <a:effectLst/>
              </a:rPr>
              <a:t>Perform Station Operations</a:t>
            </a:r>
          </a:p>
          <a:p>
            <a:pPr marL="342900" marR="0" lvl="0"/>
            <a:r>
              <a:rPr lang="en-US" sz="1000" b="1">
                <a:effectLst/>
              </a:rPr>
              <a:t>Set Employee Schedule</a:t>
            </a:r>
          </a:p>
          <a:p>
            <a:pPr marL="342900" marR="0" lvl="0"/>
            <a:r>
              <a:rPr lang="en-US" sz="1000" b="1">
                <a:effectLst/>
              </a:rPr>
              <a:t>Manage Customers</a:t>
            </a:r>
          </a:p>
          <a:p>
            <a:pPr marL="342900" marR="0" lvl="0"/>
            <a:r>
              <a:rPr lang="en-US" sz="1000" b="1">
                <a:effectLst/>
              </a:rPr>
              <a:t>Manage Workers</a:t>
            </a:r>
          </a:p>
          <a:p>
            <a:pPr marL="342900" marR="0" lvl="0"/>
            <a:r>
              <a:rPr lang="en-US" sz="1000" b="1">
                <a:effectLst/>
              </a:rPr>
              <a:t>Order Fuel</a:t>
            </a:r>
          </a:p>
          <a:p>
            <a:pPr marL="342900" marR="0" lvl="0"/>
            <a:r>
              <a:rPr lang="en-US" sz="1000" b="1">
                <a:effectLst/>
              </a:rPr>
              <a:t>Order Maintenance</a:t>
            </a:r>
          </a:p>
          <a:p>
            <a:pPr marL="342900" marR="0" lvl="0"/>
            <a:r>
              <a:rPr lang="en-US" sz="1000" b="1">
                <a:effectLst/>
              </a:rPr>
              <a:t>View Reports</a:t>
            </a:r>
          </a:p>
          <a:p>
            <a:pPr marL="342900" marR="0" lvl="0"/>
            <a:r>
              <a:rPr lang="en-US" sz="1000" b="1">
                <a:effectLst/>
              </a:rPr>
              <a:t>Add Fuel Station</a:t>
            </a:r>
            <a:endParaRPr lang="en-US" sz="1000" b="1" dirty="0">
              <a:effectLst/>
            </a:endParaRP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BC0BD9E1-2C19-B787-B809-623578CD3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412242"/>
            <a:ext cx="4066108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40DCA-0837-5A0E-80E3-DAB1FA6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company&#10;&#10;Description automatically generated">
            <a:extLst>
              <a:ext uri="{FF2B5EF4-FFF2-40B4-BE49-F238E27FC236}">
                <a16:creationId xmlns:a16="http://schemas.microsoft.com/office/drawing/2014/main" id="{A9E9A8B7-E5D3-AEE7-AFF7-08C2F078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35" y="640080"/>
            <a:ext cx="704813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49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D85F8-05E9-B54E-2B96-5047B882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C3EFF-F3E5-EB96-BB93-834C9B8D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9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257-0356-819A-5BEC-CE4150C0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1131888"/>
          </a:xfrm>
        </p:spPr>
        <p:txBody>
          <a:bodyPr>
            <a:normAutofit/>
          </a:bodyPr>
          <a:lstStyle/>
          <a:p>
            <a:pPr algn="ctr"/>
            <a:r>
              <a:rPr lang="en-US" sz="5400" b="1"/>
              <a:t>Apply For Membership</a:t>
            </a:r>
            <a:endParaRPr lang="en-US" sz="5400" b="1" dirty="0"/>
          </a:p>
        </p:txBody>
      </p:sp>
      <p:pic>
        <p:nvPicPr>
          <p:cNvPr id="5" name="Content Placeholder 4" descr="A diagram of a member&#10;&#10;Description automatically generated">
            <a:extLst>
              <a:ext uri="{FF2B5EF4-FFF2-40B4-BE49-F238E27FC236}">
                <a16:creationId xmlns:a16="http://schemas.microsoft.com/office/drawing/2014/main" id="{65B27229-3BC8-3B16-C187-399C7D278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95" y="2503718"/>
            <a:ext cx="5520009" cy="2708362"/>
          </a:xfrm>
        </p:spPr>
      </p:pic>
    </p:spTree>
    <p:extLst>
      <p:ext uri="{BB962C8B-B14F-4D97-AF65-F5344CB8AC3E}">
        <p14:creationId xmlns:p14="http://schemas.microsoft.com/office/powerpoint/2010/main" val="174918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0C8E-C679-73DB-F373-E56B559F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Add Fuel Station</a:t>
            </a:r>
            <a:endParaRPr lang="en-US" sz="4800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BD5F10-2360-51DA-0C17-1874ED4C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82" y="1825625"/>
            <a:ext cx="6271835" cy="4351338"/>
          </a:xfrm>
        </p:spPr>
      </p:pic>
    </p:spTree>
    <p:extLst>
      <p:ext uri="{BB962C8B-B14F-4D97-AF65-F5344CB8AC3E}">
        <p14:creationId xmlns:p14="http://schemas.microsoft.com/office/powerpoint/2010/main" val="261611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570</Words>
  <Application>Microsoft Office PowerPoint</Application>
  <PresentationFormat>Widescreen</PresentationFormat>
  <Paragraphs>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Rubik</vt:lpstr>
      <vt:lpstr>Office Theme</vt:lpstr>
      <vt:lpstr>PetroPulse</vt:lpstr>
      <vt:lpstr>Introduction</vt:lpstr>
      <vt:lpstr>Scope &amp; Objectives</vt:lpstr>
      <vt:lpstr>Implementation Phases</vt:lpstr>
      <vt:lpstr>USE CASES &amp; USE CASE DIAGRAM</vt:lpstr>
      <vt:lpstr>DOMAIN MODEL</vt:lpstr>
      <vt:lpstr>SEQUENCE DIAGRAMS</vt:lpstr>
      <vt:lpstr>Apply For Membership</vt:lpstr>
      <vt:lpstr>Add Fuel Station</vt:lpstr>
      <vt:lpstr>Dispense Fuel</vt:lpstr>
      <vt:lpstr>Manage Customers</vt:lpstr>
      <vt:lpstr>Make Payment</vt:lpstr>
      <vt:lpstr>Manage Workers</vt:lpstr>
      <vt:lpstr>Manage Workers</vt:lpstr>
      <vt:lpstr>Order Fuel</vt:lpstr>
      <vt:lpstr>Order Maintenance</vt:lpstr>
      <vt:lpstr>Owner Performs Station Operations</vt:lpstr>
      <vt:lpstr>Purchase Fuel</vt:lpstr>
      <vt:lpstr>Set Employee Schedule</vt:lpstr>
      <vt:lpstr>View Loyalty Points</vt:lpstr>
      <vt:lpstr>View Reports</vt:lpstr>
      <vt:lpstr>Worker Performs Station Operations</vt:lpstr>
      <vt:lpstr>CLASS DIAGRAM</vt:lpstr>
      <vt:lpstr>PowerPoint Presentation</vt:lpstr>
      <vt:lpstr>COMPONENT DIAGRAM</vt:lpstr>
      <vt:lpstr>DEPLOYMENT DIAGRAM</vt:lpstr>
      <vt:lpstr>USER INTERFACES</vt:lpstr>
      <vt:lpstr>LANDING PAGE</vt:lpstr>
      <vt:lpstr>SIGNUP AND LOGIN</vt:lpstr>
      <vt:lpstr>HOME PAGES</vt:lpstr>
      <vt:lpstr>CUSTOMER OPTIONS</vt:lpstr>
      <vt:lpstr>OWNER OPTIONS</vt:lpstr>
      <vt:lpstr>REPORTS</vt:lpstr>
      <vt:lpstr>BUSINESS OBJECTIVES</vt:lpstr>
      <vt:lpstr>NON-FUNCTIONAL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Hasnain Akhtar i221241</dc:creator>
  <cp:lastModifiedBy>Anas Bin Bin i220907</cp:lastModifiedBy>
  <cp:revision>55</cp:revision>
  <dcterms:created xsi:type="dcterms:W3CDTF">2024-11-26T10:08:40Z</dcterms:created>
  <dcterms:modified xsi:type="dcterms:W3CDTF">2024-11-26T15:25:50Z</dcterms:modified>
</cp:coreProperties>
</file>