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unknown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9" r:id="rId3"/>
    <p:sldId id="262" r:id="rId4"/>
    <p:sldId id="264" r:id="rId5"/>
    <p:sldId id="258" r:id="rId6"/>
    <p:sldId id="260" r:id="rId7"/>
    <p:sldId id="270" r:id="rId8"/>
    <p:sldId id="265" r:id="rId9"/>
    <p:sldId id="272" r:id="rId10"/>
  </p:sldIdLst>
  <p:sldSz cx="9144000" cy="5143500" type="screen16x9"/>
  <p:notesSz cx="6858000" cy="9144000"/>
  <p:embeddedFontLst>
    <p:embeddedFont>
      <p:font typeface="Assistant" pitchFamily="2" charset="-79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anrope" panose="020B0604020202020204" charset="0"/>
      <p:regular r:id="rId18"/>
      <p:bold r:id="rId19"/>
    </p:embeddedFont>
    <p:embeddedFont>
      <p:font typeface="Rockwell" panose="02060603020205020403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78D8"/>
    <a:srgbClr val="071021"/>
    <a:srgbClr val="214279"/>
    <a:srgbClr val="091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BF73AF-F78D-4400-8974-61CADE163CBD}">
  <a:tblStyle styleId="{B5BF73AF-F78D-4400-8974-61CADE163C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3792" autoAdjust="0"/>
  </p:normalViewPr>
  <p:slideViewPr>
    <p:cSldViewPr snapToGrid="0">
      <p:cViewPr>
        <p:scale>
          <a:sx n="66" d="100"/>
          <a:sy n="66" d="100"/>
        </p:scale>
        <p:origin x="1288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db5bf7c3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db5bf7c3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3db5bf7c37_1_17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3db5bf7c37_1_17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13daf14e57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13daf14e57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daf14e57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daf14e57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db5bf7c37_1_17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3db5bf7c37_1_17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13db5bf7c37_1_17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13db5bf7c37_1_17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3db5bf7c37_1_17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3db5bf7c37_1_17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3db5bf7c37_1_17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3db5bf7c37_1_17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82800" y="3797875"/>
            <a:ext cx="35217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63563" y="-1073925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41300" y="3252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504500" y="3797875"/>
            <a:ext cx="2690019" cy="2504031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15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1"/>
          </p:nvPr>
        </p:nvSpPr>
        <p:spPr>
          <a:xfrm>
            <a:off x="2295450" y="4034025"/>
            <a:ext cx="4553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8642567" y="2833467"/>
            <a:ext cx="1630800" cy="1630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007825" y="-1256575"/>
            <a:ext cx="1630800" cy="1630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-436075" y="3769200"/>
            <a:ext cx="1901100" cy="19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-921525" y="-984975"/>
            <a:ext cx="2140800" cy="2140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7870425" y="4003425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1549350" y="4498350"/>
            <a:ext cx="1531500" cy="1531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6656650" y="-540375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7460475" y="-880025"/>
            <a:ext cx="2415900" cy="24159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-607200" y="2174050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6589975" y="4498350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441425" y="2692751"/>
            <a:ext cx="26802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441425" y="3192595"/>
            <a:ext cx="26802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5022375" y="2692751"/>
            <a:ext cx="26802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022375" y="3192595"/>
            <a:ext cx="26802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557450" y="367270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-766125" y="33774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3833575" y="-108562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713100" y="1274700"/>
            <a:ext cx="5249700" cy="25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754725" y="-638175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750600" y="3943275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4743300" y="2188038"/>
            <a:ext cx="36876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743300" y="1493863"/>
            <a:ext cx="3687600" cy="6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7208775" y="38395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3636625" y="-90510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770475" y="17537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05938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93838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2662713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2750613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5"/>
          </p:nvPr>
        </p:nvSpPr>
        <p:spPr>
          <a:xfrm>
            <a:off x="4619488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4707388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7"/>
          </p:nvPr>
        </p:nvSpPr>
        <p:spPr>
          <a:xfrm>
            <a:off x="6576262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6664162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9" hasCustomPrompt="1"/>
          </p:nvPr>
        </p:nvSpPr>
        <p:spPr>
          <a:xfrm>
            <a:off x="1056038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3" hasCustomPrompt="1"/>
          </p:nvPr>
        </p:nvSpPr>
        <p:spPr>
          <a:xfrm>
            <a:off x="3012813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9588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26362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4897000" y="-861775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9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1"/>
          </p:nvPr>
        </p:nvSpPr>
        <p:spPr>
          <a:xfrm>
            <a:off x="918075" y="2870000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2"/>
          </p:nvPr>
        </p:nvSpPr>
        <p:spPr>
          <a:xfrm>
            <a:off x="918075" y="3354800"/>
            <a:ext cx="22071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3"/>
          </p:nvPr>
        </p:nvSpPr>
        <p:spPr>
          <a:xfrm>
            <a:off x="3468450" y="2489000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4"/>
          </p:nvPr>
        </p:nvSpPr>
        <p:spPr>
          <a:xfrm>
            <a:off x="3468450" y="2973800"/>
            <a:ext cx="22071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5"/>
          </p:nvPr>
        </p:nvSpPr>
        <p:spPr>
          <a:xfrm>
            <a:off x="6018825" y="2870000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6"/>
          </p:nvPr>
        </p:nvSpPr>
        <p:spPr>
          <a:xfrm>
            <a:off x="6018825" y="3354800"/>
            <a:ext cx="2207100" cy="10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8569200" y="285575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7246138" y="-97682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-1008775" y="4076700"/>
            <a:ext cx="2142000" cy="21420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8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843875" y="3205875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2"/>
          </p:nvPr>
        </p:nvSpPr>
        <p:spPr>
          <a:xfrm>
            <a:off x="843875" y="369067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3"/>
          </p:nvPr>
        </p:nvSpPr>
        <p:spPr>
          <a:xfrm>
            <a:off x="3468450" y="3205875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4"/>
          </p:nvPr>
        </p:nvSpPr>
        <p:spPr>
          <a:xfrm>
            <a:off x="3468450" y="369067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5"/>
          </p:nvPr>
        </p:nvSpPr>
        <p:spPr>
          <a:xfrm>
            <a:off x="6093025" y="3205875"/>
            <a:ext cx="2207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6"/>
          </p:nvPr>
        </p:nvSpPr>
        <p:spPr>
          <a:xfrm>
            <a:off x="6093025" y="3690675"/>
            <a:ext cx="220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713125" y="1441338"/>
            <a:ext cx="3279300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1"/>
          </p:nvPr>
        </p:nvSpPr>
        <p:spPr>
          <a:xfrm>
            <a:off x="713100" y="2229762"/>
            <a:ext cx="32793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520150" y="-554697"/>
            <a:ext cx="1656900" cy="16569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59" r:id="rId6"/>
    <p:sldLayoutId id="2147483663" r:id="rId7"/>
    <p:sldLayoutId id="2147483665" r:id="rId8"/>
    <p:sldLayoutId id="2147483670" r:id="rId9"/>
    <p:sldLayoutId id="2147483672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svg"/><Relationship Id="rId9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34"/>
          <p:cNvCxnSpPr/>
          <p:nvPr/>
        </p:nvCxnSpPr>
        <p:spPr>
          <a:xfrm>
            <a:off x="849582" y="2271370"/>
            <a:ext cx="406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4"/>
          <p:cNvSpPr txBox="1">
            <a:spLocks noGrp="1"/>
          </p:cNvSpPr>
          <p:nvPr>
            <p:ph type="ctrTitle"/>
          </p:nvPr>
        </p:nvSpPr>
        <p:spPr>
          <a:xfrm>
            <a:off x="748632" y="213410"/>
            <a:ext cx="42630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Manrope" panose="020B0604020202020204" charset="0"/>
                <a:cs typeface="Albany AMT" panose="020B0604020202020204" pitchFamily="34" charset="0"/>
              </a:rPr>
              <a:t>AUTORCX</a:t>
            </a:r>
            <a:br>
              <a:rPr lang="en" sz="6000" dirty="0">
                <a:latin typeface="Manrope" panose="020B0604020202020204" charset="0"/>
                <a:cs typeface="Albany AMT" panose="020B0604020202020204" pitchFamily="34" charset="0"/>
              </a:rPr>
            </a:br>
            <a:r>
              <a:rPr lang="en" sz="2600" dirty="0">
                <a:solidFill>
                  <a:schemeClr val="accent6"/>
                </a:solidFill>
                <a:latin typeface="Manrope" panose="020B0604020202020204" charset="0"/>
                <a:cs typeface="Albany AMT" panose="020B0604020202020204" pitchFamily="34" charset="0"/>
              </a:rPr>
              <a:t>La voiture autonome</a:t>
            </a:r>
            <a:endParaRPr sz="2600" dirty="0">
              <a:solidFill>
                <a:schemeClr val="accent6"/>
              </a:solidFill>
              <a:latin typeface="Manrope" panose="020B0604020202020204" charset="0"/>
              <a:cs typeface="Albany AMT" panose="020B0604020202020204" pitchFamily="34" charset="0"/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1"/>
          </p:nvPr>
        </p:nvSpPr>
        <p:spPr>
          <a:xfrm>
            <a:off x="767083" y="2391710"/>
            <a:ext cx="35217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" panose="020B0604020202020204" charset="0"/>
              </a:rPr>
              <a:t>Youness TALEB   -   Anas DERKAOUI</a:t>
            </a:r>
            <a:endParaRPr dirty="0">
              <a:latin typeface="Manrope" panose="020B0604020202020204" charset="0"/>
            </a:endParaRPr>
          </a:p>
        </p:txBody>
      </p:sp>
      <p:pic>
        <p:nvPicPr>
          <p:cNvPr id="3" name="Image 2" descr="Une image contenant Police, Graphique, texte, capture d’écran&#10;&#10;Description générée automatiquement">
            <a:extLst>
              <a:ext uri="{FF2B5EF4-FFF2-40B4-BE49-F238E27FC236}">
                <a16:creationId xmlns:a16="http://schemas.microsoft.com/office/drawing/2014/main" id="{705803BD-BEDA-18B1-0A04-C6670DAC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4" y="4514706"/>
            <a:ext cx="1562731" cy="480440"/>
          </a:xfrm>
          <a:prstGeom prst="rect">
            <a:avLst/>
          </a:prstGeom>
        </p:spPr>
      </p:pic>
      <p:pic>
        <p:nvPicPr>
          <p:cNvPr id="5" name="Image 4" descr="Une image contenant véhicule, roue, Conception automobile, Véhicule de luxe&#10;&#10;Description générée automatiquement">
            <a:extLst>
              <a:ext uri="{FF2B5EF4-FFF2-40B4-BE49-F238E27FC236}">
                <a16:creationId xmlns:a16="http://schemas.microsoft.com/office/drawing/2014/main" id="{F1B4FD9C-B888-2CEC-D521-8C685EAD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562" y="-798747"/>
            <a:ext cx="7026941" cy="7026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4743300" y="1209554"/>
            <a:ext cx="3687600" cy="6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anrope" panose="020B0604020202020204" charset="0"/>
              </a:rPr>
              <a:t>INTRODUCTION</a:t>
            </a:r>
            <a:endParaRPr dirty="0">
              <a:latin typeface="Manrope" panose="020B0604020202020204" charset="0"/>
            </a:endParaRPr>
          </a:p>
        </p:txBody>
      </p:sp>
      <p:sp>
        <p:nvSpPr>
          <p:cNvPr id="358" name="Google Shape;358;p37"/>
          <p:cNvSpPr txBox="1">
            <a:spLocks noGrp="1"/>
          </p:cNvSpPr>
          <p:nvPr>
            <p:ph type="subTitle" idx="1"/>
          </p:nvPr>
        </p:nvSpPr>
        <p:spPr>
          <a:xfrm>
            <a:off x="4743300" y="1980569"/>
            <a:ext cx="36876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Arial" panose="020B0604020202020204" pitchFamily="34" charset="0"/>
              <a:buChar char="•"/>
            </a:pPr>
            <a:r>
              <a:rPr lang="fr-FR" dirty="0">
                <a:latin typeface="Manrope" panose="020B0604020202020204" charset="0"/>
              </a:rPr>
              <a:t>Autonomie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Arial" panose="020B0604020202020204" pitchFamily="34" charset="0"/>
              <a:buChar char="•"/>
            </a:pPr>
            <a:r>
              <a:rPr lang="fr-FR" dirty="0">
                <a:latin typeface="Manrope" panose="020B0604020202020204" charset="0"/>
              </a:rPr>
              <a:t>Détection des obstacles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Arial" panose="020B0604020202020204" pitchFamily="34" charset="0"/>
              <a:buChar char="•"/>
            </a:pPr>
            <a:r>
              <a:rPr lang="fr-FR" dirty="0">
                <a:latin typeface="Manrope" panose="020B0604020202020204" charset="0"/>
              </a:rPr>
              <a:t>Aucune intervention externe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Arial" panose="020B0604020202020204" pitchFamily="34" charset="0"/>
              <a:buChar char="•"/>
            </a:pPr>
            <a:r>
              <a:rPr lang="fr-FR" dirty="0">
                <a:latin typeface="Manrope" panose="020B0604020202020204" charset="0"/>
              </a:rPr>
              <a:t>Evitement des obstacles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  <a:buFont typeface="Arial" panose="020B0604020202020204" pitchFamily="34" charset="0"/>
              <a:buChar char="•"/>
            </a:pPr>
            <a:r>
              <a:rPr lang="fr-FR" dirty="0">
                <a:latin typeface="Manrope" panose="020B0604020202020204" charset="0"/>
              </a:rPr>
              <a:t>Changement de direction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Manrope" panose="020B0604020202020204" charset="0"/>
            </a:endParaRPr>
          </a:p>
        </p:txBody>
      </p:sp>
      <p:pic>
        <p:nvPicPr>
          <p:cNvPr id="2" name="Picture 2" descr="20230425_090255">
            <a:extLst>
              <a:ext uri="{FF2B5EF4-FFF2-40B4-BE49-F238E27FC236}">
                <a16:creationId xmlns:a16="http://schemas.microsoft.com/office/drawing/2014/main" id="{F9685E85-F897-20B0-576C-EAB058646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67" y="834193"/>
            <a:ext cx="2956260" cy="347511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 descr="Une image contenant Police, Graphique, texte, capture d’écran&#10;&#10;Description générée automatiquement">
            <a:extLst>
              <a:ext uri="{FF2B5EF4-FFF2-40B4-BE49-F238E27FC236}">
                <a16:creationId xmlns:a16="http://schemas.microsoft.com/office/drawing/2014/main" id="{C9338087-5A9E-18D5-67B4-5D7EDFA82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4" y="4514706"/>
            <a:ext cx="1562731" cy="4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0"/>
          <p:cNvSpPr txBox="1">
            <a:spLocks noGrp="1"/>
          </p:cNvSpPr>
          <p:nvPr>
            <p:ph type="title"/>
          </p:nvPr>
        </p:nvSpPr>
        <p:spPr>
          <a:xfrm>
            <a:off x="0" y="159040"/>
            <a:ext cx="9143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Manrope" panose="020B0604020202020204" charset="0"/>
              </a:rPr>
              <a:t>Composants</a:t>
            </a:r>
            <a:endParaRPr dirty="0">
              <a:latin typeface="Manrope" panose="020B0604020202020204" charset="0"/>
            </a:endParaRPr>
          </a:p>
        </p:txBody>
      </p:sp>
      <p:sp>
        <p:nvSpPr>
          <p:cNvPr id="666" name="Google Shape;666;p40"/>
          <p:cNvSpPr/>
          <p:nvPr/>
        </p:nvSpPr>
        <p:spPr>
          <a:xfrm>
            <a:off x="2075469" y="4455648"/>
            <a:ext cx="1968600" cy="1968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 panose="020B0604020202020204" charset="0"/>
            </a:endParaRPr>
          </a:p>
        </p:txBody>
      </p:sp>
      <p:sp>
        <p:nvSpPr>
          <p:cNvPr id="668" name="Google Shape;668;p40"/>
          <p:cNvSpPr/>
          <p:nvPr/>
        </p:nvSpPr>
        <p:spPr>
          <a:xfrm>
            <a:off x="707378" y="-436645"/>
            <a:ext cx="865200" cy="865200"/>
          </a:xfrm>
          <a:prstGeom prst="donut">
            <a:avLst>
              <a:gd name="adj" fmla="val 1639"/>
            </a:avLst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 panose="020B0604020202020204" charset="0"/>
            </a:endParaRPr>
          </a:p>
        </p:txBody>
      </p:sp>
      <p:sp>
        <p:nvSpPr>
          <p:cNvPr id="667" name="Google Shape;667;p40"/>
          <p:cNvSpPr/>
          <p:nvPr/>
        </p:nvSpPr>
        <p:spPr>
          <a:xfrm>
            <a:off x="8475770" y="2311882"/>
            <a:ext cx="1240200" cy="12402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 panose="020B0604020202020204" charset="0"/>
            </a:endParaRPr>
          </a:p>
        </p:txBody>
      </p:sp>
      <p:sp>
        <p:nvSpPr>
          <p:cNvPr id="665" name="Google Shape;665;p40"/>
          <p:cNvSpPr/>
          <p:nvPr/>
        </p:nvSpPr>
        <p:spPr>
          <a:xfrm>
            <a:off x="6135508" y="-1196349"/>
            <a:ext cx="1968600" cy="1968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 panose="020B0604020202020204" charset="0"/>
            </a:endParaRPr>
          </a:p>
        </p:txBody>
      </p:sp>
      <p:pic>
        <p:nvPicPr>
          <p:cNvPr id="24" name="Image 23" descr="Une image contenant texte, batterie, rouge&#10;&#10;Description générée automatiquement">
            <a:extLst>
              <a:ext uri="{FF2B5EF4-FFF2-40B4-BE49-F238E27FC236}">
                <a16:creationId xmlns:a16="http://schemas.microsoft.com/office/drawing/2014/main" id="{4095EDE9-ED68-1271-4559-105313FD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75" y="2433157"/>
            <a:ext cx="1769277" cy="1769277"/>
          </a:xfrm>
          <a:prstGeom prst="rect">
            <a:avLst/>
          </a:prstGeom>
        </p:spPr>
      </p:pic>
      <p:pic>
        <p:nvPicPr>
          <p:cNvPr id="26" name="Image 25" descr="Une image contenant Appareils électroniques, Composant électronique, circuit, Composant de circuit&#10;&#10;Description générée automatiquement">
            <a:extLst>
              <a:ext uri="{FF2B5EF4-FFF2-40B4-BE49-F238E27FC236}">
                <a16:creationId xmlns:a16="http://schemas.microsoft.com/office/drawing/2014/main" id="{7F34C107-345B-CC99-1D2F-43C5E8830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05" y="1577383"/>
            <a:ext cx="1313313" cy="955137"/>
          </a:xfrm>
          <a:prstGeom prst="rect">
            <a:avLst/>
          </a:prstGeom>
        </p:spPr>
      </p:pic>
      <p:pic>
        <p:nvPicPr>
          <p:cNvPr id="28" name="Image 27" descr="Une image contenant Appareils électroniques, haut-parleur, Équipement audio, Caisse de résonnance&#10;&#10;Description générée automatiquement">
            <a:extLst>
              <a:ext uri="{FF2B5EF4-FFF2-40B4-BE49-F238E27FC236}">
                <a16:creationId xmlns:a16="http://schemas.microsoft.com/office/drawing/2014/main" id="{7C75D1FF-8AE0-FD1A-D224-8896D99E9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440" y="1617493"/>
            <a:ext cx="1447619" cy="876190"/>
          </a:xfrm>
          <a:prstGeom prst="rect">
            <a:avLst/>
          </a:prstGeom>
        </p:spPr>
      </p:pic>
      <p:pic>
        <p:nvPicPr>
          <p:cNvPr id="30" name="Image 29" descr="Une image contenant Ingénierie électronique, Composant de circuit, Composant électronique, Composant de circuit passif&#10;&#10;Description générée automatiquement">
            <a:extLst>
              <a:ext uri="{FF2B5EF4-FFF2-40B4-BE49-F238E27FC236}">
                <a16:creationId xmlns:a16="http://schemas.microsoft.com/office/drawing/2014/main" id="{BA59CB4C-9D8E-8B59-CEDB-CEB5F57AB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6583" y="1566746"/>
            <a:ext cx="1285714" cy="1142857"/>
          </a:xfrm>
          <a:prstGeom prst="rect">
            <a:avLst/>
          </a:prstGeom>
        </p:spPr>
      </p:pic>
      <p:pic>
        <p:nvPicPr>
          <p:cNvPr id="32" name="Image 31" descr="Une image contenant cylindre, texte&#10;&#10;Description générée automatiquement">
            <a:extLst>
              <a:ext uri="{FF2B5EF4-FFF2-40B4-BE49-F238E27FC236}">
                <a16:creationId xmlns:a16="http://schemas.microsoft.com/office/drawing/2014/main" id="{2D12B0AF-E32D-D396-B100-0B879BB65F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436" y="2891220"/>
            <a:ext cx="1723810" cy="1142857"/>
          </a:xfrm>
          <a:prstGeom prst="rect">
            <a:avLst/>
          </a:prstGeom>
        </p:spPr>
      </p:pic>
      <p:pic>
        <p:nvPicPr>
          <p:cNvPr id="34" name="Image 33" descr="Une image contenant Appareils électroniques, circuit, Ingénierie électronique, texte&#10;&#10;Description générée automatiquement">
            <a:extLst>
              <a:ext uri="{FF2B5EF4-FFF2-40B4-BE49-F238E27FC236}">
                <a16:creationId xmlns:a16="http://schemas.microsoft.com/office/drawing/2014/main" id="{C81043E2-2C36-255C-5CFF-9BA6FF1E7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789" y="2891220"/>
            <a:ext cx="1523810" cy="1009524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38E50F63-14BC-50F2-F364-7A7946585C14}"/>
              </a:ext>
            </a:extLst>
          </p:cNvPr>
          <p:cNvSpPr txBox="1"/>
          <p:nvPr/>
        </p:nvSpPr>
        <p:spPr>
          <a:xfrm>
            <a:off x="544006" y="1028559"/>
            <a:ext cx="2424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Manrope" panose="020B0604020202020204" charset="0"/>
              </a:rPr>
              <a:t>Carte Arduino UNO</a:t>
            </a:r>
          </a:p>
          <a:p>
            <a:endParaRPr lang="fr-FR" sz="20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D12C71F-78A6-7959-8E03-07A8AFAE5308}"/>
              </a:ext>
            </a:extLst>
          </p:cNvPr>
          <p:cNvSpPr txBox="1"/>
          <p:nvPr/>
        </p:nvSpPr>
        <p:spPr>
          <a:xfrm>
            <a:off x="3356777" y="1024240"/>
            <a:ext cx="2537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Manrope" panose="020B0604020202020204" charset="0"/>
              </a:rPr>
              <a:t>4 Capteurs ultrason</a:t>
            </a:r>
          </a:p>
          <a:p>
            <a:endParaRPr lang="fr-FR" sz="20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70923E2-AB44-F589-5B04-8BE5730E87A4}"/>
              </a:ext>
            </a:extLst>
          </p:cNvPr>
          <p:cNvSpPr txBox="1"/>
          <p:nvPr/>
        </p:nvSpPr>
        <p:spPr>
          <a:xfrm>
            <a:off x="6724970" y="1024240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Manrope" panose="020B0604020202020204" charset="0"/>
              </a:rPr>
              <a:t>Capteur laser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2EF65E9-6B21-5751-AB17-C16862456473}"/>
              </a:ext>
            </a:extLst>
          </p:cNvPr>
          <p:cNvSpPr txBox="1"/>
          <p:nvPr/>
        </p:nvSpPr>
        <p:spPr>
          <a:xfrm>
            <a:off x="6413987" y="4071724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Manrope" panose="020B0604020202020204" charset="0"/>
              </a:rPr>
              <a:t>Moteur DC 4,5 -15V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370C1A8-2ED2-952E-0379-5848FC58D169}"/>
              </a:ext>
            </a:extLst>
          </p:cNvPr>
          <p:cNvSpPr txBox="1"/>
          <p:nvPr/>
        </p:nvSpPr>
        <p:spPr>
          <a:xfrm>
            <a:off x="3575586" y="4071724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Manrope" panose="020B0604020202020204" charset="0"/>
              </a:rPr>
              <a:t>Microcontrôleur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C868C53-681E-1809-0F49-96E819BD4FF7}"/>
              </a:ext>
            </a:extLst>
          </p:cNvPr>
          <p:cNvSpPr txBox="1"/>
          <p:nvPr/>
        </p:nvSpPr>
        <p:spPr>
          <a:xfrm>
            <a:off x="781918" y="4071724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  <a:latin typeface="Manrope" panose="020B0604020202020204" charset="0"/>
              </a:rPr>
              <a:t>Servomoteur</a:t>
            </a:r>
          </a:p>
        </p:txBody>
      </p:sp>
      <p:pic>
        <p:nvPicPr>
          <p:cNvPr id="44" name="Image 43" descr="Une image contenant Police, Graphique, texte, capture d’écran&#10;&#10;Description générée automatiquement">
            <a:extLst>
              <a:ext uri="{FF2B5EF4-FFF2-40B4-BE49-F238E27FC236}">
                <a16:creationId xmlns:a16="http://schemas.microsoft.com/office/drawing/2014/main" id="{3E305C2C-DAAF-1096-9988-3FC8F8375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124" y="4514706"/>
            <a:ext cx="1562731" cy="4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42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Alimentation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1114" name="Google Shape;1114;p42"/>
          <p:cNvSpPr txBox="1">
            <a:spLocks noGrp="1"/>
          </p:cNvSpPr>
          <p:nvPr>
            <p:ph type="subTitle" idx="3"/>
          </p:nvPr>
        </p:nvSpPr>
        <p:spPr>
          <a:xfrm>
            <a:off x="297446" y="3693709"/>
            <a:ext cx="26802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Batterie Li-Po 7,4V ou Ni-MH 7,2V</a:t>
            </a:r>
          </a:p>
        </p:txBody>
      </p:sp>
      <p:pic>
        <p:nvPicPr>
          <p:cNvPr id="4" name="Picture 2" descr="Convertisseur DC-DC, Module d'augmentation de puissance durable, 150W  pratique et utile pour l'alimentation de voiture 12-32V à 12-35V  Équipements électroniques Ordinateur portable : Amazon.fr: Informatique">
            <a:extLst>
              <a:ext uri="{FF2B5EF4-FFF2-40B4-BE49-F238E27FC236}">
                <a16:creationId xmlns:a16="http://schemas.microsoft.com/office/drawing/2014/main" id="{9B4950F0-F7CF-0670-A6A0-E184D76843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06000" y="1461958"/>
            <a:ext cx="1823493" cy="1823493"/>
          </a:xfrm>
          <a:prstGeom prst="ellipse">
            <a:avLst/>
          </a:prstGeom>
          <a:noFill/>
          <a:ln cap="flat">
            <a:noFill/>
          </a:ln>
        </p:spPr>
      </p:pic>
      <p:pic>
        <p:nvPicPr>
          <p:cNvPr id="5" name="Picture 4" descr="Alimentation RC Hpi-racing BATTERIE LIPO 7.4V 3200 MAH 30C...">
            <a:extLst>
              <a:ext uri="{FF2B5EF4-FFF2-40B4-BE49-F238E27FC236}">
                <a16:creationId xmlns:a16="http://schemas.microsoft.com/office/drawing/2014/main" id="{2D1BB404-988C-4115-2011-00F1054153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25800" y="1461957"/>
            <a:ext cx="1823493" cy="1823493"/>
          </a:xfrm>
          <a:prstGeom prst="ellipse">
            <a:avLst/>
          </a:prstGeom>
          <a:noFill/>
          <a:ln cap="flat">
            <a:noFill/>
          </a:ln>
        </p:spPr>
      </p:pic>
      <p:sp>
        <p:nvSpPr>
          <p:cNvPr id="12" name="Google Shape;1114;p42">
            <a:extLst>
              <a:ext uri="{FF2B5EF4-FFF2-40B4-BE49-F238E27FC236}">
                <a16:creationId xmlns:a16="http://schemas.microsoft.com/office/drawing/2014/main" id="{58C94AA0-D03E-0610-BBCC-4598ED9C8B04}"/>
              </a:ext>
            </a:extLst>
          </p:cNvPr>
          <p:cNvSpPr txBox="1">
            <a:spLocks/>
          </p:cNvSpPr>
          <p:nvPr/>
        </p:nvSpPr>
        <p:spPr>
          <a:xfrm>
            <a:off x="2977647" y="3693712"/>
            <a:ext cx="26802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ssistant"/>
              <a:buNone/>
              <a:defRPr sz="2000" b="0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ssistant"/>
              <a:buNone/>
              <a:defRPr sz="18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ssistant"/>
              <a:buNone/>
              <a:defRPr sz="18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ssistant"/>
              <a:buNone/>
              <a:defRPr sz="18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ssistant"/>
              <a:buNone/>
              <a:defRPr sz="18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ssistant"/>
              <a:buNone/>
              <a:defRPr sz="18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ssistant"/>
              <a:buNone/>
              <a:defRPr sz="18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ssistant"/>
              <a:buNone/>
              <a:defRPr sz="18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ssistant"/>
              <a:buNone/>
              <a:defRPr sz="1800" b="1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it-IT" dirty="0"/>
              <a:t>2 convertisseurs</a:t>
            </a:r>
          </a:p>
          <a:p>
            <a:pPr marL="0" indent="0"/>
            <a:r>
              <a:rPr lang="it-IT" dirty="0"/>
              <a:t> DC-DC</a:t>
            </a:r>
          </a:p>
        </p:txBody>
      </p:sp>
      <p:pic>
        <p:nvPicPr>
          <p:cNvPr id="13" name="Image 12" descr="Une image contenant Police, Graphique, texte, capture d’écran&#10;&#10;Description générée automatiquement">
            <a:extLst>
              <a:ext uri="{FF2B5EF4-FFF2-40B4-BE49-F238E27FC236}">
                <a16:creationId xmlns:a16="http://schemas.microsoft.com/office/drawing/2014/main" id="{5381FE76-0455-48AB-71B6-CD8E9423A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24" y="4514706"/>
            <a:ext cx="1562731" cy="480440"/>
          </a:xfrm>
          <a:prstGeom prst="rect">
            <a:avLst/>
          </a:prstGeom>
        </p:spPr>
      </p:pic>
      <p:pic>
        <p:nvPicPr>
          <p:cNvPr id="19" name="Image 1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33B74706-2AEA-C8B2-FB33-BD510740AEC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086200" y="505755"/>
            <a:ext cx="4131990" cy="4131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/>
          <p:nvPr/>
        </p:nvSpPr>
        <p:spPr>
          <a:xfrm>
            <a:off x="4055417" y="1051239"/>
            <a:ext cx="771588" cy="781446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nrope" panose="020B0604020202020204" charset="0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7037333" y="1051072"/>
            <a:ext cx="771588" cy="781446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nrope" panose="020B0604020202020204" charset="0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1198751" y="1051239"/>
            <a:ext cx="771588" cy="781446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nrope" panose="020B0604020202020204" charset="0"/>
            </a:endParaRPr>
          </a:p>
        </p:txBody>
      </p:sp>
      <p:sp>
        <p:nvSpPr>
          <p:cNvPr id="303" name="Google Shape;303;p36"/>
          <p:cNvSpPr txBox="1">
            <a:spLocks noGrp="1"/>
          </p:cNvSpPr>
          <p:nvPr>
            <p:ph type="title"/>
          </p:nvPr>
        </p:nvSpPr>
        <p:spPr>
          <a:xfrm>
            <a:off x="692159" y="24271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latin typeface="Manrope" panose="020B0604020202020204" charset="0"/>
              </a:rPr>
              <a:t>Construction et entraînement du </a:t>
            </a:r>
            <a:r>
              <a:rPr lang="fr-FR" sz="2800" dirty="0">
                <a:solidFill>
                  <a:srgbClr val="3C78D8"/>
                </a:solidFill>
                <a:latin typeface="Manrope" panose="020B0604020202020204" charset="0"/>
              </a:rPr>
              <a:t>modèle</a:t>
            </a:r>
            <a:endParaRPr sz="2800" dirty="0">
              <a:solidFill>
                <a:srgbClr val="3C78D8"/>
              </a:solidFill>
              <a:latin typeface="Manrope" panose="020B0604020202020204" charset="0"/>
            </a:endParaRPr>
          </a:p>
        </p:txBody>
      </p:sp>
      <p:sp>
        <p:nvSpPr>
          <p:cNvPr id="312" name="Google Shape;312;p36"/>
          <p:cNvSpPr txBox="1">
            <a:spLocks noGrp="1"/>
          </p:cNvSpPr>
          <p:nvPr>
            <p:ph type="title" idx="9"/>
          </p:nvPr>
        </p:nvSpPr>
        <p:spPr>
          <a:xfrm>
            <a:off x="1111859" y="1269189"/>
            <a:ext cx="983730" cy="4075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anrope" panose="020B0604020202020204" charset="0"/>
              </a:rPr>
              <a:t>01</a:t>
            </a:r>
            <a:endParaRPr sz="1200" dirty="0">
              <a:solidFill>
                <a:schemeClr val="dk1"/>
              </a:solidFill>
              <a:latin typeface="Manrope" panose="020B0604020202020204" charset="0"/>
            </a:endParaRPr>
          </a:p>
        </p:txBody>
      </p:sp>
      <p:sp>
        <p:nvSpPr>
          <p:cNvPr id="313" name="Google Shape;313;p36"/>
          <p:cNvSpPr txBox="1">
            <a:spLocks noGrp="1"/>
          </p:cNvSpPr>
          <p:nvPr>
            <p:ph type="title" idx="13"/>
          </p:nvPr>
        </p:nvSpPr>
        <p:spPr>
          <a:xfrm>
            <a:off x="3968525" y="1269189"/>
            <a:ext cx="983730" cy="4075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anrope" panose="020B0604020202020204" charset="0"/>
              </a:rPr>
              <a:t>02</a:t>
            </a:r>
            <a:endParaRPr sz="1200" dirty="0">
              <a:solidFill>
                <a:schemeClr val="dk1"/>
              </a:solidFill>
              <a:latin typeface="Manrope" panose="020B0604020202020204" charset="0"/>
            </a:endParaRPr>
          </a:p>
        </p:txBody>
      </p:sp>
      <p:sp>
        <p:nvSpPr>
          <p:cNvPr id="314" name="Google Shape;314;p36"/>
          <p:cNvSpPr txBox="1">
            <a:spLocks noGrp="1"/>
          </p:cNvSpPr>
          <p:nvPr>
            <p:ph type="title" idx="14"/>
          </p:nvPr>
        </p:nvSpPr>
        <p:spPr>
          <a:xfrm>
            <a:off x="6912083" y="1238006"/>
            <a:ext cx="983730" cy="4075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anrope" panose="020B0604020202020204" charset="0"/>
              </a:rPr>
              <a:t>03</a:t>
            </a:r>
            <a:endParaRPr sz="1200" dirty="0">
              <a:solidFill>
                <a:schemeClr val="dk1"/>
              </a:solidFill>
              <a:latin typeface="Manrope" panose="020B060402020202020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A68A6AD-3E4C-E3F6-16E8-8DE25C7A5C90}"/>
              </a:ext>
            </a:extLst>
          </p:cNvPr>
          <p:cNvSpPr txBox="1"/>
          <p:nvPr/>
        </p:nvSpPr>
        <p:spPr>
          <a:xfrm>
            <a:off x="654705" y="1914684"/>
            <a:ext cx="186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Manrope" panose="020B0604020202020204" charset="0"/>
              </a:rPr>
              <a:t>Utilisation de </a:t>
            </a:r>
            <a:r>
              <a:rPr lang="fr-FR" sz="1200" dirty="0" err="1">
                <a:solidFill>
                  <a:schemeClr val="bg1"/>
                </a:solidFill>
                <a:latin typeface="Manrope" panose="020B0604020202020204" charset="0"/>
              </a:rPr>
              <a:t>Keras</a:t>
            </a:r>
            <a:r>
              <a:rPr lang="fr-FR" sz="1200" dirty="0">
                <a:solidFill>
                  <a:schemeClr val="bg1"/>
                </a:solidFill>
                <a:latin typeface="Manrope" panose="020B0604020202020204" charset="0"/>
              </a:rPr>
              <a:t> et </a:t>
            </a:r>
            <a:r>
              <a:rPr lang="fr-FR" sz="1200" dirty="0" err="1">
                <a:solidFill>
                  <a:schemeClr val="bg1"/>
                </a:solidFill>
                <a:latin typeface="Manrope" panose="020B0604020202020204" charset="0"/>
              </a:rPr>
              <a:t>OpenCV</a:t>
            </a:r>
            <a:endParaRPr lang="fr-FR" sz="1200" dirty="0">
              <a:solidFill>
                <a:schemeClr val="bg1"/>
              </a:solidFill>
              <a:latin typeface="Manrope" panose="020B060402020202020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8390893-29F5-2BEE-46DF-9009794DFDBA}"/>
              </a:ext>
            </a:extLst>
          </p:cNvPr>
          <p:cNvSpPr txBox="1"/>
          <p:nvPr/>
        </p:nvSpPr>
        <p:spPr>
          <a:xfrm>
            <a:off x="3099159" y="1865256"/>
            <a:ext cx="2713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200" dirty="0">
                <a:solidFill>
                  <a:schemeClr val="bg1"/>
                </a:solidFill>
                <a:latin typeface="Manrope" panose="020B0604020202020204" charset="0"/>
              </a:rPr>
              <a:t>Prétraitement des données et définition de l'architecture du CNN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02BC93C-39AF-47B2-B382-E078C4EDE4B7}"/>
              </a:ext>
            </a:extLst>
          </p:cNvPr>
          <p:cNvSpPr txBox="1"/>
          <p:nvPr/>
        </p:nvSpPr>
        <p:spPr>
          <a:xfrm>
            <a:off x="6423648" y="1865256"/>
            <a:ext cx="186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200" dirty="0">
                <a:solidFill>
                  <a:schemeClr val="bg1"/>
                </a:solidFill>
                <a:latin typeface="Manrope" panose="020B0604020202020204" charset="0"/>
              </a:rPr>
              <a:t>Entraînement et sauvegarde du modèle</a:t>
            </a:r>
          </a:p>
        </p:txBody>
      </p:sp>
      <p:pic>
        <p:nvPicPr>
          <p:cNvPr id="29" name="Image 4" descr="Une image contenant texte, Police, capture d’écran, document&#10;&#10;Description générée automatiquement">
            <a:extLst>
              <a:ext uri="{FF2B5EF4-FFF2-40B4-BE49-F238E27FC236}">
                <a16:creationId xmlns:a16="http://schemas.microsoft.com/office/drawing/2014/main" id="{44FE49FF-AD7C-C894-498C-57EFFAC36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405" y="2695420"/>
            <a:ext cx="5713722" cy="167844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" name="Image 29" descr="Une image contenant Police, Graphique, texte, capture d’écran&#10;&#10;Description générée automatiquement">
            <a:extLst>
              <a:ext uri="{FF2B5EF4-FFF2-40B4-BE49-F238E27FC236}">
                <a16:creationId xmlns:a16="http://schemas.microsoft.com/office/drawing/2014/main" id="{94707893-B483-E18C-85F6-D6A4C181D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8" y="4497055"/>
            <a:ext cx="1562731" cy="4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 txBox="1">
            <a:spLocks noGrp="1"/>
          </p:cNvSpPr>
          <p:nvPr>
            <p:ph type="title"/>
          </p:nvPr>
        </p:nvSpPr>
        <p:spPr>
          <a:xfrm>
            <a:off x="2172494" y="285150"/>
            <a:ext cx="4799011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Manrope" panose="020B0604020202020204" charset="0"/>
              </a:rPr>
              <a:t>Architecture du </a:t>
            </a:r>
            <a:r>
              <a:rPr lang="fr-FR" dirty="0">
                <a:solidFill>
                  <a:srgbClr val="3C78D8"/>
                </a:solidFill>
                <a:latin typeface="Manrope" panose="020B0604020202020204" charset="0"/>
              </a:rPr>
              <a:t>CNN</a:t>
            </a:r>
            <a:endParaRPr dirty="0">
              <a:solidFill>
                <a:schemeClr val="accent6"/>
              </a:solidFill>
              <a:latin typeface="Manrope" panose="020B0604020202020204" charset="0"/>
            </a:endParaRPr>
          </a:p>
        </p:txBody>
      </p:sp>
      <p:sp>
        <p:nvSpPr>
          <p:cNvPr id="591" name="Google Shape;591;p38"/>
          <p:cNvSpPr/>
          <p:nvPr/>
        </p:nvSpPr>
        <p:spPr>
          <a:xfrm>
            <a:off x="7400925" y="-1091250"/>
            <a:ext cx="2752800" cy="2752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" panose="020B0604020202020204" charset="0"/>
            </a:endParaRPr>
          </a:p>
        </p:txBody>
      </p:sp>
      <p:pic>
        <p:nvPicPr>
          <p:cNvPr id="3" name="Image 4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7CBC72AB-FED6-09F9-2880-4494B184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66" y="1455167"/>
            <a:ext cx="5317067" cy="22331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C3A5EE5-D35B-62C1-62A9-AD9F497A9390}"/>
              </a:ext>
            </a:extLst>
          </p:cNvPr>
          <p:cNvSpPr txBox="1">
            <a:spLocks/>
          </p:cNvSpPr>
          <p:nvPr/>
        </p:nvSpPr>
        <p:spPr>
          <a:xfrm>
            <a:off x="6141179" y="2025638"/>
            <a:ext cx="2752800" cy="137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Manrope" panose="020B0604020202020204" charset="0"/>
              </a:rPr>
              <a:t>Couches de convolution, de mise à plat (</a:t>
            </a:r>
            <a:r>
              <a:rPr lang="fr-FR" dirty="0" err="1">
                <a:latin typeface="Manrope" panose="020B0604020202020204" charset="0"/>
              </a:rPr>
              <a:t>Flatten</a:t>
            </a:r>
            <a:r>
              <a:rPr lang="fr-FR" dirty="0">
                <a:latin typeface="Manrope" panose="020B0604020202020204" charset="0"/>
              </a:rPr>
              <a:t>) et de régularisation (Dropout)</a:t>
            </a:r>
          </a:p>
          <a:p>
            <a:pPr marL="139700" indent="0"/>
            <a:endParaRPr lang="fr-FR" dirty="0">
              <a:latin typeface="Manrope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Manrope" panose="020B0604020202020204" charset="0"/>
              </a:rPr>
              <a:t>Fonction de perte et optimiseur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Manrope" panose="020B0604020202020204" charset="0"/>
            </a:endParaRPr>
          </a:p>
        </p:txBody>
      </p:sp>
      <p:pic>
        <p:nvPicPr>
          <p:cNvPr id="9" name="Image 8" descr="Une image contenant croquis, dessin, noir&#10;&#10;Description générée automatiquement">
            <a:extLst>
              <a:ext uri="{FF2B5EF4-FFF2-40B4-BE49-F238E27FC236}">
                <a16:creationId xmlns:a16="http://schemas.microsoft.com/office/drawing/2014/main" id="{342F7801-F94B-D26C-F1B9-BE11A3BD7D5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358491" y="4052420"/>
            <a:ext cx="5565376" cy="1611859"/>
          </a:xfrm>
          <a:prstGeom prst="rect">
            <a:avLst/>
          </a:prstGeom>
        </p:spPr>
      </p:pic>
      <p:pic>
        <p:nvPicPr>
          <p:cNvPr id="10" name="Image 9" descr="Une image contenant Police, Graphique, texte, capture d’écran&#10;&#10;Description générée automatiquement">
            <a:extLst>
              <a:ext uri="{FF2B5EF4-FFF2-40B4-BE49-F238E27FC236}">
                <a16:creationId xmlns:a16="http://schemas.microsoft.com/office/drawing/2014/main" id="{C87FDE80-28A0-A735-E192-E1EDA8D13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08" y="4497055"/>
            <a:ext cx="1562731" cy="4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8"/>
          <p:cNvSpPr txBox="1">
            <a:spLocks noGrp="1"/>
          </p:cNvSpPr>
          <p:nvPr>
            <p:ph type="title"/>
          </p:nvPr>
        </p:nvSpPr>
        <p:spPr>
          <a:xfrm>
            <a:off x="220133" y="371933"/>
            <a:ext cx="48175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latin typeface="Manrope" panose="020B0604020202020204" charset="0"/>
              </a:rPr>
              <a:t>Déploiement du modèle dans le </a:t>
            </a:r>
            <a:r>
              <a:rPr lang="fr-FR" sz="2800" dirty="0">
                <a:solidFill>
                  <a:srgbClr val="3C78D8"/>
                </a:solidFill>
                <a:latin typeface="Manrope" panose="020B0604020202020204" charset="0"/>
              </a:rPr>
              <a:t>simulateur</a:t>
            </a:r>
            <a:endParaRPr sz="2800" dirty="0">
              <a:solidFill>
                <a:schemeClr val="accent6"/>
              </a:solidFill>
              <a:latin typeface="Manrope" panose="020B0604020202020204" charset="0"/>
            </a:endParaRPr>
          </a:p>
        </p:txBody>
      </p:sp>
      <p:sp>
        <p:nvSpPr>
          <p:cNvPr id="1353" name="Google Shape;1353;p48"/>
          <p:cNvSpPr txBox="1">
            <a:spLocks noGrp="1"/>
          </p:cNvSpPr>
          <p:nvPr>
            <p:ph type="subTitle" idx="1"/>
          </p:nvPr>
        </p:nvSpPr>
        <p:spPr>
          <a:xfrm>
            <a:off x="352349" y="1890749"/>
            <a:ext cx="4553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Font typeface="Arial" panose="020B0604020202020204" pitchFamily="34" charset="0"/>
              <a:buChar char="•"/>
            </a:pPr>
            <a:r>
              <a:rPr lang="fr-FR" sz="1200" dirty="0">
                <a:latin typeface="Manrope" panose="020B0604020202020204" charset="0"/>
              </a:rPr>
              <a:t>Communication avec le simulateur à l'aide de Socket.IO et Flask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fr-FR" sz="1200" dirty="0">
              <a:latin typeface="Manrope" panose="020B0604020202020204" charset="0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fr-FR" sz="1200" dirty="0">
                <a:latin typeface="Manrope" panose="020B0604020202020204" charset="0"/>
              </a:rPr>
              <a:t>Chargement du modèle pré-entraîné </a:t>
            </a:r>
            <a:r>
              <a:rPr lang="fr-FR" sz="1200" dirty="0" err="1">
                <a:latin typeface="Manrope" panose="020B0604020202020204" charset="0"/>
              </a:rPr>
              <a:t>TensorFlow</a:t>
            </a:r>
            <a:endParaRPr lang="fr-FR" sz="1200" dirty="0">
              <a:latin typeface="Manrope" panose="020B0604020202020204" charset="0"/>
            </a:endParaRPr>
          </a:p>
          <a:p>
            <a:pPr lvl="0" algn="l">
              <a:buFont typeface="Arial" panose="020B0604020202020204" pitchFamily="34" charset="0"/>
              <a:buChar char="•"/>
            </a:pPr>
            <a:endParaRPr lang="fr-FR" sz="1200" dirty="0">
              <a:latin typeface="Manrope" panose="020B0604020202020204" charset="0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fr-FR" sz="1200" dirty="0">
                <a:latin typeface="Manrope" panose="020B0604020202020204" charset="0"/>
              </a:rPr>
              <a:t>Contrôle du véhicule en fonction des prédictions du modèle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fr-FR" sz="1200" dirty="0">
              <a:latin typeface="Manrope" panose="020B0604020202020204" charset="0"/>
            </a:endParaRPr>
          </a:p>
          <a:p>
            <a:pPr lvl="0" algn="l">
              <a:buFont typeface="Arial" panose="020B0604020202020204" pitchFamily="34" charset="0"/>
              <a:buChar char="•"/>
            </a:pPr>
            <a:endParaRPr lang="fr-FR" sz="1200" dirty="0">
              <a:latin typeface="Manrope" panose="020B0604020202020204" charset="0"/>
            </a:endParaRPr>
          </a:p>
        </p:txBody>
      </p:sp>
      <p:pic>
        <p:nvPicPr>
          <p:cNvPr id="11" name="Image 4" descr="Une image contenant texte, Police, reçu, algèbre&#10;&#10;Description générée automatiquement">
            <a:extLst>
              <a:ext uri="{FF2B5EF4-FFF2-40B4-BE49-F238E27FC236}">
                <a16:creationId xmlns:a16="http://schemas.microsoft.com/office/drawing/2014/main" id="{3E16DE91-DB22-24FC-3DA5-EFC1FBCA1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012"/>
          <a:stretch/>
        </p:blipFill>
        <p:spPr>
          <a:xfrm>
            <a:off x="5404983" y="1682210"/>
            <a:ext cx="3163284" cy="177907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Image 12" descr="Une image contenant roue, véhicule, Véhicule terrestre, pneu&#10;&#10;Description générée automatiquement">
            <a:extLst>
              <a:ext uri="{FF2B5EF4-FFF2-40B4-BE49-F238E27FC236}">
                <a16:creationId xmlns:a16="http://schemas.microsoft.com/office/drawing/2014/main" id="{80DA1237-332B-CAA8-B8D7-DED5F249A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07" y="3365465"/>
            <a:ext cx="2664386" cy="2664386"/>
          </a:xfrm>
          <a:prstGeom prst="rect">
            <a:avLst/>
          </a:prstGeom>
        </p:spPr>
      </p:pic>
      <p:pic>
        <p:nvPicPr>
          <p:cNvPr id="14" name="Image 13" descr="Une image contenant Police, Graphique, texte, capture d’écran&#10;&#10;Description générée automatiquement">
            <a:extLst>
              <a:ext uri="{FF2B5EF4-FFF2-40B4-BE49-F238E27FC236}">
                <a16:creationId xmlns:a16="http://schemas.microsoft.com/office/drawing/2014/main" id="{943DD321-31E7-FF19-BFC7-5746440A2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7008" y="4505350"/>
            <a:ext cx="1562731" cy="4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3"/>
          <p:cNvSpPr txBox="1">
            <a:spLocks noGrp="1"/>
          </p:cNvSpPr>
          <p:nvPr>
            <p:ph type="title"/>
          </p:nvPr>
        </p:nvSpPr>
        <p:spPr>
          <a:xfrm>
            <a:off x="780476" y="15572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Manrope" panose="020B0604020202020204" charset="0"/>
              </a:rPr>
              <a:t>Fonction de </a:t>
            </a:r>
            <a:r>
              <a:rPr lang="fr-FR" dirty="0">
                <a:solidFill>
                  <a:srgbClr val="3C78D8"/>
                </a:solidFill>
                <a:latin typeface="Manrope" panose="020B0604020202020204" charset="0"/>
              </a:rPr>
              <a:t>télémétrie</a:t>
            </a:r>
            <a:endParaRPr dirty="0">
              <a:solidFill>
                <a:srgbClr val="3C78D8"/>
              </a:solidFill>
              <a:latin typeface="Manrope" panose="020B0604020202020204" charset="0"/>
            </a:endParaRPr>
          </a:p>
        </p:txBody>
      </p:sp>
      <p:grpSp>
        <p:nvGrpSpPr>
          <p:cNvPr id="6" name="Espace réservé du contenu 2">
            <a:extLst>
              <a:ext uri="{FF2B5EF4-FFF2-40B4-BE49-F238E27FC236}">
                <a16:creationId xmlns:a16="http://schemas.microsoft.com/office/drawing/2014/main" id="{25D0E8D4-B19B-5F2A-EB5D-ACAF39F37B12}"/>
              </a:ext>
            </a:extLst>
          </p:cNvPr>
          <p:cNvGrpSpPr/>
          <p:nvPr/>
        </p:nvGrpSpPr>
        <p:grpSpPr>
          <a:xfrm>
            <a:off x="563077" y="1073175"/>
            <a:ext cx="8360950" cy="2102803"/>
            <a:chOff x="838203" y="2014130"/>
            <a:chExt cx="10148334" cy="2898983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693AE3C-15BB-7FC8-8D11-E3592EB39B1E}"/>
                </a:ext>
              </a:extLst>
            </p:cNvPr>
            <p:cNvSpPr/>
            <p:nvPr/>
          </p:nvSpPr>
          <p:spPr>
            <a:xfrm>
              <a:off x="838203" y="2014130"/>
              <a:ext cx="4614757" cy="1189232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CFD5E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Rockwell"/>
              </a:endParaRPr>
            </a:p>
          </p:txBody>
        </p:sp>
        <p:sp>
          <p:nvSpPr>
            <p:cNvPr id="8" name="Rectangle 7" descr="Base de données avec un remplissage uni">
              <a:extLst>
                <a:ext uri="{FF2B5EF4-FFF2-40B4-BE49-F238E27FC236}">
                  <a16:creationId xmlns:a16="http://schemas.microsoft.com/office/drawing/2014/main" id="{092A410C-C625-ACB4-BE61-DE5665E1CD07}"/>
                </a:ext>
              </a:extLst>
            </p:cNvPr>
            <p:cNvSpPr/>
            <p:nvPr/>
          </p:nvSpPr>
          <p:spPr>
            <a:xfrm>
              <a:off x="1197946" y="2281711"/>
              <a:ext cx="654079" cy="654079"/>
            </a:xfrm>
            <a:prstGeom prst="rect">
              <a:avLst/>
            </a:prstGeom>
            <a:blipFill>
              <a:blip r:embed="rId3">
                <a:alphaModFix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Rockwell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C172B16C-A6DE-17D1-34C1-BD213A655782}"/>
                </a:ext>
              </a:extLst>
            </p:cNvPr>
            <p:cNvSpPr/>
            <p:nvPr/>
          </p:nvSpPr>
          <p:spPr>
            <a:xfrm>
              <a:off x="2211768" y="2014130"/>
              <a:ext cx="3241191" cy="118923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41193"/>
                <a:gd name="f7" fmla="val 1189234"/>
                <a:gd name="f8" fmla="+- 0 0 -90"/>
                <a:gd name="f9" fmla="*/ f3 1 3241193"/>
                <a:gd name="f10" fmla="*/ f4 1 1189234"/>
                <a:gd name="f11" fmla="+- f7 0 f5"/>
                <a:gd name="f12" fmla="+- f6 0 f5"/>
                <a:gd name="f13" fmla="*/ f8 f0 1"/>
                <a:gd name="f14" fmla="*/ f12 1 3241193"/>
                <a:gd name="f15" fmla="*/ f11 1 1189234"/>
                <a:gd name="f16" fmla="*/ 0 f12 1"/>
                <a:gd name="f17" fmla="*/ 0 f11 1"/>
                <a:gd name="f18" fmla="*/ 3241193 f12 1"/>
                <a:gd name="f19" fmla="*/ 1189234 f11 1"/>
                <a:gd name="f20" fmla="*/ f13 1 f2"/>
                <a:gd name="f21" fmla="*/ f16 1 3241193"/>
                <a:gd name="f22" fmla="*/ f17 1 1189234"/>
                <a:gd name="f23" fmla="*/ f18 1 3241193"/>
                <a:gd name="f24" fmla="*/ f19 1 1189234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3241193" h="1189234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5858" tIns="125858" rIns="125858" bIns="125858" anchor="ctr" anchorCtr="0" compatLnSpc="1">
              <a:noAutofit/>
            </a:bodyPr>
            <a:lstStyle/>
            <a:p>
              <a:pPr marL="0" marR="0" lvl="0" indent="0" algn="l" defTabSz="84454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Lecture et prétraitement des données du simulateur</a:t>
              </a:r>
              <a:endPara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4C36F419-9D3B-5E67-B01E-4D7B8C43D16E}"/>
                </a:ext>
              </a:extLst>
            </p:cNvPr>
            <p:cNvSpPr/>
            <p:nvPr/>
          </p:nvSpPr>
          <p:spPr>
            <a:xfrm>
              <a:off x="6371780" y="2014130"/>
              <a:ext cx="4614757" cy="1189232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CFD5E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Rockwell"/>
              </a:endParaRPr>
            </a:p>
          </p:txBody>
        </p:sp>
        <p:sp>
          <p:nvSpPr>
            <p:cNvPr id="11" name="Rectangle 10" descr="Head with Gears">
              <a:extLst>
                <a:ext uri="{FF2B5EF4-FFF2-40B4-BE49-F238E27FC236}">
                  <a16:creationId xmlns:a16="http://schemas.microsoft.com/office/drawing/2014/main" id="{ACF5E801-D962-0D02-4234-5078C1AC6F74}"/>
                </a:ext>
              </a:extLst>
            </p:cNvPr>
            <p:cNvSpPr/>
            <p:nvPr/>
          </p:nvSpPr>
          <p:spPr>
            <a:xfrm>
              <a:off x="6826524" y="2281711"/>
              <a:ext cx="654079" cy="654079"/>
            </a:xfrm>
            <a:prstGeom prst="rect">
              <a:avLst/>
            </a:prstGeom>
            <a:blipFill>
              <a:blip r:embed="rId5">
                <a:alphaModFix/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 dirty="0">
                <a:solidFill>
                  <a:srgbClr val="FFFFFF"/>
                </a:solidFill>
                <a:uFillTx/>
                <a:latin typeface="Rockwell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6237349F-45DA-6F13-0766-0786E7EB3D8E}"/>
                </a:ext>
              </a:extLst>
            </p:cNvPr>
            <p:cNvSpPr/>
            <p:nvPr/>
          </p:nvSpPr>
          <p:spPr>
            <a:xfrm>
              <a:off x="7745347" y="2014130"/>
              <a:ext cx="3241190" cy="118923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41193"/>
                <a:gd name="f7" fmla="val 1189234"/>
                <a:gd name="f8" fmla="+- 0 0 -90"/>
                <a:gd name="f9" fmla="*/ f3 1 3241193"/>
                <a:gd name="f10" fmla="*/ f4 1 1189234"/>
                <a:gd name="f11" fmla="+- f7 0 f5"/>
                <a:gd name="f12" fmla="+- f6 0 f5"/>
                <a:gd name="f13" fmla="*/ f8 f0 1"/>
                <a:gd name="f14" fmla="*/ f12 1 3241193"/>
                <a:gd name="f15" fmla="*/ f11 1 1189234"/>
                <a:gd name="f16" fmla="*/ 0 f12 1"/>
                <a:gd name="f17" fmla="*/ 0 f11 1"/>
                <a:gd name="f18" fmla="*/ 3241193 f12 1"/>
                <a:gd name="f19" fmla="*/ 1189234 f11 1"/>
                <a:gd name="f20" fmla="*/ f13 1 f2"/>
                <a:gd name="f21" fmla="*/ f16 1 3241193"/>
                <a:gd name="f22" fmla="*/ f17 1 1189234"/>
                <a:gd name="f23" fmla="*/ f18 1 3241193"/>
                <a:gd name="f24" fmla="*/ f19 1 1189234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3241193" h="1189234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5858" tIns="125858" rIns="125858" bIns="125858" anchor="ctr" anchorCtr="0" compatLnSpc="1">
              <a:noAutofit/>
            </a:bodyPr>
            <a:lstStyle/>
            <a:p>
              <a:pPr marL="0" marR="0" lvl="0" indent="0" algn="l" defTabSz="84454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Prédiction de l'angle de braquage à l'aide du modèle</a:t>
              </a:r>
              <a:endPara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1FBD8592-CAF1-F673-82B2-F3BA8B432DE6}"/>
                </a:ext>
              </a:extLst>
            </p:cNvPr>
            <p:cNvSpPr/>
            <p:nvPr/>
          </p:nvSpPr>
          <p:spPr>
            <a:xfrm>
              <a:off x="3560325" y="3723881"/>
              <a:ext cx="4614757" cy="1189232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216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CFD5EA"/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Rockwell"/>
              </a:endParaRPr>
            </a:p>
          </p:txBody>
        </p:sp>
        <p:sp>
          <p:nvSpPr>
            <p:cNvPr id="14" name="Rectangle 13" descr="Transférer avec un remplissage uni">
              <a:extLst>
                <a:ext uri="{FF2B5EF4-FFF2-40B4-BE49-F238E27FC236}">
                  <a16:creationId xmlns:a16="http://schemas.microsoft.com/office/drawing/2014/main" id="{90CE13ED-B572-7B4E-B51D-916CA99C9418}"/>
                </a:ext>
              </a:extLst>
            </p:cNvPr>
            <p:cNvSpPr/>
            <p:nvPr/>
          </p:nvSpPr>
          <p:spPr>
            <a:xfrm>
              <a:off x="3968028" y="3969701"/>
              <a:ext cx="654079" cy="654079"/>
            </a:xfrm>
            <a:prstGeom prst="rect">
              <a:avLst/>
            </a:prstGeom>
            <a:blipFill>
              <a:blip r:embed="rId7">
                <a:alphaModFix/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 w="12701" cap="flat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4572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Rockwell"/>
              </a:endParaRPr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603CE8FD-F14C-075D-821E-B5ACF3B3FD75}"/>
                </a:ext>
              </a:extLst>
            </p:cNvPr>
            <p:cNvSpPr/>
            <p:nvPr/>
          </p:nvSpPr>
          <p:spPr>
            <a:xfrm>
              <a:off x="4933892" y="3723881"/>
              <a:ext cx="3241190" cy="118923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41193"/>
                <a:gd name="f7" fmla="val 1189234"/>
                <a:gd name="f8" fmla="+- 0 0 -90"/>
                <a:gd name="f9" fmla="*/ f3 1 3241193"/>
                <a:gd name="f10" fmla="*/ f4 1 1189234"/>
                <a:gd name="f11" fmla="+- f7 0 f5"/>
                <a:gd name="f12" fmla="+- f6 0 f5"/>
                <a:gd name="f13" fmla="*/ f8 f0 1"/>
                <a:gd name="f14" fmla="*/ f12 1 3241193"/>
                <a:gd name="f15" fmla="*/ f11 1 1189234"/>
                <a:gd name="f16" fmla="*/ 0 f12 1"/>
                <a:gd name="f17" fmla="*/ 0 f11 1"/>
                <a:gd name="f18" fmla="*/ 3241193 f12 1"/>
                <a:gd name="f19" fmla="*/ 1189234 f11 1"/>
                <a:gd name="f20" fmla="*/ f13 1 f2"/>
                <a:gd name="f21" fmla="*/ f16 1 3241193"/>
                <a:gd name="f22" fmla="*/ f17 1 1189234"/>
                <a:gd name="f23" fmla="*/ f18 1 3241193"/>
                <a:gd name="f24" fmla="*/ f19 1 1189234"/>
                <a:gd name="f25" fmla="*/ f5 1 f14"/>
                <a:gd name="f26" fmla="*/ f6 1 f14"/>
                <a:gd name="f27" fmla="*/ f5 1 f15"/>
                <a:gd name="f28" fmla="*/ f7 1 f15"/>
                <a:gd name="f29" fmla="+- f20 0 f1"/>
                <a:gd name="f30" fmla="*/ f21 1 f14"/>
                <a:gd name="f31" fmla="*/ f22 1 f15"/>
                <a:gd name="f32" fmla="*/ f23 1 f14"/>
                <a:gd name="f33" fmla="*/ f24 1 f15"/>
                <a:gd name="f34" fmla="*/ f25 f9 1"/>
                <a:gd name="f35" fmla="*/ f26 f9 1"/>
                <a:gd name="f36" fmla="*/ f28 f10 1"/>
                <a:gd name="f37" fmla="*/ f27 f10 1"/>
                <a:gd name="f38" fmla="*/ f30 f9 1"/>
                <a:gd name="f39" fmla="*/ f31 f10 1"/>
                <a:gd name="f40" fmla="*/ f32 f9 1"/>
                <a:gd name="f41" fmla="*/ f33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38" y="f39"/>
                </a:cxn>
                <a:cxn ang="f29">
                  <a:pos x="f40" y="f39"/>
                </a:cxn>
                <a:cxn ang="f29">
                  <a:pos x="f40" y="f41"/>
                </a:cxn>
                <a:cxn ang="f29">
                  <a:pos x="f38" y="f41"/>
                </a:cxn>
                <a:cxn ang="f29">
                  <a:pos x="f38" y="f39"/>
                </a:cxn>
              </a:cxnLst>
              <a:rect l="f34" t="f37" r="f35" b="f36"/>
              <a:pathLst>
                <a:path w="3241193" h="1189234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125858" tIns="125858" rIns="125858" bIns="125858" anchor="ctr" anchorCtr="0" compatLnSpc="1">
              <a:noAutofit/>
            </a:bodyPr>
            <a:lstStyle/>
            <a:p>
              <a:pPr marL="0" marR="0" lvl="0" indent="0" algn="l" defTabSz="84454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Envoi des nouvelles valeurs d'angle de braquage et d'accélérateur au simulateur</a:t>
              </a:r>
              <a:endPara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pic>
        <p:nvPicPr>
          <p:cNvPr id="28" name="Image 4" descr="Une image contenant texte, Police, capture d’écran, algèbre&#10;&#10;Description générée automatiquement">
            <a:extLst>
              <a:ext uri="{FF2B5EF4-FFF2-40B4-BE49-F238E27FC236}">
                <a16:creationId xmlns:a16="http://schemas.microsoft.com/office/drawing/2014/main" id="{E63FE6DB-A5C3-7463-E5C1-D4953038C8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0515" y="3457017"/>
            <a:ext cx="6097722" cy="83843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9" name="Image 28" descr="Une image contenant Police, Graphique, texte, capture d’écran&#10;&#10;Description générée automatiquement">
            <a:extLst>
              <a:ext uri="{FF2B5EF4-FFF2-40B4-BE49-F238E27FC236}">
                <a16:creationId xmlns:a16="http://schemas.microsoft.com/office/drawing/2014/main" id="{111B5104-0234-57F6-FDB6-283EDCC852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808" y="4497055"/>
            <a:ext cx="1562731" cy="4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50"/>
          <p:cNvSpPr txBox="1">
            <a:spLocks noGrp="1"/>
          </p:cNvSpPr>
          <p:nvPr>
            <p:ph type="title"/>
          </p:nvPr>
        </p:nvSpPr>
        <p:spPr>
          <a:xfrm>
            <a:off x="3208060" y="684477"/>
            <a:ext cx="5249700" cy="25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Merci pour votre attention</a:t>
            </a:r>
            <a:endParaRPr sz="4000" dirty="0">
              <a:solidFill>
                <a:schemeClr val="accent6"/>
              </a:solidFill>
            </a:endParaRPr>
          </a:p>
        </p:txBody>
      </p:sp>
      <p:sp>
        <p:nvSpPr>
          <p:cNvPr id="1511" name="Google Shape;1511;p50"/>
          <p:cNvSpPr/>
          <p:nvPr/>
        </p:nvSpPr>
        <p:spPr>
          <a:xfrm>
            <a:off x="7841625" y="-511800"/>
            <a:ext cx="1654800" cy="1654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5" name="Image 4" descr="Une image contenant Graphique, conception, art&#10;&#10;Description générée automatiquement">
            <a:extLst>
              <a:ext uri="{FF2B5EF4-FFF2-40B4-BE49-F238E27FC236}">
                <a16:creationId xmlns:a16="http://schemas.microsoft.com/office/drawing/2014/main" id="{61DB6B83-7D7B-9519-D434-14CD1BF6C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9436" y="315600"/>
            <a:ext cx="5502442" cy="5502442"/>
          </a:xfrm>
          <a:prstGeom prst="rect">
            <a:avLst/>
          </a:prstGeom>
        </p:spPr>
      </p:pic>
      <p:pic>
        <p:nvPicPr>
          <p:cNvPr id="7" name="Image 6" descr="Une image contenant Police, Graphique, texte, capture d’écran&#10;&#10;Description générée automatiquement">
            <a:extLst>
              <a:ext uri="{FF2B5EF4-FFF2-40B4-BE49-F238E27FC236}">
                <a16:creationId xmlns:a16="http://schemas.microsoft.com/office/drawing/2014/main" id="{9ADBB4A9-D602-E024-0715-9A26F7AD8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08" y="4497055"/>
            <a:ext cx="1562731" cy="48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umanoid Robot Pitch Deck by Slidesgo">
  <a:themeElements>
    <a:clrScheme name="Simple Light">
      <a:dk1>
        <a:srgbClr val="000000"/>
      </a:dk1>
      <a:lt1>
        <a:srgbClr val="FFFFFF"/>
      </a:lt1>
      <a:dk2>
        <a:srgbClr val="09152A"/>
      </a:dk2>
      <a:lt2>
        <a:srgbClr val="CCCCCC"/>
      </a:lt2>
      <a:accent1>
        <a:srgbClr val="767676"/>
      </a:accent1>
      <a:accent2>
        <a:srgbClr val="9CFFFF"/>
      </a:accent2>
      <a:accent3>
        <a:srgbClr val="EA5E64"/>
      </a:accent3>
      <a:accent4>
        <a:srgbClr val="FFE366"/>
      </a:accent4>
      <a:accent5>
        <a:srgbClr val="FF9966"/>
      </a:accent5>
      <a:accent6>
        <a:srgbClr val="3C7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Affichage à l'écran 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Assistant</vt:lpstr>
      <vt:lpstr>Manrope</vt:lpstr>
      <vt:lpstr>Rockwell</vt:lpstr>
      <vt:lpstr>Calibri</vt:lpstr>
      <vt:lpstr>Humanoid Robot Pitch Deck by Slidesgo</vt:lpstr>
      <vt:lpstr>AUTORCX La voiture autonome</vt:lpstr>
      <vt:lpstr>INTRODUCTION</vt:lpstr>
      <vt:lpstr>Composants</vt:lpstr>
      <vt:lpstr>Alimentation</vt:lpstr>
      <vt:lpstr>Construction et entraînement du modèle</vt:lpstr>
      <vt:lpstr>Architecture du CNN</vt:lpstr>
      <vt:lpstr>Déploiement du modèle dans le simulateur</vt:lpstr>
      <vt:lpstr>Fonction de télémétrie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AUTORCX La voiture autonome</dc:title>
  <dc:creator>Syrine Atoui</dc:creator>
  <cp:lastModifiedBy>Syrine</cp:lastModifiedBy>
  <cp:revision>2</cp:revision>
  <dcterms:modified xsi:type="dcterms:W3CDTF">2023-05-08T23:41:44Z</dcterms:modified>
</cp:coreProperties>
</file>