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25c202a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25c202a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2719e5fc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2719e5fc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25c53564d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25c53564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5c53564d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5c53564d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25c53564d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25c53564d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25c53564d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25c53564d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25c53564d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25c53564d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25c53564d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25c53564d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25c53564d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25c53564d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25c53564d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25c53564d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Julien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5c202a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5c202a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25c53564d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25c53564d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25c53564d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25c53564d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Julien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27500ce3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27500ce3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a:p>
            <a:pPr indent="0" lvl="0" marL="0" rtl="0" algn="l">
              <a:spcBef>
                <a:spcPts val="0"/>
              </a:spcBef>
              <a:spcAft>
                <a:spcPts val="0"/>
              </a:spcAft>
              <a:buNone/>
            </a:pPr>
            <a:r>
              <a:rPr lang="en"/>
              <a:t>Auprc: 0.75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27500ce3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27500ce3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a:p>
            <a:pPr indent="0" lvl="0" marL="0" rtl="0" algn="l">
              <a:spcBef>
                <a:spcPts val="0"/>
              </a:spcBef>
              <a:spcAft>
                <a:spcPts val="0"/>
              </a:spcAft>
              <a:buNone/>
            </a:pPr>
            <a:r>
              <a:rPr lang="en"/>
              <a:t>R-squared</a:t>
            </a:r>
            <a:endParaRPr/>
          </a:p>
          <a:p>
            <a:pPr indent="0" lvl="0" marL="0" rtl="0" algn="l">
              <a:spcBef>
                <a:spcPts val="0"/>
              </a:spcBef>
              <a:spcAft>
                <a:spcPts val="0"/>
              </a:spcAft>
              <a:buNone/>
            </a:pPr>
            <a:r>
              <a:rPr lang="en"/>
              <a:t>MSE:</a:t>
            </a:r>
            <a:br>
              <a:rPr lang="en"/>
            </a:br>
            <a:r>
              <a:rPr lang="en"/>
              <a:t>AUPRC: 0.73</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27500ce3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27500ce3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2719e5fc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2719e5fc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2719e5fc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2719e5fc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27500ce3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27500ce3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101630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101630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1016309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1016309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25c202a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25c202a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25c53564d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25c53564d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25c53564d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25c53564d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25c53564d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725c53564d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25c53564d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25c53564d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25c53564d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25c53564d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25c53564d_3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25c53564d_3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27500ce3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27500ce3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25c53564d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25c53564d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25c53564d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25c53564d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25c53564d_3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25c53564d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25c53564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25c53564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a:p>
            <a:pPr indent="0" lvl="0" marL="0" rtl="0" algn="l">
              <a:spcBef>
                <a:spcPts val="0"/>
              </a:spcBef>
              <a:spcAft>
                <a:spcPts val="0"/>
              </a:spcAft>
              <a:buNone/>
            </a:pPr>
            <a:r>
              <a:rPr lang="en"/>
              <a:t>So we definitely will need to do some cleaning on the data. After some exploration, we will drop some variables that does not have any values through all data points. Then, we will check across this all columns to classify what kind of data type.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25c53564d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25c53564d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25c53564d_3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25c53564d_3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27500ce3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727500ce3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27500ce3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27500ce3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27500ce3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27500ce3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27500c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27500c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25c53564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25c53564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25c53564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25c53564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25c202a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25c202a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25c202a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25c202a1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t>Car Collision Analysis in WA State for 2022</a:t>
            </a:r>
            <a:endParaRPr sz="4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4: Donald Yin, Anas Fathul, Julien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259800" y="0"/>
            <a:ext cx="85725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145531" y="42338"/>
            <a:ext cx="8852946" cy="5058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Prediction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predict the severity level of certain collisions we used a Naive Bayesian to classify each data point.</a:t>
            </a:r>
            <a:endParaRPr/>
          </a:p>
          <a:p>
            <a:pPr indent="0" lvl="0" marL="0" rtl="0" algn="l">
              <a:spcBef>
                <a:spcPts val="1200"/>
              </a:spcBef>
              <a:spcAft>
                <a:spcPts val="0"/>
              </a:spcAft>
              <a:buNone/>
            </a:pPr>
            <a:r>
              <a:rPr lang="en"/>
              <a:t>The </a:t>
            </a:r>
            <a:r>
              <a:rPr lang="en"/>
              <a:t>rationale</a:t>
            </a:r>
            <a:r>
              <a:rPr lang="en"/>
              <a:t> of using this is that the variables (like weather condition, state road number, AADT, etc.) are assumed to be independent since they seemingly don’t </a:t>
            </a:r>
            <a:r>
              <a:rPr lang="en"/>
              <a:t>affect</a:t>
            </a:r>
            <a:r>
              <a:rPr lang="en"/>
              <a:t> one another (a key assumption for Naive Bayesian).</a:t>
            </a:r>
            <a:endParaRPr/>
          </a:p>
          <a:p>
            <a:pPr indent="0" lvl="0" marL="0" rtl="0" algn="l">
              <a:spcBef>
                <a:spcPts val="1200"/>
              </a:spcBef>
              <a:spcAft>
                <a:spcPts val="0"/>
              </a:spcAft>
              <a:buNone/>
            </a:pPr>
            <a:r>
              <a:rPr lang="en"/>
              <a:t>Uses probability to classify the data, classifying the data on which probability is the greatest.</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Prediction</a:t>
            </a:r>
            <a:endParaRPr/>
          </a:p>
        </p:txBody>
      </p:sp>
      <p:sp>
        <p:nvSpPr>
          <p:cNvPr id="136" name="Google Shape;136;p25"/>
          <p:cNvSpPr txBox="1"/>
          <p:nvPr>
            <p:ph idx="1" type="body"/>
          </p:nvPr>
        </p:nvSpPr>
        <p:spPr>
          <a:xfrm>
            <a:off x="311700" y="1152475"/>
            <a:ext cx="8520600" cy="365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Classified on 1 of 4 severity levels (No injury, minor injury, serious injury, and fatal) (dropping any data points with unknown injury level)</a:t>
            </a:r>
            <a:endParaRPr/>
          </a:p>
          <a:p>
            <a:pPr indent="0" lvl="0" marL="0" rtl="0" algn="l">
              <a:spcBef>
                <a:spcPts val="1200"/>
              </a:spcBef>
              <a:spcAft>
                <a:spcPts val="0"/>
              </a:spcAft>
              <a:buNone/>
            </a:pPr>
            <a:r>
              <a:rPr lang="en"/>
              <a:t>It would consider the following variables</a:t>
            </a:r>
            <a:endParaRPr/>
          </a:p>
          <a:p>
            <a:pPr indent="-342900" lvl="0" marL="457200" rtl="0" algn="l">
              <a:spcBef>
                <a:spcPts val="1200"/>
              </a:spcBef>
              <a:spcAft>
                <a:spcPts val="0"/>
              </a:spcAft>
              <a:buSzPts val="1800"/>
              <a:buChar char="●"/>
            </a:pPr>
            <a:r>
              <a:rPr lang="en"/>
              <a:t>State Road Number, Milepost, Intersection Related, Weather Condition, Lighting Condition, AADT, and whether the following were involved:</a:t>
            </a:r>
            <a:endParaRPr/>
          </a:p>
          <a:p>
            <a:pPr indent="-317500" lvl="1" marL="914400" rtl="0" algn="l">
              <a:spcBef>
                <a:spcPts val="0"/>
              </a:spcBef>
              <a:spcAft>
                <a:spcPts val="0"/>
              </a:spcAft>
              <a:buSzPts val="1400"/>
              <a:buChar char="○"/>
            </a:pPr>
            <a:r>
              <a:rPr lang="en"/>
              <a:t>Motor Vehicles</a:t>
            </a:r>
            <a:endParaRPr/>
          </a:p>
          <a:p>
            <a:pPr indent="-317500" lvl="1" marL="914400" rtl="0" algn="l">
              <a:spcBef>
                <a:spcPts val="0"/>
              </a:spcBef>
              <a:spcAft>
                <a:spcPts val="0"/>
              </a:spcAft>
              <a:buSzPts val="1400"/>
              <a:buChar char="○"/>
            </a:pPr>
            <a:r>
              <a:rPr lang="en"/>
              <a:t>Passengers</a:t>
            </a:r>
            <a:endParaRPr/>
          </a:p>
          <a:p>
            <a:pPr indent="-317500" lvl="1" marL="914400" rtl="0" algn="l">
              <a:spcBef>
                <a:spcPts val="0"/>
              </a:spcBef>
              <a:spcAft>
                <a:spcPts val="0"/>
              </a:spcAft>
              <a:buSzPts val="1400"/>
              <a:buChar char="○"/>
            </a:pPr>
            <a:r>
              <a:rPr lang="en"/>
              <a:t>Commercial Carrier </a:t>
            </a:r>
            <a:endParaRPr/>
          </a:p>
          <a:p>
            <a:pPr indent="-317500" lvl="1" marL="914400" rtl="0" algn="l">
              <a:spcBef>
                <a:spcPts val="0"/>
              </a:spcBef>
              <a:spcAft>
                <a:spcPts val="0"/>
              </a:spcAft>
              <a:buSzPts val="1400"/>
              <a:buChar char="○"/>
            </a:pPr>
            <a:r>
              <a:rPr lang="en"/>
              <a:t>School Bus </a:t>
            </a:r>
            <a:endParaRPr/>
          </a:p>
          <a:p>
            <a:pPr indent="-317500" lvl="1" marL="914400" rtl="0" algn="l">
              <a:spcBef>
                <a:spcPts val="0"/>
              </a:spcBef>
              <a:spcAft>
                <a:spcPts val="0"/>
              </a:spcAft>
              <a:buSzPts val="1400"/>
              <a:buChar char="○"/>
            </a:pPr>
            <a:r>
              <a:rPr lang="en"/>
              <a:t>Pedestrians</a:t>
            </a:r>
            <a:endParaRPr/>
          </a:p>
          <a:p>
            <a:pPr indent="-317500" lvl="1" marL="914400" rtl="0" algn="l">
              <a:spcBef>
                <a:spcPts val="0"/>
              </a:spcBef>
              <a:spcAft>
                <a:spcPts val="0"/>
              </a:spcAft>
              <a:buSzPts val="1400"/>
              <a:buChar char="○"/>
            </a:pPr>
            <a:r>
              <a:rPr lang="en"/>
              <a:t>Pedal cyclists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634075" y="737825"/>
            <a:ext cx="7708850" cy="355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1749488" y="89537"/>
            <a:ext cx="5645025" cy="496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t>
            </a:r>
            <a:endParaRPr/>
          </a:p>
        </p:txBody>
      </p:sp>
      <p:sp>
        <p:nvSpPr>
          <p:cNvPr id="152" name="Google Shape;152;p28"/>
          <p:cNvSpPr txBox="1"/>
          <p:nvPr>
            <p:ph idx="1" type="body"/>
          </p:nvPr>
        </p:nvSpPr>
        <p:spPr>
          <a:xfrm>
            <a:off x="311700" y="1152475"/>
            <a:ext cx="8520600" cy="3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1st we predicted using the Categorical Naive Bayesian: </a:t>
            </a:r>
            <a:endParaRPr/>
          </a:p>
          <a:p>
            <a:pPr indent="0" lvl="0" marL="0" rtl="0" algn="l">
              <a:spcBef>
                <a:spcPts val="1200"/>
              </a:spcBef>
              <a:spcAft>
                <a:spcPts val="0"/>
              </a:spcAft>
              <a:buNone/>
            </a:pPr>
            <a:r>
              <a:rPr lang="en"/>
              <a:t>It is described as the following: “The categorical Naive Bayes classifier is suitable for classification with discrete features that are categorically distributed. The categories of each feature are drawn from a categorical distribution.”</a:t>
            </a:r>
            <a:endParaRPr/>
          </a:p>
          <a:p>
            <a:pPr indent="0" lvl="0" marL="0" rtl="0" algn="l">
              <a:spcBef>
                <a:spcPts val="1200"/>
              </a:spcBef>
              <a:spcAft>
                <a:spcPts val="0"/>
              </a:spcAft>
              <a:buNone/>
            </a:pPr>
            <a:r>
              <a:rPr lang="en"/>
              <a:t>Our test size was 20% of the data</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rotWithShape="1">
          <a:blip r:embed="rId3">
            <a:alphaModFix/>
          </a:blip>
          <a:srcRect b="0" l="0" r="0" t="0"/>
          <a:stretch/>
        </p:blipFill>
        <p:spPr>
          <a:xfrm>
            <a:off x="0" y="310125"/>
            <a:ext cx="4386400" cy="2037050"/>
          </a:xfrm>
          <a:prstGeom prst="rect">
            <a:avLst/>
          </a:prstGeom>
          <a:noFill/>
          <a:ln>
            <a:noFill/>
          </a:ln>
        </p:spPr>
      </p:pic>
      <p:pic>
        <p:nvPicPr>
          <p:cNvPr id="158" name="Google Shape;158;p29"/>
          <p:cNvPicPr preferRelativeResize="0"/>
          <p:nvPr/>
        </p:nvPicPr>
        <p:blipFill>
          <a:blip r:embed="rId4">
            <a:alphaModFix/>
          </a:blip>
          <a:stretch>
            <a:fillRect/>
          </a:stretch>
        </p:blipFill>
        <p:spPr>
          <a:xfrm>
            <a:off x="66850" y="2499575"/>
            <a:ext cx="4319550" cy="2342613"/>
          </a:xfrm>
          <a:prstGeom prst="rect">
            <a:avLst/>
          </a:prstGeom>
          <a:noFill/>
          <a:ln>
            <a:noFill/>
          </a:ln>
        </p:spPr>
      </p:pic>
      <p:pic>
        <p:nvPicPr>
          <p:cNvPr id="159" name="Google Shape;159;p29"/>
          <p:cNvPicPr preferRelativeResize="0"/>
          <p:nvPr/>
        </p:nvPicPr>
        <p:blipFill>
          <a:blip r:embed="rId5">
            <a:alphaModFix/>
          </a:blip>
          <a:stretch>
            <a:fillRect/>
          </a:stretch>
        </p:blipFill>
        <p:spPr>
          <a:xfrm>
            <a:off x="4528100" y="310125"/>
            <a:ext cx="4452800" cy="37965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t>
            </a:r>
            <a:endParaRPr/>
          </a:p>
        </p:txBody>
      </p:sp>
      <p:sp>
        <p:nvSpPr>
          <p:cNvPr id="165" name="Google Shape;165;p30"/>
          <p:cNvSpPr txBox="1"/>
          <p:nvPr>
            <p:ph idx="1" type="body"/>
          </p:nvPr>
        </p:nvSpPr>
        <p:spPr>
          <a:xfrm>
            <a:off x="311700" y="1152475"/>
            <a:ext cx="8520600" cy="3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it only really predicts 1 of two values as.</a:t>
            </a:r>
            <a:endParaRPr/>
          </a:p>
          <a:p>
            <a:pPr indent="0" lvl="0" marL="0" rtl="0" algn="l">
              <a:spcBef>
                <a:spcPts val="1200"/>
              </a:spcBef>
              <a:spcAft>
                <a:spcPts val="0"/>
              </a:spcAft>
              <a:buNone/>
            </a:pPr>
            <a:r>
              <a:rPr lang="en"/>
              <a:t>It has 100% recall for No Injury but because it was guessing no injury since its the majority of our data.</a:t>
            </a:r>
            <a:endParaRPr/>
          </a:p>
          <a:p>
            <a:pPr indent="0" lvl="0" marL="0" rtl="0" algn="l">
              <a:spcBef>
                <a:spcPts val="1200"/>
              </a:spcBef>
              <a:spcAft>
                <a:spcPts val="0"/>
              </a:spcAft>
              <a:buNone/>
            </a:pPr>
            <a:r>
              <a:rPr lang="en"/>
              <a:t>While it does “well” in term of accuracy, it is presumably being overfit with the larger amount of data primarily consisting of no injury collisions.</a:t>
            </a:r>
            <a:endParaRPr/>
          </a:p>
          <a:p>
            <a:pPr indent="0" lvl="0" marL="0" rtl="0" algn="l">
              <a:spcBef>
                <a:spcPts val="1200"/>
              </a:spcBef>
              <a:spcAft>
                <a:spcPts val="0"/>
              </a:spcAft>
              <a:buNone/>
            </a:pPr>
            <a:r>
              <a:rPr lang="en"/>
              <a:t>We did a second prediction with using Complement Naive Bayesian Classification</a:t>
            </a:r>
            <a:endParaRPr/>
          </a:p>
          <a:p>
            <a:pPr indent="0" lvl="0" marL="0" rtl="0" algn="l">
              <a:spcBef>
                <a:spcPts val="1200"/>
              </a:spcBef>
              <a:spcAft>
                <a:spcPts val="1200"/>
              </a:spcAft>
              <a:buNone/>
            </a:pPr>
            <a:r>
              <a:rPr lang="en"/>
              <a:t>“ CNB is an adaptation of the standard multinomial naive Bayes (MNB) algorithm that is particularly suited for imbalanced data sets.”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152400" y="152400"/>
            <a:ext cx="4006350" cy="2073170"/>
          </a:xfrm>
          <a:prstGeom prst="rect">
            <a:avLst/>
          </a:prstGeom>
          <a:noFill/>
          <a:ln>
            <a:noFill/>
          </a:ln>
        </p:spPr>
      </p:pic>
      <p:pic>
        <p:nvPicPr>
          <p:cNvPr id="171" name="Google Shape;171;p31"/>
          <p:cNvPicPr preferRelativeResize="0"/>
          <p:nvPr/>
        </p:nvPicPr>
        <p:blipFill>
          <a:blip r:embed="rId4">
            <a:alphaModFix/>
          </a:blip>
          <a:stretch>
            <a:fillRect/>
          </a:stretch>
        </p:blipFill>
        <p:spPr>
          <a:xfrm>
            <a:off x="301125" y="2623920"/>
            <a:ext cx="3857625" cy="2305050"/>
          </a:xfrm>
          <a:prstGeom prst="rect">
            <a:avLst/>
          </a:prstGeom>
          <a:noFill/>
          <a:ln>
            <a:noFill/>
          </a:ln>
        </p:spPr>
      </p:pic>
      <p:pic>
        <p:nvPicPr>
          <p:cNvPr id="172" name="Google Shape;172;p31"/>
          <p:cNvPicPr preferRelativeResize="0"/>
          <p:nvPr/>
        </p:nvPicPr>
        <p:blipFill>
          <a:blip r:embed="rId5">
            <a:alphaModFix/>
          </a:blip>
          <a:stretch>
            <a:fillRect/>
          </a:stretch>
        </p:blipFill>
        <p:spPr>
          <a:xfrm>
            <a:off x="4311150" y="152400"/>
            <a:ext cx="4680451" cy="4101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two sources of for our data</a:t>
            </a:r>
            <a:endParaRPr/>
          </a:p>
          <a:p>
            <a:pPr indent="-342900" lvl="0" marL="457200" rtl="0" algn="l">
              <a:spcBef>
                <a:spcPts val="1200"/>
              </a:spcBef>
              <a:spcAft>
                <a:spcPts val="0"/>
              </a:spcAft>
              <a:buSzPts val="1800"/>
              <a:buChar char="●"/>
            </a:pPr>
            <a:r>
              <a:rPr lang="en"/>
              <a:t>Primary data set was from Washington State Patrol - Collision Analysis Database</a:t>
            </a:r>
            <a:endParaRPr/>
          </a:p>
          <a:p>
            <a:pPr indent="-317500" lvl="1" marL="914400" rtl="0" algn="l">
              <a:spcBef>
                <a:spcPts val="0"/>
              </a:spcBef>
              <a:spcAft>
                <a:spcPts val="0"/>
              </a:spcAft>
              <a:buSzPts val="1400"/>
              <a:buChar char="○"/>
            </a:pPr>
            <a:r>
              <a:rPr lang="en"/>
              <a:t>Database s</a:t>
            </a:r>
            <a:r>
              <a:rPr lang="en"/>
              <a:t>tores car collision data submitted by law enforcement officers including level of severity, if there were pedestrians involved, which road did the collision happen etc.</a:t>
            </a:r>
            <a:endParaRPr/>
          </a:p>
          <a:p>
            <a:pPr indent="-317500" lvl="1" marL="914400" rtl="0" algn="l">
              <a:spcBef>
                <a:spcPts val="0"/>
              </a:spcBef>
              <a:spcAft>
                <a:spcPts val="0"/>
              </a:spcAft>
              <a:buSzPts val="1400"/>
              <a:buChar char="○"/>
            </a:pPr>
            <a:r>
              <a:rPr lang="en"/>
              <a:t>It does not include level of traffic at each collision.</a:t>
            </a:r>
            <a:endParaRPr/>
          </a:p>
          <a:p>
            <a:pPr indent="-342900" lvl="0" marL="457200" rtl="0" algn="l">
              <a:spcBef>
                <a:spcPts val="0"/>
              </a:spcBef>
              <a:spcAft>
                <a:spcPts val="0"/>
              </a:spcAft>
              <a:buSzPts val="1800"/>
              <a:buChar char="●"/>
            </a:pPr>
            <a:r>
              <a:rPr lang="en"/>
              <a:t>Supplementary data was from Washington State Department of Transportation - Traffic Counts (AADT) for 2022</a:t>
            </a:r>
            <a:endParaRPr/>
          </a:p>
          <a:p>
            <a:pPr indent="-317500" lvl="1" marL="914400" rtl="0" algn="l">
              <a:spcBef>
                <a:spcPts val="0"/>
              </a:spcBef>
              <a:spcAft>
                <a:spcPts val="0"/>
              </a:spcAft>
              <a:buSzPts val="1400"/>
              <a:buChar char="○"/>
            </a:pPr>
            <a:r>
              <a:rPr lang="en"/>
              <a:t>For each state road and on parts of each state road, it records the Annual Average Daily Traffic (i.e. the level of traffic), as well as the </a:t>
            </a:r>
            <a:r>
              <a:rPr lang="en"/>
              <a:t>milepost</a:t>
            </a:r>
            <a:endParaRPr/>
          </a:p>
          <a:p>
            <a:pPr indent="-342900" lvl="0" marL="457200" rtl="0" algn="l">
              <a:spcBef>
                <a:spcPts val="0"/>
              </a:spcBef>
              <a:spcAft>
                <a:spcPts val="0"/>
              </a:spcAft>
              <a:buSzPts val="1800"/>
              <a:buChar char="●"/>
            </a:pPr>
            <a:r>
              <a:rPr lang="en"/>
              <a:t>Uploaded them online to have access to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177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78" name="Google Shape;178;p32"/>
          <p:cNvSpPr txBox="1"/>
          <p:nvPr>
            <p:ph idx="1" type="body"/>
          </p:nvPr>
        </p:nvSpPr>
        <p:spPr>
          <a:xfrm>
            <a:off x="311700" y="750375"/>
            <a:ext cx="4064100" cy="414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While the first prediction model does better, it generally cannot seem to predict much other collisions </a:t>
            </a:r>
            <a:r>
              <a:rPr lang="en"/>
              <a:t>besides</a:t>
            </a:r>
            <a:r>
              <a:rPr lang="en"/>
              <a:t> No Injury.</a:t>
            </a:r>
            <a:endParaRPr/>
          </a:p>
          <a:p>
            <a:pPr indent="0" lvl="0" marL="0" rtl="0" algn="l">
              <a:spcBef>
                <a:spcPts val="1200"/>
              </a:spcBef>
              <a:spcAft>
                <a:spcPts val="0"/>
              </a:spcAft>
              <a:buNone/>
            </a:pPr>
            <a:r>
              <a:rPr lang="en"/>
              <a:t>The second does worse but can actually predict to some extent other collisions and generally has higher precision.</a:t>
            </a:r>
            <a:endParaRPr/>
          </a:p>
          <a:p>
            <a:pPr indent="0" lvl="0" marL="0" rtl="0" algn="l">
              <a:spcBef>
                <a:spcPts val="1200"/>
              </a:spcBef>
              <a:spcAft>
                <a:spcPts val="1200"/>
              </a:spcAft>
              <a:buNone/>
            </a:pPr>
            <a:r>
              <a:rPr lang="en"/>
              <a:t>We would suggest that the second model is </a:t>
            </a:r>
            <a:r>
              <a:rPr lang="en"/>
              <a:t>preferred</a:t>
            </a:r>
            <a:r>
              <a:rPr lang="en"/>
              <a:t> despite lower accuracy because of it this and it seemingly has a reduced case of overfitting.</a:t>
            </a:r>
            <a:endParaRPr/>
          </a:p>
        </p:txBody>
      </p:sp>
      <p:pic>
        <p:nvPicPr>
          <p:cNvPr id="179" name="Google Shape;179;p32"/>
          <p:cNvPicPr preferRelativeResize="0"/>
          <p:nvPr/>
        </p:nvPicPr>
        <p:blipFill>
          <a:blip r:embed="rId3">
            <a:alphaModFix/>
          </a:blip>
          <a:stretch>
            <a:fillRect/>
          </a:stretch>
        </p:blipFill>
        <p:spPr>
          <a:xfrm>
            <a:off x="4646600" y="2817900"/>
            <a:ext cx="4006350" cy="2073170"/>
          </a:xfrm>
          <a:prstGeom prst="rect">
            <a:avLst/>
          </a:prstGeom>
          <a:noFill/>
          <a:ln>
            <a:noFill/>
          </a:ln>
        </p:spPr>
      </p:pic>
      <p:pic>
        <p:nvPicPr>
          <p:cNvPr id="180" name="Google Shape;180;p32"/>
          <p:cNvPicPr preferRelativeResize="0"/>
          <p:nvPr/>
        </p:nvPicPr>
        <p:blipFill rotWithShape="1">
          <a:blip r:embed="rId4">
            <a:alphaModFix/>
          </a:blip>
          <a:srcRect b="0" l="0" r="0" t="0"/>
          <a:stretch/>
        </p:blipFill>
        <p:spPr>
          <a:xfrm>
            <a:off x="4499375" y="534700"/>
            <a:ext cx="4196450" cy="1948825"/>
          </a:xfrm>
          <a:prstGeom prst="rect">
            <a:avLst/>
          </a:prstGeom>
          <a:noFill/>
          <a:ln>
            <a:noFill/>
          </a:ln>
        </p:spPr>
      </p:pic>
      <p:sp>
        <p:nvSpPr>
          <p:cNvPr id="181" name="Google Shape;181;p32"/>
          <p:cNvSpPr txBox="1"/>
          <p:nvPr>
            <p:ph idx="1" type="body"/>
          </p:nvPr>
        </p:nvSpPr>
        <p:spPr>
          <a:xfrm>
            <a:off x="4617725" y="177675"/>
            <a:ext cx="4064100" cy="45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1st Model</a:t>
            </a:r>
            <a:endParaRPr/>
          </a:p>
        </p:txBody>
      </p:sp>
      <p:sp>
        <p:nvSpPr>
          <p:cNvPr id="182" name="Google Shape;182;p32"/>
          <p:cNvSpPr txBox="1"/>
          <p:nvPr>
            <p:ph idx="1" type="body"/>
          </p:nvPr>
        </p:nvSpPr>
        <p:spPr>
          <a:xfrm>
            <a:off x="4617725" y="2425975"/>
            <a:ext cx="4064100" cy="45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2nd</a:t>
            </a:r>
            <a:r>
              <a:rPr lang="en"/>
              <a:t>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Evaluation</a:t>
            </a:r>
            <a:endParaRPr/>
          </a:p>
        </p:txBody>
      </p:sp>
      <p:sp>
        <p:nvSpPr>
          <p:cNvPr id="188" name="Google Shape;188;p33"/>
          <p:cNvSpPr txBox="1"/>
          <p:nvPr>
            <p:ph idx="1" type="body"/>
          </p:nvPr>
        </p:nvSpPr>
        <p:spPr>
          <a:xfrm>
            <a:off x="311700" y="1152475"/>
            <a:ext cx="8520600" cy="36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you can see it is possible to predict the severity of car crash using naive bayesian. However it is subject to the potential overfitting from the lots of data of no injury. Complement Naive Bayesian seems to address this and give a more versatile predictor that while is less accurate, can be more precise for all collision types.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0" y="0"/>
            <a:ext cx="486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by Random Forest</a:t>
            </a:r>
            <a:endParaRPr/>
          </a:p>
        </p:txBody>
      </p:sp>
      <p:sp>
        <p:nvSpPr>
          <p:cNvPr id="194" name="Google Shape;194;p34"/>
          <p:cNvSpPr txBox="1"/>
          <p:nvPr>
            <p:ph idx="1" type="body"/>
          </p:nvPr>
        </p:nvSpPr>
        <p:spPr>
          <a:xfrm>
            <a:off x="11400" y="515099"/>
            <a:ext cx="9121200" cy="46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latin typeface="Lato"/>
                <a:ea typeface="Lato"/>
                <a:cs typeface="Lato"/>
                <a:sym typeface="Lato"/>
              </a:rPr>
              <a:t>We aim to identify the key predictors contributing to road collisions in Washington state.</a:t>
            </a:r>
            <a:endParaRPr sz="1500">
              <a:solidFill>
                <a:srgbClr val="0D0D0D"/>
              </a:solidFill>
              <a:latin typeface="Lato"/>
              <a:ea typeface="Lato"/>
              <a:cs typeface="Lato"/>
              <a:sym typeface="Lato"/>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200">
                <a:solidFill>
                  <a:schemeClr val="dk1"/>
                </a:solidFill>
              </a:rPr>
              <a:t>We will use the Random Forest model to find the features </a:t>
            </a:r>
            <a:r>
              <a:rPr lang="en" sz="1200">
                <a:solidFill>
                  <a:schemeClr val="dk1"/>
                </a:solidFill>
              </a:rPr>
              <a:t>importance across predictors</a:t>
            </a:r>
            <a:r>
              <a:rPr lang="en" sz="1200">
                <a:solidFill>
                  <a:schemeClr val="dk1"/>
                </a:solidFill>
              </a:rPr>
              <a:t>:</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t>
            </a:r>
            <a:r>
              <a:rPr lang="en" sz="1200">
                <a:solidFill>
                  <a:schemeClr val="dk1"/>
                </a:solidFill>
              </a:rPr>
              <a:t>An ensemble classifier that uses multiple decision tree models.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improves prediction accuracy and control overfitting by averaging multiple decision trees.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Can be used for classification or Regression.</a:t>
            </a:r>
            <a:endParaRPr sz="1200">
              <a:solidFill>
                <a:schemeClr val="dk1"/>
              </a:solidFill>
            </a:endParaRPr>
          </a:p>
          <a:p>
            <a:pPr indent="0" lvl="0" marL="0" rtl="0" algn="l">
              <a:spcBef>
                <a:spcPts val="1200"/>
              </a:spcBef>
              <a:spcAft>
                <a:spcPts val="0"/>
              </a:spcAft>
              <a:buNone/>
            </a:pPr>
            <a:r>
              <a:rPr lang="en" sz="1200">
                <a:solidFill>
                  <a:schemeClr val="dk1"/>
                </a:solidFill>
              </a:rPr>
              <a:t>We choose Random Forest as it can handle large datasets with high dimensionality, robust against overfitting, and provide features importance measures.</a:t>
            </a:r>
            <a:endParaRPr sz="1200">
              <a:solidFill>
                <a:schemeClr val="dk1"/>
              </a:solidFill>
            </a:endParaRPr>
          </a:p>
          <a:p>
            <a:pPr indent="0" lvl="0" marL="0" rtl="0" algn="l">
              <a:spcBef>
                <a:spcPts val="1200"/>
              </a:spcBef>
              <a:spcAft>
                <a:spcPts val="0"/>
              </a:spcAft>
              <a:buNone/>
            </a:pPr>
            <a:r>
              <a:rPr lang="en" sz="1400">
                <a:solidFill>
                  <a:schemeClr val="dk1"/>
                </a:solidFill>
              </a:rPr>
              <a:t>Data Preparation -&gt; Features Considered -&gt; Data Splitting -&gt; Train the model -&gt; 5 K-fold Cross Validation for tuning parameter -&gt; Test Model</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Tuning parameter: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n</a:t>
            </a:r>
            <a:r>
              <a:rPr lang="en" sz="1400">
                <a:solidFill>
                  <a:schemeClr val="dk1"/>
                </a:solidFill>
              </a:rPr>
              <a:t>_estimator : number of decisions trees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max_depth: depth of decision trees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Whole dataset is use instead of bootstrap</a:t>
            </a:r>
            <a:endParaRPr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Random Forest Result</a:t>
            </a:r>
            <a:endParaRPr sz="2220"/>
          </a:p>
        </p:txBody>
      </p:sp>
      <p:sp>
        <p:nvSpPr>
          <p:cNvPr id="200" name="Google Shape;200;p35"/>
          <p:cNvSpPr txBox="1"/>
          <p:nvPr>
            <p:ph idx="1" type="body"/>
          </p:nvPr>
        </p:nvSpPr>
        <p:spPr>
          <a:xfrm>
            <a:off x="0" y="520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5"/>
          <p:cNvPicPr preferRelativeResize="0"/>
          <p:nvPr/>
        </p:nvPicPr>
        <p:blipFill>
          <a:blip r:embed="rId3">
            <a:alphaModFix/>
          </a:blip>
          <a:stretch>
            <a:fillRect/>
          </a:stretch>
        </p:blipFill>
        <p:spPr>
          <a:xfrm>
            <a:off x="99600" y="468137"/>
            <a:ext cx="8520601" cy="4648364"/>
          </a:xfrm>
          <a:prstGeom prst="rect">
            <a:avLst/>
          </a:prstGeom>
          <a:noFill/>
          <a:ln>
            <a:noFill/>
          </a:ln>
        </p:spPr>
      </p:pic>
      <p:sp>
        <p:nvSpPr>
          <p:cNvPr id="202" name="Google Shape;202;p35"/>
          <p:cNvSpPr/>
          <p:nvPr/>
        </p:nvSpPr>
        <p:spPr>
          <a:xfrm>
            <a:off x="289000" y="572700"/>
            <a:ext cx="1962000" cy="1752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35"/>
          <p:cNvSpPr/>
          <p:nvPr/>
        </p:nvSpPr>
        <p:spPr>
          <a:xfrm>
            <a:off x="2555325" y="2241875"/>
            <a:ext cx="1639500" cy="13662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182250" y="15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Lighting &amp; Weather Conditions</a:t>
            </a:r>
            <a:endParaRPr/>
          </a:p>
        </p:txBody>
      </p:sp>
      <p:pic>
        <p:nvPicPr>
          <p:cNvPr id="209" name="Google Shape;209;p36"/>
          <p:cNvPicPr preferRelativeResize="0"/>
          <p:nvPr/>
        </p:nvPicPr>
        <p:blipFill>
          <a:blip r:embed="rId3">
            <a:alphaModFix/>
          </a:blip>
          <a:stretch>
            <a:fillRect/>
          </a:stretch>
        </p:blipFill>
        <p:spPr>
          <a:xfrm>
            <a:off x="0" y="1275228"/>
            <a:ext cx="4572001" cy="3170898"/>
          </a:xfrm>
          <a:prstGeom prst="rect">
            <a:avLst/>
          </a:prstGeom>
          <a:noFill/>
          <a:ln>
            <a:noFill/>
          </a:ln>
        </p:spPr>
      </p:pic>
      <p:pic>
        <p:nvPicPr>
          <p:cNvPr id="210" name="Google Shape;210;p36"/>
          <p:cNvPicPr preferRelativeResize="0"/>
          <p:nvPr/>
        </p:nvPicPr>
        <p:blipFill>
          <a:blip r:embed="rId4">
            <a:alphaModFix/>
          </a:blip>
          <a:stretch>
            <a:fillRect/>
          </a:stretch>
        </p:blipFill>
        <p:spPr>
          <a:xfrm>
            <a:off x="4603080" y="1275225"/>
            <a:ext cx="4501094" cy="320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Problems</a:t>
            </a:r>
            <a:endParaRPr/>
          </a:p>
        </p:txBody>
      </p:sp>
      <p:sp>
        <p:nvSpPr>
          <p:cNvPr id="216" name="Google Shape;216;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Too much data points from higher AADT trafficways/counties </a:t>
            </a:r>
            <a:endParaRPr sz="1800"/>
          </a:p>
          <a:p>
            <a:pPr indent="-310832" lvl="1" marL="914400" rtl="0" algn="l">
              <a:spcBef>
                <a:spcPts val="0"/>
              </a:spcBef>
              <a:spcAft>
                <a:spcPts val="0"/>
              </a:spcAft>
              <a:buSzPct val="100000"/>
              <a:buChar char="○"/>
            </a:pPr>
            <a:r>
              <a:rPr lang="en" sz="1400"/>
              <a:t>Led to skewed results because high traffic regions became the primary feature of collisions.</a:t>
            </a:r>
            <a:endParaRPr sz="1400"/>
          </a:p>
          <a:p>
            <a:pPr indent="-310832" lvl="1" marL="914400" rtl="0" algn="l">
              <a:spcBef>
                <a:spcPts val="0"/>
              </a:spcBef>
              <a:spcAft>
                <a:spcPts val="0"/>
              </a:spcAft>
              <a:buSzPct val="100000"/>
              <a:buChar char="○"/>
            </a:pPr>
            <a:r>
              <a:rPr lang="en" sz="1400"/>
              <a:t>Tried focusing in on the city level but came out with the same results</a:t>
            </a:r>
            <a:endParaRPr sz="1400"/>
          </a:p>
          <a:p>
            <a:pPr indent="0" lvl="0" marL="0" rtl="0" algn="l">
              <a:spcBef>
                <a:spcPts val="1200"/>
              </a:spcBef>
              <a:spcAft>
                <a:spcPts val="1200"/>
              </a:spcAft>
              <a:buNone/>
            </a:pPr>
            <a:r>
              <a:t/>
            </a:r>
            <a:endParaRPr/>
          </a:p>
        </p:txBody>
      </p:sp>
      <p:pic>
        <p:nvPicPr>
          <p:cNvPr id="217" name="Google Shape;217;p37"/>
          <p:cNvPicPr preferRelativeResize="0"/>
          <p:nvPr/>
        </p:nvPicPr>
        <p:blipFill>
          <a:blip r:embed="rId3">
            <a:alphaModFix/>
          </a:blip>
          <a:stretch>
            <a:fillRect/>
          </a:stretch>
        </p:blipFill>
        <p:spPr>
          <a:xfrm>
            <a:off x="3294600" y="2512200"/>
            <a:ext cx="4697925" cy="2461975"/>
          </a:xfrm>
          <a:prstGeom prst="rect">
            <a:avLst/>
          </a:prstGeom>
          <a:noFill/>
          <a:ln>
            <a:noFill/>
          </a:ln>
        </p:spPr>
      </p:pic>
      <p:pic>
        <p:nvPicPr>
          <p:cNvPr id="218" name="Google Shape;218;p37"/>
          <p:cNvPicPr preferRelativeResize="0"/>
          <p:nvPr/>
        </p:nvPicPr>
        <p:blipFill>
          <a:blip r:embed="rId4">
            <a:alphaModFix/>
          </a:blip>
          <a:stretch>
            <a:fillRect/>
          </a:stretch>
        </p:blipFill>
        <p:spPr>
          <a:xfrm>
            <a:off x="3294600" y="141875"/>
            <a:ext cx="4652899" cy="2370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24" name="Google Shape;224;p38"/>
          <p:cNvSpPr txBox="1"/>
          <p:nvPr>
            <p:ph idx="1" type="body"/>
          </p:nvPr>
        </p:nvSpPr>
        <p:spPr>
          <a:xfrm>
            <a:off x="311700" y="1152475"/>
            <a:ext cx="8520600" cy="13713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Ran a stratified random sample by interstate road.</a:t>
            </a:r>
            <a:endParaRPr/>
          </a:p>
          <a:p>
            <a:pPr indent="-304165" lvl="1" marL="914400" rtl="0" algn="l">
              <a:spcBef>
                <a:spcPts val="0"/>
              </a:spcBef>
              <a:spcAft>
                <a:spcPts val="0"/>
              </a:spcAft>
              <a:buSzPct val="100000"/>
              <a:buChar char="○"/>
            </a:pPr>
            <a:r>
              <a:rPr lang="en"/>
              <a:t>For each interstate road that had &gt;100 reported accidents, we randomly sampled 100.</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5" name="Google Shape;225;p38"/>
          <p:cNvPicPr preferRelativeResize="0"/>
          <p:nvPr/>
        </p:nvPicPr>
        <p:blipFill>
          <a:blip r:embed="rId3">
            <a:alphaModFix/>
          </a:blip>
          <a:stretch>
            <a:fillRect/>
          </a:stretch>
        </p:blipFill>
        <p:spPr>
          <a:xfrm>
            <a:off x="187900" y="1986775"/>
            <a:ext cx="8903075" cy="401875"/>
          </a:xfrm>
          <a:prstGeom prst="rect">
            <a:avLst/>
          </a:prstGeom>
          <a:noFill/>
          <a:ln>
            <a:noFill/>
          </a:ln>
        </p:spPr>
      </p:pic>
      <p:sp>
        <p:nvSpPr>
          <p:cNvPr id="226" name="Google Shape;226;p38"/>
          <p:cNvSpPr txBox="1"/>
          <p:nvPr/>
        </p:nvSpPr>
        <p:spPr>
          <a:xfrm>
            <a:off x="311825" y="2571750"/>
            <a:ext cx="8520600" cy="240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This allowed us to have a more standard spread of collision data across major traffic regions.</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9"/>
          <p:cNvPicPr preferRelativeResize="0"/>
          <p:nvPr/>
        </p:nvPicPr>
        <p:blipFill>
          <a:blip r:embed="rId3">
            <a:alphaModFix/>
          </a:blip>
          <a:stretch>
            <a:fillRect/>
          </a:stretch>
        </p:blipFill>
        <p:spPr>
          <a:xfrm>
            <a:off x="261925" y="445037"/>
            <a:ext cx="8520602" cy="43487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40"/>
          <p:cNvPicPr preferRelativeResize="0"/>
          <p:nvPr/>
        </p:nvPicPr>
        <p:blipFill>
          <a:blip r:embed="rId3">
            <a:alphaModFix/>
          </a:blip>
          <a:stretch>
            <a:fillRect/>
          </a:stretch>
        </p:blipFill>
        <p:spPr>
          <a:xfrm>
            <a:off x="370176" y="169250"/>
            <a:ext cx="8403651" cy="4804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1"/>
          <p:cNvPicPr preferRelativeResize="0"/>
          <p:nvPr/>
        </p:nvPicPr>
        <p:blipFill>
          <a:blip r:embed="rId3">
            <a:alphaModFix/>
          </a:blip>
          <a:stretch>
            <a:fillRect/>
          </a:stretch>
        </p:blipFill>
        <p:spPr>
          <a:xfrm>
            <a:off x="367025" y="171555"/>
            <a:ext cx="8409948" cy="48003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AutoNum type="arabicPeriod"/>
            </a:pPr>
            <a:r>
              <a:rPr lang="en" sz="2100">
                <a:solidFill>
                  <a:schemeClr val="dk1"/>
                </a:solidFill>
                <a:latin typeface="Lato"/>
                <a:ea typeface="Lato"/>
                <a:cs typeface="Lato"/>
                <a:sym typeface="Lato"/>
              </a:rPr>
              <a:t>Are there specific areas (county, city, or specific road) that are more prone to collision? Are these characterized by fewer or less severe collisions? </a:t>
            </a:r>
            <a:endParaRPr sz="2100">
              <a:solidFill>
                <a:schemeClr val="dk1"/>
              </a:solidFill>
              <a:latin typeface="Lato"/>
              <a:ea typeface="Lato"/>
              <a:cs typeface="Lato"/>
              <a:sym typeface="Lato"/>
            </a:endParaRPr>
          </a:p>
          <a:p>
            <a:pPr indent="-406400" lvl="0" marL="457200" rtl="0" algn="l">
              <a:spcBef>
                <a:spcPts val="0"/>
              </a:spcBef>
              <a:spcAft>
                <a:spcPts val="0"/>
              </a:spcAft>
              <a:buClr>
                <a:schemeClr val="dk1"/>
              </a:buClr>
              <a:buSzPts val="2800"/>
              <a:buFont typeface="Lato"/>
              <a:buAutoNum type="arabicPeriod"/>
            </a:pPr>
            <a:r>
              <a:rPr lang="en" sz="2100">
                <a:solidFill>
                  <a:srgbClr val="0D0D0D"/>
                </a:solidFill>
                <a:latin typeface="Lato"/>
                <a:ea typeface="Lato"/>
                <a:cs typeface="Lato"/>
                <a:sym typeface="Lato"/>
              </a:rPr>
              <a:t>What are the key predictors contributing to road collisions in Washington state at various scales (County, City level, weather, etc.)?</a:t>
            </a:r>
            <a:endParaRPr sz="2100">
              <a:solidFill>
                <a:srgbClr val="0D0D0D"/>
              </a:solidFill>
              <a:latin typeface="Lato"/>
              <a:ea typeface="Lato"/>
              <a:cs typeface="Lato"/>
              <a:sym typeface="Lato"/>
            </a:endParaRPr>
          </a:p>
          <a:p>
            <a:pPr indent="-406400" lvl="0" marL="457200" rtl="0" algn="l">
              <a:spcBef>
                <a:spcPts val="0"/>
              </a:spcBef>
              <a:spcAft>
                <a:spcPts val="0"/>
              </a:spcAft>
              <a:buClr>
                <a:srgbClr val="0D0D0D"/>
              </a:buClr>
              <a:buSzPts val="2800"/>
              <a:buFont typeface="Lato"/>
              <a:buAutoNum type="arabicPeriod"/>
            </a:pPr>
            <a:r>
              <a:rPr lang="en" sz="2100">
                <a:solidFill>
                  <a:schemeClr val="dk1"/>
                </a:solidFill>
                <a:latin typeface="Lato"/>
                <a:ea typeface="Lato"/>
                <a:cs typeface="Lato"/>
                <a:sym typeface="Lato"/>
              </a:rPr>
              <a:t>Can we develop a model to predict high-risk scenarios or high-risk drivers based on historical data and define scenarios that are more likely to involve severe collisions?</a:t>
            </a:r>
            <a:endParaRPr sz="2700">
              <a:solidFill>
                <a:srgbClr val="0D0D0D"/>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 on the Variables and the Effects</a:t>
            </a:r>
            <a:endParaRPr/>
          </a:p>
        </p:txBody>
      </p:sp>
      <p:sp>
        <p:nvSpPr>
          <p:cNvPr id="253" name="Google Shape;253;p42"/>
          <p:cNvSpPr txBox="1"/>
          <p:nvPr>
            <p:ph idx="1" type="body"/>
          </p:nvPr>
        </p:nvSpPr>
        <p:spPr>
          <a:xfrm>
            <a:off x="311700" y="1152475"/>
            <a:ext cx="8520600" cy="381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get an initial idea of the effects of each variable, we set up an Homoskedastic Robust Least Squares model to regress on the Injury Severity (Low or High) (0,1 respectively) by:</a:t>
            </a:r>
            <a:endParaRPr/>
          </a:p>
          <a:p>
            <a:pPr indent="-298450" lvl="0" marL="457200" rtl="0" algn="l">
              <a:spcBef>
                <a:spcPts val="1200"/>
              </a:spcBef>
              <a:spcAft>
                <a:spcPts val="0"/>
              </a:spcAft>
              <a:buClr>
                <a:schemeClr val="dk1"/>
              </a:buClr>
              <a:buSzPts val="1100"/>
              <a:buChar char="●"/>
            </a:pPr>
            <a:r>
              <a:rPr lang="en" sz="1100">
                <a:solidFill>
                  <a:schemeClr val="dk1"/>
                </a:solidFill>
                <a:highlight>
                  <a:srgbClr val="FFFFFF"/>
                </a:highlight>
              </a:rPr>
              <a:t>School Zone (was it at a school zone)</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Intersection Related (was it at an intersection)</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Damage Threshold Met  (whether the collision cost more than $1,000),</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whether it was a Hit and Run, </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Number of Motor Vehicles Involved, </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Whether if the following were involved (0,1) for each </a:t>
            </a:r>
            <a:endParaRPr sz="1100">
              <a:solidFill>
                <a:schemeClr val="dk1"/>
              </a:solidFill>
              <a:highlight>
                <a:srgbClr val="FFFFFF"/>
              </a:highlight>
            </a:endParaRPr>
          </a:p>
          <a:p>
            <a:pPr indent="-298450" lvl="1" marL="914400" rtl="0" algn="l">
              <a:spcBef>
                <a:spcPts val="0"/>
              </a:spcBef>
              <a:spcAft>
                <a:spcPts val="0"/>
              </a:spcAft>
              <a:buClr>
                <a:schemeClr val="dk1"/>
              </a:buClr>
              <a:buSzPts val="1100"/>
              <a:buChar char="○"/>
            </a:pPr>
            <a:r>
              <a:rPr lang="en" sz="1100">
                <a:solidFill>
                  <a:schemeClr val="dk1"/>
                </a:solidFill>
                <a:highlight>
                  <a:srgbClr val="FFFFFF"/>
                </a:highlight>
              </a:rPr>
              <a:t>Passengers</a:t>
            </a:r>
            <a:endParaRPr sz="1100">
              <a:solidFill>
                <a:schemeClr val="dk1"/>
              </a:solidFill>
              <a:highlight>
                <a:srgbClr val="FFFFFF"/>
              </a:highlight>
            </a:endParaRPr>
          </a:p>
          <a:p>
            <a:pPr indent="-298450" lvl="1" marL="914400" rtl="0" algn="l">
              <a:spcBef>
                <a:spcPts val="0"/>
              </a:spcBef>
              <a:spcAft>
                <a:spcPts val="0"/>
              </a:spcAft>
              <a:buClr>
                <a:schemeClr val="dk1"/>
              </a:buClr>
              <a:buSzPts val="1100"/>
              <a:buChar char="○"/>
            </a:pPr>
            <a:r>
              <a:rPr lang="en" sz="1100">
                <a:solidFill>
                  <a:schemeClr val="dk1"/>
                </a:solidFill>
                <a:highlight>
                  <a:srgbClr val="FFFFFF"/>
                </a:highlight>
              </a:rPr>
              <a:t>Commercial Carrier</a:t>
            </a:r>
            <a:endParaRPr sz="1100">
              <a:solidFill>
                <a:schemeClr val="dk1"/>
              </a:solidFill>
              <a:highlight>
                <a:srgbClr val="FFFFFF"/>
              </a:highlight>
            </a:endParaRPr>
          </a:p>
          <a:p>
            <a:pPr indent="-298450" lvl="1" marL="914400" rtl="0" algn="l">
              <a:spcBef>
                <a:spcPts val="0"/>
              </a:spcBef>
              <a:spcAft>
                <a:spcPts val="0"/>
              </a:spcAft>
              <a:buClr>
                <a:schemeClr val="dk1"/>
              </a:buClr>
              <a:buSzPts val="1100"/>
              <a:buChar char="○"/>
            </a:pPr>
            <a:r>
              <a:rPr lang="en" sz="1100">
                <a:solidFill>
                  <a:schemeClr val="dk1"/>
                </a:solidFill>
                <a:highlight>
                  <a:srgbClr val="FFFFFF"/>
                </a:highlight>
              </a:rPr>
              <a:t>School Bus</a:t>
            </a:r>
            <a:endParaRPr sz="1100">
              <a:solidFill>
                <a:schemeClr val="dk1"/>
              </a:solidFill>
              <a:highlight>
                <a:srgbClr val="FFFFFF"/>
              </a:highlight>
            </a:endParaRPr>
          </a:p>
          <a:p>
            <a:pPr indent="-298450" lvl="1" marL="914400" rtl="0" algn="l">
              <a:spcBef>
                <a:spcPts val="0"/>
              </a:spcBef>
              <a:spcAft>
                <a:spcPts val="0"/>
              </a:spcAft>
              <a:buClr>
                <a:schemeClr val="dk1"/>
              </a:buClr>
              <a:buSzPts val="1100"/>
              <a:buChar char="○"/>
            </a:pPr>
            <a:r>
              <a:rPr lang="en" sz="1100">
                <a:solidFill>
                  <a:schemeClr val="dk1"/>
                </a:solidFill>
                <a:highlight>
                  <a:srgbClr val="FFFFFF"/>
                </a:highlight>
              </a:rPr>
              <a:t>Pedestrians</a:t>
            </a:r>
            <a:endParaRPr sz="1100">
              <a:solidFill>
                <a:schemeClr val="dk1"/>
              </a:solidFill>
              <a:highlight>
                <a:srgbClr val="FFFFFF"/>
              </a:highlight>
            </a:endParaRPr>
          </a:p>
          <a:p>
            <a:pPr indent="-298450" lvl="1" marL="914400" rtl="0" algn="l">
              <a:spcBef>
                <a:spcPts val="0"/>
              </a:spcBef>
              <a:spcAft>
                <a:spcPts val="0"/>
              </a:spcAft>
              <a:buClr>
                <a:schemeClr val="dk1"/>
              </a:buClr>
              <a:buSzPts val="1100"/>
              <a:buChar char="○"/>
            </a:pPr>
            <a:r>
              <a:rPr lang="en" sz="1100">
                <a:solidFill>
                  <a:schemeClr val="dk1"/>
                </a:solidFill>
                <a:highlight>
                  <a:srgbClr val="FFFFFF"/>
                </a:highlight>
              </a:rPr>
              <a:t>Pedalcyclists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AADT (traffic level)</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Dummy Variables for each Lighting Condition, Weather Condition, and County</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3"/>
          <p:cNvPicPr preferRelativeResize="0"/>
          <p:nvPr/>
        </p:nvPicPr>
        <p:blipFill>
          <a:blip r:embed="rId3">
            <a:alphaModFix/>
          </a:blip>
          <a:stretch>
            <a:fillRect/>
          </a:stretch>
        </p:blipFill>
        <p:spPr>
          <a:xfrm>
            <a:off x="1119125" y="80350"/>
            <a:ext cx="6819900" cy="2419350"/>
          </a:xfrm>
          <a:prstGeom prst="rect">
            <a:avLst/>
          </a:prstGeom>
          <a:noFill/>
          <a:ln>
            <a:noFill/>
          </a:ln>
        </p:spPr>
      </p:pic>
      <p:pic>
        <p:nvPicPr>
          <p:cNvPr id="259" name="Google Shape;259;p43"/>
          <p:cNvPicPr preferRelativeResize="0"/>
          <p:nvPr/>
        </p:nvPicPr>
        <p:blipFill>
          <a:blip r:embed="rId4">
            <a:alphaModFix/>
          </a:blip>
          <a:stretch>
            <a:fillRect/>
          </a:stretch>
        </p:blipFill>
        <p:spPr>
          <a:xfrm>
            <a:off x="152400" y="2446200"/>
            <a:ext cx="8753341" cy="2491400"/>
          </a:xfrm>
          <a:prstGeom prst="rect">
            <a:avLst/>
          </a:prstGeom>
          <a:noFill/>
          <a:ln>
            <a:noFill/>
          </a:ln>
        </p:spPr>
      </p:pic>
      <p:sp>
        <p:nvSpPr>
          <p:cNvPr id="260" name="Google Shape;260;p43"/>
          <p:cNvSpPr/>
          <p:nvPr/>
        </p:nvSpPr>
        <p:spPr>
          <a:xfrm>
            <a:off x="173375" y="337550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43"/>
          <p:cNvSpPr/>
          <p:nvPr/>
        </p:nvSpPr>
        <p:spPr>
          <a:xfrm>
            <a:off x="167975" y="373125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43"/>
          <p:cNvSpPr/>
          <p:nvPr/>
        </p:nvSpPr>
        <p:spPr>
          <a:xfrm>
            <a:off x="167975" y="389175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43"/>
          <p:cNvSpPr/>
          <p:nvPr/>
        </p:nvSpPr>
        <p:spPr>
          <a:xfrm>
            <a:off x="167975" y="408700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43"/>
          <p:cNvSpPr/>
          <p:nvPr/>
        </p:nvSpPr>
        <p:spPr>
          <a:xfrm>
            <a:off x="167975" y="444275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43"/>
          <p:cNvSpPr/>
          <p:nvPr/>
        </p:nvSpPr>
        <p:spPr>
          <a:xfrm>
            <a:off x="173375" y="460325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43"/>
          <p:cNvSpPr/>
          <p:nvPr/>
        </p:nvSpPr>
        <p:spPr>
          <a:xfrm>
            <a:off x="167975" y="4798500"/>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43"/>
          <p:cNvSpPr/>
          <p:nvPr/>
        </p:nvSpPr>
        <p:spPr>
          <a:xfrm>
            <a:off x="173375" y="3553375"/>
            <a:ext cx="8722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79413" y="620725"/>
            <a:ext cx="8985174" cy="3769350"/>
          </a:xfrm>
          <a:prstGeom prst="rect">
            <a:avLst/>
          </a:prstGeom>
          <a:noFill/>
          <a:ln>
            <a:noFill/>
          </a:ln>
        </p:spPr>
      </p:pic>
      <p:sp>
        <p:nvSpPr>
          <p:cNvPr id="273" name="Google Shape;273;p44"/>
          <p:cNvSpPr/>
          <p:nvPr/>
        </p:nvSpPr>
        <p:spPr>
          <a:xfrm>
            <a:off x="66588" y="9619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44"/>
          <p:cNvSpPr/>
          <p:nvPr/>
        </p:nvSpPr>
        <p:spPr>
          <a:xfrm>
            <a:off x="66588" y="11224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4"/>
          <p:cNvSpPr/>
          <p:nvPr/>
        </p:nvSpPr>
        <p:spPr>
          <a:xfrm>
            <a:off x="66588" y="151030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44"/>
          <p:cNvSpPr/>
          <p:nvPr/>
        </p:nvSpPr>
        <p:spPr>
          <a:xfrm>
            <a:off x="133188" y="24112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44"/>
          <p:cNvSpPr/>
          <p:nvPr/>
        </p:nvSpPr>
        <p:spPr>
          <a:xfrm>
            <a:off x="133188" y="312077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44"/>
          <p:cNvSpPr/>
          <p:nvPr/>
        </p:nvSpPr>
        <p:spPr>
          <a:xfrm>
            <a:off x="66588" y="351932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44"/>
          <p:cNvSpPr/>
          <p:nvPr/>
        </p:nvSpPr>
        <p:spPr>
          <a:xfrm>
            <a:off x="66588" y="367982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44"/>
          <p:cNvSpPr/>
          <p:nvPr/>
        </p:nvSpPr>
        <p:spPr>
          <a:xfrm>
            <a:off x="66588" y="383030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5"/>
          <p:cNvPicPr preferRelativeResize="0"/>
          <p:nvPr/>
        </p:nvPicPr>
        <p:blipFill>
          <a:blip r:embed="rId3">
            <a:alphaModFix/>
          </a:blip>
          <a:stretch>
            <a:fillRect/>
          </a:stretch>
        </p:blipFill>
        <p:spPr>
          <a:xfrm>
            <a:off x="0" y="695303"/>
            <a:ext cx="9144000" cy="3163893"/>
          </a:xfrm>
          <a:prstGeom prst="rect">
            <a:avLst/>
          </a:prstGeom>
          <a:noFill/>
          <a:ln>
            <a:noFill/>
          </a:ln>
        </p:spPr>
      </p:pic>
      <p:sp>
        <p:nvSpPr>
          <p:cNvPr id="286" name="Google Shape;286;p45"/>
          <p:cNvSpPr/>
          <p:nvPr/>
        </p:nvSpPr>
        <p:spPr>
          <a:xfrm>
            <a:off x="45375" y="34932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45"/>
          <p:cNvSpPr/>
          <p:nvPr/>
        </p:nvSpPr>
        <p:spPr>
          <a:xfrm>
            <a:off x="45375" y="36537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45"/>
          <p:cNvSpPr/>
          <p:nvPr/>
        </p:nvSpPr>
        <p:spPr>
          <a:xfrm>
            <a:off x="45375" y="272782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45"/>
          <p:cNvSpPr/>
          <p:nvPr/>
        </p:nvSpPr>
        <p:spPr>
          <a:xfrm>
            <a:off x="45375" y="327620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45"/>
          <p:cNvSpPr/>
          <p:nvPr/>
        </p:nvSpPr>
        <p:spPr>
          <a:xfrm>
            <a:off x="45375" y="236652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45"/>
          <p:cNvSpPr/>
          <p:nvPr/>
        </p:nvSpPr>
        <p:spPr>
          <a:xfrm>
            <a:off x="45375" y="217945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45"/>
          <p:cNvSpPr/>
          <p:nvPr/>
        </p:nvSpPr>
        <p:spPr>
          <a:xfrm>
            <a:off x="45375" y="1801900"/>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5"/>
          <p:cNvSpPr/>
          <p:nvPr/>
        </p:nvSpPr>
        <p:spPr>
          <a:xfrm>
            <a:off x="45375" y="1631075"/>
            <a:ext cx="90108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6"/>
          <p:cNvPicPr preferRelativeResize="0"/>
          <p:nvPr/>
        </p:nvPicPr>
        <p:blipFill>
          <a:blip r:embed="rId3">
            <a:alphaModFix/>
          </a:blip>
          <a:stretch>
            <a:fillRect/>
          </a:stretch>
        </p:blipFill>
        <p:spPr>
          <a:xfrm>
            <a:off x="152400" y="717875"/>
            <a:ext cx="8839199" cy="3429508"/>
          </a:xfrm>
          <a:prstGeom prst="rect">
            <a:avLst/>
          </a:prstGeom>
          <a:noFill/>
          <a:ln>
            <a:noFill/>
          </a:ln>
        </p:spPr>
      </p:pic>
      <p:sp>
        <p:nvSpPr>
          <p:cNvPr id="299" name="Google Shape;299;p46"/>
          <p:cNvSpPr/>
          <p:nvPr/>
        </p:nvSpPr>
        <p:spPr>
          <a:xfrm>
            <a:off x="152400" y="33862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46"/>
          <p:cNvSpPr/>
          <p:nvPr/>
        </p:nvSpPr>
        <p:spPr>
          <a:xfrm>
            <a:off x="152400" y="1976075"/>
            <a:ext cx="8780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46"/>
          <p:cNvSpPr/>
          <p:nvPr/>
        </p:nvSpPr>
        <p:spPr>
          <a:xfrm>
            <a:off x="181650" y="2298875"/>
            <a:ext cx="8780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46"/>
          <p:cNvSpPr/>
          <p:nvPr/>
        </p:nvSpPr>
        <p:spPr>
          <a:xfrm>
            <a:off x="152400" y="32257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46"/>
          <p:cNvSpPr/>
          <p:nvPr/>
        </p:nvSpPr>
        <p:spPr>
          <a:xfrm>
            <a:off x="152400" y="18155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46"/>
          <p:cNvSpPr/>
          <p:nvPr/>
        </p:nvSpPr>
        <p:spPr>
          <a:xfrm>
            <a:off x="152400" y="15959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46"/>
          <p:cNvSpPr/>
          <p:nvPr/>
        </p:nvSpPr>
        <p:spPr>
          <a:xfrm>
            <a:off x="123150" y="7264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46"/>
          <p:cNvSpPr/>
          <p:nvPr/>
        </p:nvSpPr>
        <p:spPr>
          <a:xfrm>
            <a:off x="123150" y="8930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46"/>
          <p:cNvSpPr/>
          <p:nvPr/>
        </p:nvSpPr>
        <p:spPr>
          <a:xfrm>
            <a:off x="152400" y="10596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46"/>
          <p:cNvSpPr/>
          <p:nvPr/>
        </p:nvSpPr>
        <p:spPr>
          <a:xfrm>
            <a:off x="123150" y="143760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Analysis</a:t>
            </a:r>
            <a:endParaRPr/>
          </a:p>
        </p:txBody>
      </p:sp>
      <p:sp>
        <p:nvSpPr>
          <p:cNvPr id="314" name="Google Shape;314;p47"/>
          <p:cNvSpPr txBox="1"/>
          <p:nvPr>
            <p:ph idx="1" type="body"/>
          </p:nvPr>
        </p:nvSpPr>
        <p:spPr>
          <a:xfrm>
            <a:off x="311700" y="1152475"/>
            <a:ext cx="8520600" cy="37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 the conditions that were most significant</a:t>
            </a:r>
            <a:endParaRPr/>
          </a:p>
          <a:p>
            <a:pPr indent="-342900" lvl="0" marL="457200" rtl="0" algn="l">
              <a:spcBef>
                <a:spcPts val="1200"/>
              </a:spcBef>
              <a:spcAft>
                <a:spcPts val="0"/>
              </a:spcAft>
              <a:buSzPts val="1800"/>
              <a:buChar char="●"/>
            </a:pPr>
            <a:r>
              <a:rPr lang="en"/>
              <a:t>Pedestrian and Pedalcyclist involvement were the greatest indicators of a collision being severe</a:t>
            </a:r>
            <a:endParaRPr/>
          </a:p>
          <a:p>
            <a:pPr indent="-342900" lvl="0" marL="457200" rtl="0" algn="l">
              <a:spcBef>
                <a:spcPts val="0"/>
              </a:spcBef>
              <a:spcAft>
                <a:spcPts val="0"/>
              </a:spcAft>
              <a:buSzPts val="1800"/>
              <a:buChar char="●"/>
            </a:pPr>
            <a:r>
              <a:rPr lang="en"/>
              <a:t>The more the motor vehicles there were, the more dangerous the accident.</a:t>
            </a:r>
            <a:endParaRPr/>
          </a:p>
          <a:p>
            <a:pPr indent="-342900" lvl="0" marL="457200" rtl="0" algn="l">
              <a:spcBef>
                <a:spcPts val="0"/>
              </a:spcBef>
              <a:spcAft>
                <a:spcPts val="0"/>
              </a:spcAft>
              <a:buSzPts val="1800"/>
              <a:buChar char="●"/>
            </a:pPr>
            <a:r>
              <a:rPr lang="en"/>
              <a:t>AADT was </a:t>
            </a:r>
            <a:r>
              <a:rPr lang="en"/>
              <a:t>negatively</a:t>
            </a:r>
            <a:r>
              <a:rPr lang="en"/>
              <a:t> correlated accident severity with higher AADT leading to less severe accidents</a:t>
            </a:r>
            <a:endParaRPr/>
          </a:p>
          <a:p>
            <a:pPr indent="-342900" lvl="0" marL="457200" rtl="0" algn="l">
              <a:spcBef>
                <a:spcPts val="0"/>
              </a:spcBef>
              <a:spcAft>
                <a:spcPts val="0"/>
              </a:spcAft>
              <a:buSzPts val="1800"/>
              <a:buChar char="●"/>
            </a:pPr>
            <a:r>
              <a:rPr lang="en"/>
              <a:t>Most weather conditions were significant</a:t>
            </a:r>
            <a:endParaRPr/>
          </a:p>
          <a:p>
            <a:pPr indent="-342900" lvl="0" marL="457200" rtl="0" algn="l">
              <a:spcBef>
                <a:spcPts val="0"/>
              </a:spcBef>
              <a:spcAft>
                <a:spcPts val="0"/>
              </a:spcAft>
              <a:buSzPts val="1800"/>
              <a:buChar char="●"/>
            </a:pPr>
            <a:r>
              <a:rPr lang="en"/>
              <a:t>Generally light did seem to reduce accident severity</a:t>
            </a:r>
            <a:endParaRPr/>
          </a:p>
          <a:p>
            <a:pPr indent="-342900" lvl="0" marL="457200" rtl="0" algn="l">
              <a:spcBef>
                <a:spcPts val="0"/>
              </a:spcBef>
              <a:spcAft>
                <a:spcPts val="0"/>
              </a:spcAft>
              <a:buSzPts val="1800"/>
              <a:buChar char="●"/>
            </a:pPr>
            <a:r>
              <a:rPr lang="en"/>
              <a:t>All the counties that were significant had were negatively correlated so less likely to have a severe injury.</a:t>
            </a:r>
            <a:endParaRPr/>
          </a:p>
          <a:p>
            <a:pPr indent="-317500" lvl="1" marL="914400" rtl="0" algn="l">
              <a:spcBef>
                <a:spcPts val="0"/>
              </a:spcBef>
              <a:spcAft>
                <a:spcPts val="0"/>
              </a:spcAft>
              <a:buSzPts val="1400"/>
              <a:buChar char="○"/>
            </a:pPr>
            <a:r>
              <a:rPr lang="en"/>
              <a:t>Might have to do with the large sample of no injury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 with Traffic Fixed</a:t>
            </a:r>
            <a:endParaRPr/>
          </a:p>
        </p:txBody>
      </p:sp>
      <p:sp>
        <p:nvSpPr>
          <p:cNvPr id="320" name="Google Shape;32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a:t>
            </a:r>
            <a:r>
              <a:rPr lang="en"/>
              <a:t>e noticed that a large number of collisions had the same AADT value of 5400 (about 3922 counts which is the most of any AADT level).</a:t>
            </a:r>
            <a:endParaRPr/>
          </a:p>
          <a:p>
            <a:pPr indent="0" lvl="0" marL="0" rtl="0" algn="l">
              <a:spcBef>
                <a:spcPts val="1200"/>
              </a:spcBef>
              <a:spcAft>
                <a:spcPts val="1200"/>
              </a:spcAft>
              <a:buNone/>
            </a:pPr>
            <a:r>
              <a:rPr lang="en"/>
              <a:t>To see the effects of other conditions without being influenced by the traffic level, we look at only the collisions </a:t>
            </a:r>
            <a:r>
              <a:rPr lang="en"/>
              <a:t>with</a:t>
            </a:r>
            <a:r>
              <a:rPr lang="en"/>
              <a:t> the AADT value of 5400 and did a linear regression on the Injury Severity (Low or High) with the same factors (excluding AADT) value</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9"/>
          <p:cNvPicPr preferRelativeResize="0"/>
          <p:nvPr/>
        </p:nvPicPr>
        <p:blipFill>
          <a:blip r:embed="rId3">
            <a:alphaModFix/>
          </a:blip>
          <a:stretch>
            <a:fillRect/>
          </a:stretch>
        </p:blipFill>
        <p:spPr>
          <a:xfrm>
            <a:off x="1195388" y="171450"/>
            <a:ext cx="6753225" cy="2400300"/>
          </a:xfrm>
          <a:prstGeom prst="rect">
            <a:avLst/>
          </a:prstGeom>
          <a:noFill/>
          <a:ln>
            <a:noFill/>
          </a:ln>
        </p:spPr>
      </p:pic>
      <p:pic>
        <p:nvPicPr>
          <p:cNvPr id="326" name="Google Shape;326;p49"/>
          <p:cNvPicPr preferRelativeResize="0"/>
          <p:nvPr/>
        </p:nvPicPr>
        <p:blipFill>
          <a:blip r:embed="rId4">
            <a:alphaModFix/>
          </a:blip>
          <a:stretch>
            <a:fillRect/>
          </a:stretch>
        </p:blipFill>
        <p:spPr>
          <a:xfrm>
            <a:off x="460238" y="2777675"/>
            <a:ext cx="8223558" cy="2266950"/>
          </a:xfrm>
          <a:prstGeom prst="rect">
            <a:avLst/>
          </a:prstGeom>
          <a:noFill/>
          <a:ln>
            <a:noFill/>
          </a:ln>
        </p:spPr>
      </p:pic>
      <p:sp>
        <p:nvSpPr>
          <p:cNvPr id="327" name="Google Shape;327;p49"/>
          <p:cNvSpPr/>
          <p:nvPr/>
        </p:nvSpPr>
        <p:spPr>
          <a:xfrm>
            <a:off x="398125" y="37287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49"/>
          <p:cNvSpPr/>
          <p:nvPr/>
        </p:nvSpPr>
        <p:spPr>
          <a:xfrm>
            <a:off x="398125" y="38892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49"/>
          <p:cNvSpPr/>
          <p:nvPr/>
        </p:nvSpPr>
        <p:spPr>
          <a:xfrm>
            <a:off x="429175" y="40497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49"/>
          <p:cNvSpPr/>
          <p:nvPr/>
        </p:nvSpPr>
        <p:spPr>
          <a:xfrm>
            <a:off x="429175" y="43707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49"/>
          <p:cNvSpPr/>
          <p:nvPr/>
        </p:nvSpPr>
        <p:spPr>
          <a:xfrm>
            <a:off x="429175" y="45312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49"/>
          <p:cNvSpPr/>
          <p:nvPr/>
        </p:nvSpPr>
        <p:spPr>
          <a:xfrm>
            <a:off x="398125" y="46917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49"/>
          <p:cNvSpPr/>
          <p:nvPr/>
        </p:nvSpPr>
        <p:spPr>
          <a:xfrm>
            <a:off x="460250" y="4884125"/>
            <a:ext cx="82857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0"/>
          <p:cNvPicPr preferRelativeResize="0"/>
          <p:nvPr/>
        </p:nvPicPr>
        <p:blipFill>
          <a:blip r:embed="rId3">
            <a:alphaModFix/>
          </a:blip>
          <a:stretch>
            <a:fillRect/>
          </a:stretch>
        </p:blipFill>
        <p:spPr>
          <a:xfrm>
            <a:off x="152400" y="684263"/>
            <a:ext cx="8839199" cy="3774987"/>
          </a:xfrm>
          <a:prstGeom prst="rect">
            <a:avLst/>
          </a:prstGeom>
          <a:noFill/>
          <a:ln>
            <a:noFill/>
          </a:ln>
        </p:spPr>
      </p:pic>
      <p:sp>
        <p:nvSpPr>
          <p:cNvPr id="339" name="Google Shape;339;p50"/>
          <p:cNvSpPr/>
          <p:nvPr/>
        </p:nvSpPr>
        <p:spPr>
          <a:xfrm>
            <a:off x="152400" y="6842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50"/>
          <p:cNvSpPr/>
          <p:nvPr/>
        </p:nvSpPr>
        <p:spPr>
          <a:xfrm>
            <a:off x="152400" y="8447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50"/>
          <p:cNvSpPr/>
          <p:nvPr/>
        </p:nvSpPr>
        <p:spPr>
          <a:xfrm>
            <a:off x="152400" y="1005275"/>
            <a:ext cx="8839200" cy="2298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50"/>
          <p:cNvSpPr/>
          <p:nvPr/>
        </p:nvSpPr>
        <p:spPr>
          <a:xfrm>
            <a:off x="152400" y="1395575"/>
            <a:ext cx="8839200" cy="2298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50"/>
          <p:cNvSpPr/>
          <p:nvPr/>
        </p:nvSpPr>
        <p:spPr>
          <a:xfrm>
            <a:off x="208500" y="17858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50"/>
          <p:cNvSpPr/>
          <p:nvPr/>
        </p:nvSpPr>
        <p:spPr>
          <a:xfrm>
            <a:off x="152400" y="19463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50"/>
          <p:cNvSpPr/>
          <p:nvPr/>
        </p:nvSpPr>
        <p:spPr>
          <a:xfrm>
            <a:off x="152400" y="21068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50"/>
          <p:cNvSpPr/>
          <p:nvPr/>
        </p:nvSpPr>
        <p:spPr>
          <a:xfrm>
            <a:off x="152400" y="26659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50"/>
          <p:cNvSpPr/>
          <p:nvPr/>
        </p:nvSpPr>
        <p:spPr>
          <a:xfrm>
            <a:off x="152400" y="29895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50"/>
          <p:cNvSpPr/>
          <p:nvPr/>
        </p:nvSpPr>
        <p:spPr>
          <a:xfrm>
            <a:off x="152400" y="40837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1"/>
          <p:cNvPicPr preferRelativeResize="0"/>
          <p:nvPr/>
        </p:nvPicPr>
        <p:blipFill>
          <a:blip r:embed="rId3">
            <a:alphaModFix/>
          </a:blip>
          <a:stretch>
            <a:fillRect/>
          </a:stretch>
        </p:blipFill>
        <p:spPr>
          <a:xfrm>
            <a:off x="152400" y="1039450"/>
            <a:ext cx="8839201" cy="3064594"/>
          </a:xfrm>
          <a:prstGeom prst="rect">
            <a:avLst/>
          </a:prstGeom>
          <a:noFill/>
          <a:ln>
            <a:noFill/>
          </a:ln>
        </p:spPr>
      </p:pic>
      <p:sp>
        <p:nvSpPr>
          <p:cNvPr id="354" name="Google Shape;354;p51"/>
          <p:cNvSpPr/>
          <p:nvPr/>
        </p:nvSpPr>
        <p:spPr>
          <a:xfrm>
            <a:off x="152400" y="29895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51"/>
          <p:cNvSpPr/>
          <p:nvPr/>
        </p:nvSpPr>
        <p:spPr>
          <a:xfrm>
            <a:off x="208500" y="35486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51"/>
          <p:cNvSpPr/>
          <p:nvPr/>
        </p:nvSpPr>
        <p:spPr>
          <a:xfrm>
            <a:off x="208500" y="37091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51"/>
          <p:cNvSpPr/>
          <p:nvPr/>
        </p:nvSpPr>
        <p:spPr>
          <a:xfrm>
            <a:off x="152400" y="249150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51"/>
          <p:cNvSpPr/>
          <p:nvPr/>
        </p:nvSpPr>
        <p:spPr>
          <a:xfrm>
            <a:off x="152400" y="265200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51"/>
          <p:cNvSpPr/>
          <p:nvPr/>
        </p:nvSpPr>
        <p:spPr>
          <a:xfrm>
            <a:off x="152400" y="208200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51"/>
          <p:cNvSpPr/>
          <p:nvPr/>
        </p:nvSpPr>
        <p:spPr>
          <a:xfrm>
            <a:off x="152400" y="228675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51"/>
          <p:cNvSpPr/>
          <p:nvPr/>
        </p:nvSpPr>
        <p:spPr>
          <a:xfrm>
            <a:off x="152400" y="1039450"/>
            <a:ext cx="8839200" cy="1042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324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the following function to clean the data: </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18463" y="486050"/>
            <a:ext cx="8707065" cy="3871950"/>
          </a:xfrm>
          <a:prstGeom prst="rect">
            <a:avLst/>
          </a:prstGeom>
          <a:noFill/>
          <a:ln>
            <a:noFill/>
          </a:ln>
        </p:spPr>
      </p:pic>
      <p:sp>
        <p:nvSpPr>
          <p:cNvPr id="75" name="Google Shape;75;p16"/>
          <p:cNvSpPr txBox="1"/>
          <p:nvPr/>
        </p:nvSpPr>
        <p:spPr>
          <a:xfrm>
            <a:off x="249300" y="4409925"/>
            <a:ext cx="8645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need cleaned the data for the collisions (primarily changes a lot of variables into 1s and 0s. </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2"/>
          <p:cNvPicPr preferRelativeResize="0"/>
          <p:nvPr/>
        </p:nvPicPr>
        <p:blipFill>
          <a:blip r:embed="rId3">
            <a:alphaModFix/>
          </a:blip>
          <a:stretch>
            <a:fillRect/>
          </a:stretch>
        </p:blipFill>
        <p:spPr>
          <a:xfrm>
            <a:off x="152400" y="850213"/>
            <a:ext cx="8839202" cy="3443080"/>
          </a:xfrm>
          <a:prstGeom prst="rect">
            <a:avLst/>
          </a:prstGeom>
          <a:noFill/>
          <a:ln>
            <a:noFill/>
          </a:ln>
        </p:spPr>
      </p:pic>
      <p:sp>
        <p:nvSpPr>
          <p:cNvPr id="367" name="Google Shape;367;p52"/>
          <p:cNvSpPr/>
          <p:nvPr/>
        </p:nvSpPr>
        <p:spPr>
          <a:xfrm>
            <a:off x="152400" y="3160800"/>
            <a:ext cx="8839200" cy="3537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52"/>
          <p:cNvSpPr/>
          <p:nvPr/>
        </p:nvSpPr>
        <p:spPr>
          <a:xfrm>
            <a:off x="152400" y="390182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52"/>
          <p:cNvSpPr/>
          <p:nvPr/>
        </p:nvSpPr>
        <p:spPr>
          <a:xfrm>
            <a:off x="152400" y="2844875"/>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52"/>
          <p:cNvSpPr/>
          <p:nvPr/>
        </p:nvSpPr>
        <p:spPr>
          <a:xfrm>
            <a:off x="152400" y="2491500"/>
            <a:ext cx="8839200" cy="160500"/>
          </a:xfrm>
          <a:prstGeom prst="rect">
            <a:avLst/>
          </a:prstGeom>
          <a:solidFill>
            <a:srgbClr val="EEFF41">
              <a:alpha val="2766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holding AADT constant</a:t>
            </a:r>
            <a:endParaRPr/>
          </a:p>
        </p:txBody>
      </p:sp>
      <p:sp>
        <p:nvSpPr>
          <p:cNvPr id="376" name="Google Shape;37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Pedestrians and Pedalcyclist involvement </a:t>
            </a:r>
            <a:r>
              <a:rPr lang="en"/>
              <a:t>generally lead to more severe accidents</a:t>
            </a:r>
            <a:endParaRPr/>
          </a:p>
          <a:p>
            <a:pPr indent="-342900" lvl="0" marL="457200" rtl="0" algn="l">
              <a:spcBef>
                <a:spcPts val="0"/>
              </a:spcBef>
              <a:spcAft>
                <a:spcPts val="0"/>
              </a:spcAft>
              <a:buSzPts val="1800"/>
              <a:buChar char="●"/>
            </a:pPr>
            <a:r>
              <a:rPr lang="en"/>
              <a:t>Passenger involvement is now negative and not significant</a:t>
            </a:r>
            <a:endParaRPr/>
          </a:p>
          <a:p>
            <a:pPr indent="-342900" lvl="0" marL="457200" rtl="0" algn="l">
              <a:spcBef>
                <a:spcPts val="0"/>
              </a:spcBef>
              <a:spcAft>
                <a:spcPts val="0"/>
              </a:spcAft>
              <a:buSzPts val="1800"/>
              <a:buChar char="●"/>
            </a:pPr>
            <a:r>
              <a:rPr lang="en"/>
              <a:t>More motor vehicles lead to more severe accidents</a:t>
            </a:r>
            <a:endParaRPr/>
          </a:p>
          <a:p>
            <a:pPr indent="-342900" lvl="0" marL="457200" rtl="0" algn="l">
              <a:spcBef>
                <a:spcPts val="0"/>
              </a:spcBef>
              <a:spcAft>
                <a:spcPts val="0"/>
              </a:spcAft>
              <a:buSzPts val="1800"/>
              <a:buChar char="●"/>
            </a:pPr>
            <a:r>
              <a:rPr lang="en"/>
              <a:t>Now lighting conditions seem to be far more significant than before</a:t>
            </a:r>
            <a:endParaRPr/>
          </a:p>
          <a:p>
            <a:pPr indent="-342900" lvl="0" marL="457200" rtl="0" algn="l">
              <a:spcBef>
                <a:spcPts val="0"/>
              </a:spcBef>
              <a:spcAft>
                <a:spcPts val="0"/>
              </a:spcAft>
              <a:buSzPts val="1800"/>
              <a:buChar char="●"/>
            </a:pPr>
            <a:r>
              <a:rPr lang="en"/>
              <a:t>Weather conditions are less significant.</a:t>
            </a:r>
            <a:endParaRPr/>
          </a:p>
          <a:p>
            <a:pPr indent="-342900" lvl="0" marL="457200" rtl="0" algn="l">
              <a:spcBef>
                <a:spcPts val="0"/>
              </a:spcBef>
              <a:spcAft>
                <a:spcPts val="0"/>
              </a:spcAft>
              <a:buSzPts val="1800"/>
              <a:buChar char="●"/>
            </a:pPr>
            <a:r>
              <a:rPr lang="en"/>
              <a:t>Most significant counties are negatively correlated with accidents (save for </a:t>
            </a:r>
            <a:r>
              <a:rPr lang="en"/>
              <a:t>Clallam</a:t>
            </a:r>
            <a:r>
              <a:rPr lang="en"/>
              <a:t> and Cowlitz counties which are positive)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382" name="Google Shape;38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Inconclusive results on county level due to higher traffic in specific regions</a:t>
            </a:r>
            <a:endParaRPr/>
          </a:p>
          <a:p>
            <a:pPr indent="-317500" lvl="1" marL="914400" rtl="0" algn="l">
              <a:spcBef>
                <a:spcPts val="0"/>
              </a:spcBef>
              <a:spcAft>
                <a:spcPts val="0"/>
              </a:spcAft>
              <a:buSzPts val="1400"/>
              <a:buAutoNum type="alphaLcPeriod"/>
            </a:pPr>
            <a:r>
              <a:rPr lang="en"/>
              <a:t>Random sampling on state road level shows higher severity at lower AADT levels and vice versa</a:t>
            </a:r>
            <a:endParaRPr/>
          </a:p>
          <a:p>
            <a:pPr indent="-317500" lvl="1" marL="914400" rtl="0" algn="l">
              <a:spcBef>
                <a:spcPts val="0"/>
              </a:spcBef>
              <a:spcAft>
                <a:spcPts val="0"/>
              </a:spcAft>
              <a:buSzPts val="1400"/>
              <a:buAutoNum type="alphaLcPeriod"/>
            </a:pPr>
            <a:r>
              <a:rPr lang="en"/>
              <a:t>Specific roads do show higher levels of severity</a:t>
            </a:r>
            <a:endParaRPr/>
          </a:p>
          <a:p>
            <a:pPr indent="-342900" lvl="0" marL="457200" rtl="0" algn="l">
              <a:spcBef>
                <a:spcPts val="0"/>
              </a:spcBef>
              <a:spcAft>
                <a:spcPts val="0"/>
              </a:spcAft>
              <a:buSzPts val="1800"/>
              <a:buAutoNum type="arabicPeriod"/>
            </a:pPr>
            <a:r>
              <a:rPr lang="en"/>
              <a:t>Key predictors of car accidents:</a:t>
            </a:r>
            <a:endParaRPr/>
          </a:p>
          <a:p>
            <a:pPr indent="-317500" lvl="1" marL="914400" rtl="0" algn="l">
              <a:spcBef>
                <a:spcPts val="0"/>
              </a:spcBef>
              <a:spcAft>
                <a:spcPts val="0"/>
              </a:spcAft>
              <a:buSzPts val="1400"/>
              <a:buAutoNum type="alphaLcPeriod"/>
            </a:pPr>
            <a:r>
              <a:rPr lang="en"/>
              <a:t>AADT and Primary Trafficway w/o sampling due to large numbers</a:t>
            </a:r>
            <a:endParaRPr/>
          </a:p>
          <a:p>
            <a:pPr indent="-317500" lvl="1" marL="914400" rtl="0" algn="l">
              <a:spcBef>
                <a:spcPts val="0"/>
              </a:spcBef>
              <a:spcAft>
                <a:spcPts val="0"/>
              </a:spcAft>
              <a:buSzPts val="1400"/>
              <a:buAutoNum type="alphaLcPeriod"/>
            </a:pPr>
            <a:r>
              <a:rPr lang="en"/>
              <a:t>Lighting conditions, weather conditions, and other motor vehicles involved are significant to car accidents</a:t>
            </a:r>
            <a:endParaRPr/>
          </a:p>
          <a:p>
            <a:pPr indent="-342900" lvl="0" marL="457200" rtl="0" algn="l">
              <a:spcBef>
                <a:spcPts val="0"/>
              </a:spcBef>
              <a:spcAft>
                <a:spcPts val="0"/>
              </a:spcAft>
              <a:buSzPts val="1800"/>
              <a:buAutoNum type="arabicPeriod"/>
            </a:pPr>
            <a:r>
              <a:rPr lang="en"/>
              <a:t>It is possible to develop a predictive model however:</a:t>
            </a:r>
            <a:endParaRPr/>
          </a:p>
          <a:p>
            <a:pPr indent="-317500" lvl="1" marL="914400" rtl="0" algn="l">
              <a:spcBef>
                <a:spcPts val="0"/>
              </a:spcBef>
              <a:spcAft>
                <a:spcPts val="0"/>
              </a:spcAft>
              <a:buSzPts val="1400"/>
              <a:buAutoNum type="alphaLcPeriod"/>
            </a:pPr>
            <a:r>
              <a:rPr lang="en"/>
              <a:t>It is prone to overfitting due to large amounts of low severity injury</a:t>
            </a:r>
            <a:endParaRPr/>
          </a:p>
          <a:p>
            <a:pPr indent="-317500" lvl="1" marL="914400" rtl="0" algn="l">
              <a:spcBef>
                <a:spcPts val="0"/>
              </a:spcBef>
              <a:spcAft>
                <a:spcPts val="0"/>
              </a:spcAft>
              <a:buSzPts val="1400"/>
              <a:buAutoNum type="alphaLcPeriod"/>
            </a:pPr>
            <a:r>
              <a:rPr lang="en"/>
              <a:t>An alternative can be developed with less accuracy but it is able to predict other types of collisions albeit with low recall.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so much! Questions?</a:t>
            </a:r>
            <a:endParaRPr/>
          </a:p>
        </p:txBody>
      </p:sp>
      <p:sp>
        <p:nvSpPr>
          <p:cNvPr id="388" name="Google Shape;38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394" name="Google Shape;39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run this analysis by running this code which will generate the visualization and report for this data:</a:t>
            </a:r>
            <a:endParaRPr/>
          </a:p>
          <a:p>
            <a:pPr indent="0" lvl="0" marL="0" rtl="0" algn="l">
              <a:spcBef>
                <a:spcPts val="1200"/>
              </a:spcBef>
              <a:spcAft>
                <a:spcPts val="0"/>
              </a:spcAft>
              <a:buNone/>
            </a:pPr>
            <a:r>
              <a:rPr lang="en"/>
              <a:t>python main.py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a:t>
            </a:r>
            <a:endParaRPr/>
          </a:p>
        </p:txBody>
      </p:sp>
      <p:sp>
        <p:nvSpPr>
          <p:cNvPr id="81" name="Google Shape;81;p17"/>
          <p:cNvSpPr txBox="1"/>
          <p:nvPr>
            <p:ph idx="1" type="body"/>
          </p:nvPr>
        </p:nvSpPr>
        <p:spPr>
          <a:xfrm>
            <a:off x="52800" y="536100"/>
            <a:ext cx="2783700" cy="434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300">
                <a:solidFill>
                  <a:schemeClr val="dk1"/>
                </a:solidFill>
              </a:rPr>
              <a:t>Binary (Y,N)</a:t>
            </a:r>
            <a:r>
              <a:rPr b="1" lang="en" sz="1100">
                <a:solidFill>
                  <a:schemeClr val="dk1"/>
                </a:solidFill>
              </a:rPr>
              <a:t>:</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School Zone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Intersection Related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Damage Threshold Met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Hit and Run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Passengers Involved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Commercial Carrier Involved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School Bus Involved</a:t>
            </a:r>
            <a:endParaRPr/>
          </a:p>
          <a:p>
            <a:pPr indent="0" lvl="0" marL="0" rtl="0" algn="l">
              <a:spcBef>
                <a:spcPts val="0"/>
              </a:spcBef>
              <a:spcAft>
                <a:spcPts val="0"/>
              </a:spcAft>
              <a:buClr>
                <a:schemeClr val="dk1"/>
              </a:buClr>
              <a:buSzPts val="1100"/>
              <a:buFont typeface="Arial"/>
              <a:buNone/>
            </a:pPr>
            <a:r>
              <a:rPr b="1" lang="en" sz="1300">
                <a:solidFill>
                  <a:schemeClr val="dk1"/>
                </a:solidFill>
              </a:rPr>
              <a:t>Numerical</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Motor Vehicles Involved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Pedestrian Involved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Pedal cyclists Involved</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 sz="1300">
                <a:solidFill>
                  <a:schemeClr val="dk1"/>
                </a:solidFill>
              </a:rPr>
              <a:t>Factor</a:t>
            </a:r>
            <a:endParaRPr b="1" sz="13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Agency 4</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Weather Condition 11</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Lighting Condition 9</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Injury Severity 5</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Date/time</a:t>
            </a:r>
            <a:endParaRPr b="1" sz="13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Collision Date</a:t>
            </a:r>
            <a:endParaRPr sz="1100">
              <a:solidFill>
                <a:schemeClr val="dk1"/>
              </a:solidFill>
            </a:endParaRPr>
          </a:p>
        </p:txBody>
      </p:sp>
      <p:sp>
        <p:nvSpPr>
          <p:cNvPr id="82" name="Google Shape;82;p17"/>
          <p:cNvSpPr txBox="1"/>
          <p:nvPr>
            <p:ph idx="1" type="body"/>
          </p:nvPr>
        </p:nvSpPr>
        <p:spPr>
          <a:xfrm>
            <a:off x="2908075" y="536100"/>
            <a:ext cx="6235800" cy="46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We end up with 43422 data points with 27 features.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200">
                <a:solidFill>
                  <a:schemeClr val="dk1"/>
                </a:solidFill>
              </a:rPr>
              <a:t>We will use </a:t>
            </a:r>
            <a:r>
              <a:rPr lang="en" sz="1200">
                <a:solidFill>
                  <a:schemeClr val="dk1"/>
                </a:solidFill>
              </a:rPr>
              <a:t>Injury Severity (5 level) to assess the severity of a collision which consists of: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Low Severity Collision</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Unknown Injury Collision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No Injury Collision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Minor Injury Collision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High Severity Collision</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Serious Injury Collision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Fatal Collision</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Creation</a:t>
            </a:r>
            <a:endParaRPr/>
          </a:p>
        </p:txBody>
      </p:sp>
      <p:sp>
        <p:nvSpPr>
          <p:cNvPr id="88" name="Google Shape;88;p18"/>
          <p:cNvSpPr txBox="1"/>
          <p:nvPr>
            <p:ph idx="1" type="body"/>
          </p:nvPr>
        </p:nvSpPr>
        <p:spPr>
          <a:xfrm>
            <a:off x="311700" y="1152475"/>
            <a:ext cx="8520600" cy="36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combined those data sets into one</a:t>
            </a:r>
            <a:endParaRPr/>
          </a:p>
          <a:p>
            <a:pPr indent="-342900" lvl="0" marL="457200" rtl="0" algn="l">
              <a:spcBef>
                <a:spcPts val="1200"/>
              </a:spcBef>
              <a:spcAft>
                <a:spcPts val="0"/>
              </a:spcAft>
              <a:buSzPts val="1800"/>
              <a:buChar char="●"/>
            </a:pPr>
            <a:r>
              <a:rPr lang="en"/>
              <a:t>We looked at ONLY the data on collision for state roads and only during 2022</a:t>
            </a:r>
            <a:endParaRPr/>
          </a:p>
          <a:p>
            <a:pPr indent="-317500" lvl="1" marL="914400" rtl="0" algn="l">
              <a:spcBef>
                <a:spcPts val="0"/>
              </a:spcBef>
              <a:spcAft>
                <a:spcPts val="0"/>
              </a:spcAft>
              <a:buSzPts val="1400"/>
              <a:buChar char="○"/>
            </a:pPr>
            <a:r>
              <a:rPr lang="en"/>
              <a:t>To correspond with the 2022 Traffic Count Data</a:t>
            </a:r>
            <a:endParaRPr/>
          </a:p>
          <a:p>
            <a:pPr indent="-342900" lvl="0" marL="457200" rtl="0" algn="l">
              <a:spcBef>
                <a:spcPts val="0"/>
              </a:spcBef>
              <a:spcAft>
                <a:spcPts val="0"/>
              </a:spcAft>
              <a:buSzPts val="1800"/>
              <a:buChar char="●"/>
            </a:pPr>
            <a:r>
              <a:rPr lang="en"/>
              <a:t>Found the State Road each collision was on using regex</a:t>
            </a:r>
            <a:endParaRPr/>
          </a:p>
          <a:p>
            <a:pPr indent="-342900" lvl="0" marL="457200" rtl="0" algn="l">
              <a:spcBef>
                <a:spcPts val="0"/>
              </a:spcBef>
              <a:spcAft>
                <a:spcPts val="0"/>
              </a:spcAft>
              <a:buSzPts val="1800"/>
              <a:buChar char="●"/>
            </a:pPr>
            <a:r>
              <a:rPr lang="en"/>
              <a:t>Checked if the gotten State Road is a valid state road by checking the state roads on the Traffic Counts data.</a:t>
            </a:r>
            <a:endParaRPr/>
          </a:p>
          <a:p>
            <a:pPr indent="-342900" lvl="0" marL="457200" rtl="0" algn="l">
              <a:spcBef>
                <a:spcPts val="0"/>
              </a:spcBef>
              <a:spcAft>
                <a:spcPts val="0"/>
              </a:spcAft>
              <a:buSzPts val="1800"/>
              <a:buChar char="●"/>
            </a:pPr>
            <a:r>
              <a:rPr lang="en"/>
              <a:t>For each Collision</a:t>
            </a:r>
            <a:endParaRPr/>
          </a:p>
          <a:p>
            <a:pPr indent="-317500" lvl="1" marL="914400" rtl="0" algn="l">
              <a:spcBef>
                <a:spcPts val="0"/>
              </a:spcBef>
              <a:spcAft>
                <a:spcPts val="0"/>
              </a:spcAft>
              <a:buSzPts val="1400"/>
              <a:buChar char="○"/>
            </a:pPr>
            <a:r>
              <a:rPr lang="en"/>
              <a:t>if it has a milepost, we would get the AADT of the nearest mile post nearest to it</a:t>
            </a:r>
            <a:endParaRPr/>
          </a:p>
          <a:p>
            <a:pPr indent="-317500" lvl="1" marL="914400" rtl="0" algn="l">
              <a:spcBef>
                <a:spcPts val="0"/>
              </a:spcBef>
              <a:spcAft>
                <a:spcPts val="0"/>
              </a:spcAft>
              <a:buSzPts val="1400"/>
              <a:buChar char="○"/>
            </a:pPr>
            <a:r>
              <a:rPr lang="en"/>
              <a:t>If it didn’t, would instead get the median AADT of the state road.</a:t>
            </a:r>
            <a:endParaRPr/>
          </a:p>
          <a:p>
            <a:pPr indent="-342900" lvl="0" marL="457200" rtl="0" algn="l">
              <a:spcBef>
                <a:spcPts val="0"/>
              </a:spcBef>
              <a:spcAft>
                <a:spcPts val="0"/>
              </a:spcAft>
              <a:buSzPts val="1800"/>
              <a:buChar char="●"/>
            </a:pPr>
            <a:r>
              <a:rPr lang="en"/>
              <a:t>Removed all collisions that did not have an AADT value.</a:t>
            </a:r>
            <a:endParaRPr/>
          </a:p>
          <a:p>
            <a:pPr indent="-317500" lvl="1" marL="914400" rtl="0" algn="l">
              <a:spcBef>
                <a:spcPts val="0"/>
              </a:spcBef>
              <a:spcAft>
                <a:spcPts val="0"/>
              </a:spcAft>
              <a:buSzPts val="1400"/>
              <a:buChar char="○"/>
            </a:pPr>
            <a:r>
              <a:rPr lang="en"/>
              <a:t>Removed 1184 Data points out of 44606 Data points (roughly 2.5% of our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654975" y="136850"/>
            <a:ext cx="7570024" cy="1054399"/>
          </a:xfrm>
          <a:prstGeom prst="rect">
            <a:avLst/>
          </a:prstGeom>
          <a:noFill/>
          <a:ln>
            <a:noFill/>
          </a:ln>
        </p:spPr>
      </p:pic>
      <p:pic>
        <p:nvPicPr>
          <p:cNvPr id="94" name="Google Shape;94;p19"/>
          <p:cNvPicPr preferRelativeResize="0"/>
          <p:nvPr/>
        </p:nvPicPr>
        <p:blipFill>
          <a:blip r:embed="rId4">
            <a:alphaModFix/>
          </a:blip>
          <a:stretch>
            <a:fillRect/>
          </a:stretch>
        </p:blipFill>
        <p:spPr>
          <a:xfrm>
            <a:off x="654975" y="1244575"/>
            <a:ext cx="7570025" cy="365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2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 County Analysis</a:t>
            </a:r>
            <a:endParaRPr/>
          </a:p>
        </p:txBody>
      </p:sp>
      <p:sp>
        <p:nvSpPr>
          <p:cNvPr id="100" name="Google Shape;100;p20"/>
          <p:cNvSpPr txBox="1"/>
          <p:nvPr>
            <p:ph idx="1" type="body"/>
          </p:nvPr>
        </p:nvSpPr>
        <p:spPr>
          <a:xfrm>
            <a:off x="311700" y="697350"/>
            <a:ext cx="8520600" cy="321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11700" y="697350"/>
            <a:ext cx="8520601" cy="3214984"/>
          </a:xfrm>
          <a:prstGeom prst="rect">
            <a:avLst/>
          </a:prstGeom>
          <a:noFill/>
          <a:ln>
            <a:noFill/>
          </a:ln>
        </p:spPr>
      </p:pic>
      <p:sp>
        <p:nvSpPr>
          <p:cNvPr id="102" name="Google Shape;102;p20"/>
          <p:cNvSpPr txBox="1"/>
          <p:nvPr/>
        </p:nvSpPr>
        <p:spPr>
          <a:xfrm>
            <a:off x="311825" y="4071425"/>
            <a:ext cx="8520600" cy="8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3" name="Google Shape;103;p20"/>
          <p:cNvPicPr preferRelativeResize="0"/>
          <p:nvPr/>
        </p:nvPicPr>
        <p:blipFill>
          <a:blip r:embed="rId4">
            <a:alphaModFix/>
          </a:blip>
          <a:stretch>
            <a:fillRect/>
          </a:stretch>
        </p:blipFill>
        <p:spPr>
          <a:xfrm>
            <a:off x="311700" y="3912325"/>
            <a:ext cx="8520600" cy="89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62525" y="144550"/>
            <a:ext cx="8818950" cy="485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