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76" r:id="rId3"/>
    <p:sldId id="282" r:id="rId4"/>
    <p:sldId id="277" r:id="rId5"/>
    <p:sldId id="260" r:id="rId6"/>
    <p:sldId id="263" r:id="rId7"/>
    <p:sldId id="285" r:id="rId8"/>
    <p:sldId id="294" r:id="rId9"/>
    <p:sldId id="298" r:id="rId10"/>
    <p:sldId id="297" r:id="rId11"/>
    <p:sldId id="300" r:id="rId12"/>
    <p:sldId id="299" r:id="rId13"/>
    <p:sldId id="301" r:id="rId14"/>
    <p:sldId id="295" r:id="rId15"/>
    <p:sldId id="288" r:id="rId16"/>
    <p:sldId id="291" r:id="rId17"/>
    <p:sldId id="292" r:id="rId18"/>
    <p:sldId id="293" r:id="rId19"/>
    <p:sldId id="279" r:id="rId20"/>
    <p:sldId id="289" r:id="rId21"/>
    <p:sldId id="290" r:id="rId22"/>
    <p:sldId id="286" r:id="rId23"/>
    <p:sldId id="284" r:id="rId24"/>
    <p:sldId id="280" r:id="rId25"/>
    <p:sldId id="278" r:id="rId26"/>
    <p:sldId id="281" r:id="rId27"/>
    <p:sldId id="271" r:id="rId28"/>
    <p:sldId id="272" r:id="rId29"/>
    <p:sldId id="274" r:id="rId30"/>
    <p:sldId id="275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6FDAC6-C5EA-4B86-A3D8-B6A1B8A5979E}">
          <p14:sldIdLst>
            <p14:sldId id="257"/>
            <p14:sldId id="276"/>
            <p14:sldId id="282"/>
            <p14:sldId id="277"/>
            <p14:sldId id="260"/>
            <p14:sldId id="263"/>
          </p14:sldIdLst>
        </p14:section>
        <p14:section name="Modelling area" id="{37157C53-D5E5-45A4-8A4C-1A6316989718}">
          <p14:sldIdLst>
            <p14:sldId id="285"/>
            <p14:sldId id="294"/>
            <p14:sldId id="298"/>
            <p14:sldId id="297"/>
            <p14:sldId id="300"/>
            <p14:sldId id="299"/>
            <p14:sldId id="301"/>
            <p14:sldId id="295"/>
            <p14:sldId id="288"/>
            <p14:sldId id="291"/>
            <p14:sldId id="292"/>
            <p14:sldId id="293"/>
            <p14:sldId id="279"/>
          </p14:sldIdLst>
        </p14:section>
        <p14:section name="relics" id="{913878ED-508D-49E0-B327-18C94CF48E31}">
          <p14:sldIdLst>
            <p14:sldId id="289"/>
            <p14:sldId id="290"/>
            <p14:sldId id="286"/>
            <p14:sldId id="284"/>
            <p14:sldId id="280"/>
            <p14:sldId id="278"/>
            <p14:sldId id="281"/>
            <p14:sldId id="271"/>
            <p14:sldId id="272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9DDC8-5590-434B-9C56-6F0CAB9C410A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92D87-3411-4B6F-A0B9-C415849E2B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5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got embeddings in. note that we need </a:t>
            </a:r>
          </a:p>
          <a:p>
            <a:r>
              <a:rPr lang="de-DE" dirty="0" smtClean="0"/>
              <a:t>attestation embeddings, too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92D87-3411-4B6F-A0B9-C415849E2B8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4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22.09.2020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Observable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38382" y="1675037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0756" y="4509120"/>
            <a:ext cx="5442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history:</a:t>
            </a:r>
          </a:p>
          <a:p>
            <a:r>
              <a:rPr lang="de-DE" dirty="0" smtClean="0"/>
              <a:t>- CC: originally „ontolex:Element“</a:t>
            </a:r>
          </a:p>
          <a:p>
            <a:r>
              <a:rPr lang="de-DE" dirty="0" smtClean="0"/>
              <a:t>- JM: no extension of lemon core admitted</a:t>
            </a:r>
          </a:p>
          <a:p>
            <a:r>
              <a:rPr lang="de-DE" dirty="0" smtClean="0"/>
              <a:t>- CC: „frac:Element“ (disambiguated by frac namespace)</a:t>
            </a:r>
          </a:p>
          <a:p>
            <a:r>
              <a:rPr lang="de-DE" dirty="0" smtClean="0"/>
              <a:t>- Dec 2019 consensus: too generic =&gt; „frac:Observable“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9491" y="2308297"/>
            <a:ext cx="1307630" cy="523220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  <a:p>
            <a:pPr algn="ctr"/>
            <a:endParaRPr lang="de-DE" sz="14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8879" y="3047811"/>
            <a:ext cx="182928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7604" y="3913311"/>
            <a:ext cx="185056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6755" y="4345359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7605" y="3481263"/>
            <a:ext cx="1850560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613273" y="2378594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0800000" flipH="1" flipV="1">
            <a:off x="611561" y="2466820"/>
            <a:ext cx="137317" cy="734880"/>
          </a:xfrm>
          <a:prstGeom prst="bentConnector3">
            <a:avLst>
              <a:gd name="adj1" fmla="val -1652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0800000" flipH="1" flipV="1">
            <a:off x="611562" y="2466820"/>
            <a:ext cx="116042" cy="1600380"/>
          </a:xfrm>
          <a:prstGeom prst="bentConnector3">
            <a:avLst>
              <a:gd name="adj1" fmla="val -1955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0800000" flipH="1" flipV="1">
            <a:off x="611561" y="2466820"/>
            <a:ext cx="85193" cy="2032428"/>
          </a:xfrm>
          <a:prstGeom prst="bentConnector3">
            <a:avLst>
              <a:gd name="adj1" fmla="val -266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0800000" flipH="1" flipV="1">
            <a:off x="611561" y="2466820"/>
            <a:ext cx="116043" cy="1168332"/>
          </a:xfrm>
          <a:prstGeom prst="bentConnector3">
            <a:avLst>
              <a:gd name="adj1" fmla="val -19552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1693" y="5930116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2813" y="5891121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41693" y="6191726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020679" y="2780928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79" y="2780928"/>
                <a:ext cx="102803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86" r="-1190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2107121" y="2569907"/>
            <a:ext cx="1850110" cy="7414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57228" y="3900027"/>
            <a:ext cx="1826545" cy="738664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</a:t>
            </a:r>
            <a:r>
              <a:rPr lang="de-DE" sz="1400" dirty="0" smtClean="0"/>
              <a:t>int</a:t>
            </a:r>
            <a:endParaRPr lang="de-DE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025435" y="3933056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80193" y="4149080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>
            <a:off x="2107121" y="2569907"/>
            <a:ext cx="1850107" cy="1699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679357" y="755520"/>
            <a:ext cx="860447" cy="307778"/>
            <a:chOff x="4355976" y="1245192"/>
            <a:chExt cx="1074255" cy="376804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45192"/>
              <a:ext cx="859449" cy="376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rdf:List</a:t>
              </a:r>
              <a:endParaRPr lang="de-DE" sz="1400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5492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>
            <a:off x="3539804" y="933374"/>
            <a:ext cx="401889" cy="10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1"/>
            <a:endCxn id="4" idx="0"/>
          </p:cNvCxnSpPr>
          <p:nvPr/>
        </p:nvCxnSpPr>
        <p:spPr>
          <a:xfrm flipH="1">
            <a:off x="1453306" y="1884087"/>
            <a:ext cx="1864521" cy="42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43258" y="2122736"/>
            <a:ext cx="14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3941693" y="565126"/>
            <a:ext cx="1876733" cy="941070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68878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ContextualRelation</a:t>
              </a:r>
              <a:endParaRPr lang="de-DE" sz="1400" dirty="0" smtClean="0"/>
            </a:p>
            <a:p>
              <a:r>
                <a:rPr lang="de-DE" sz="1400" dirty="0" smtClean="0"/>
                <a:t>dc:description: String</a:t>
              </a:r>
            </a:p>
            <a:p>
              <a:r>
                <a:rPr lang="de-DE" sz="1400" dirty="0" smtClean="0"/>
                <a:t>rdf:value: double</a:t>
              </a:r>
              <a:endParaRPr lang="de-DE" sz="1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17827" y="1730198"/>
            <a:ext cx="99944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Collocation</a:t>
            </a:r>
            <a:endParaRPr lang="de-DE" sz="1400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4247831" y="1075913"/>
            <a:ext cx="224002" cy="10845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73879" y="1732233"/>
            <a:ext cx="87075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Similarity</a:t>
            </a:r>
            <a:endParaRPr lang="de-DE" sz="1400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792667" y="1615644"/>
            <a:ext cx="226037" cy="71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3854006" y="-265326"/>
            <a:ext cx="190394" cy="1851298"/>
          </a:xfrm>
          <a:prstGeom prst="bentConnector3">
            <a:avLst>
              <a:gd name="adj1" fmla="val -120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11405" y="414289"/>
            <a:ext cx="72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rdf:rest</a:t>
            </a:r>
            <a:endParaRPr lang="de-DE" sz="1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957231" y="3049796"/>
            <a:ext cx="1819239" cy="523220"/>
            <a:chOff x="8176189" y="6138279"/>
            <a:chExt cx="1660036" cy="640565"/>
          </a:xfrm>
        </p:grpSpPr>
        <p:sp>
          <p:nvSpPr>
            <p:cNvPr id="79" name="TextBox 78"/>
            <p:cNvSpPr txBox="1"/>
            <p:nvPr/>
          </p:nvSpPr>
          <p:spPr>
            <a:xfrm>
              <a:off x="8176189" y="6138279"/>
              <a:ext cx="1660035" cy="640565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rdf:value: string</a:t>
              </a:r>
            </a:p>
          </p:txBody>
        </p:sp>
        <p:cxnSp>
          <p:nvCxnSpPr>
            <p:cNvPr id="80" name="Straight Connector 79"/>
            <p:cNvCxnSpPr>
              <a:endCxn id="79" idx="3"/>
            </p:cNvCxnSpPr>
            <p:nvPr/>
          </p:nvCxnSpPr>
          <p:spPr>
            <a:xfrm flipV="1">
              <a:off x="8176191" y="6458561"/>
              <a:ext cx="1660034" cy="19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921890" y="3625860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228184" y="3306469"/>
            <a:ext cx="55656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17069" y="314096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217069" y="340257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05101" y="2761183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78" name="Elbow Connector 77"/>
          <p:cNvCxnSpPr>
            <a:stCxn id="9" idx="3"/>
            <a:endCxn id="90" idx="1"/>
          </p:cNvCxnSpPr>
          <p:nvPr/>
        </p:nvCxnSpPr>
        <p:spPr>
          <a:xfrm rot="10800000" flipH="1" flipV="1">
            <a:off x="611561" y="2466820"/>
            <a:ext cx="85193" cy="2464476"/>
          </a:xfrm>
          <a:prstGeom prst="bentConnector3">
            <a:avLst>
              <a:gd name="adj1" fmla="val -266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6755" y="4777407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037348" y="4812251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941692" y="5473417"/>
            <a:ext cx="1826545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FixedSizeVector</a:t>
            </a:r>
            <a:endParaRPr lang="de-DE" sz="1400" i="1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3381164" y="4811001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BagOfWords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102" name="Elbow Connector 101"/>
          <p:cNvCxnSpPr>
            <a:stCxn id="99" idx="1"/>
            <a:endCxn id="105" idx="3"/>
          </p:cNvCxnSpPr>
          <p:nvPr/>
        </p:nvCxnSpPr>
        <p:spPr>
          <a:xfrm rot="10800000">
            <a:off x="4857408" y="4810783"/>
            <a:ext cx="179940" cy="26307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Elbow Connector 102"/>
          <p:cNvCxnSpPr>
            <a:stCxn id="101" idx="3"/>
            <a:endCxn id="105" idx="3"/>
          </p:cNvCxnSpPr>
          <p:nvPr/>
        </p:nvCxnSpPr>
        <p:spPr>
          <a:xfrm flipV="1">
            <a:off x="4676455" y="4810782"/>
            <a:ext cx="180953" cy="26182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100" idx="0"/>
            <a:endCxn id="105" idx="0"/>
          </p:cNvCxnSpPr>
          <p:nvPr/>
        </p:nvCxnSpPr>
        <p:spPr>
          <a:xfrm flipV="1">
            <a:off x="4854965" y="4666985"/>
            <a:ext cx="2443" cy="8064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Isosceles Triangle 104"/>
          <p:cNvSpPr/>
          <p:nvPr/>
        </p:nvSpPr>
        <p:spPr>
          <a:xfrm>
            <a:off x="4797441" y="466698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9" name="Straight Connector 108"/>
          <p:cNvCxnSpPr>
            <a:stCxn id="99" idx="1"/>
            <a:endCxn id="99" idx="3"/>
          </p:cNvCxnSpPr>
          <p:nvPr/>
        </p:nvCxnSpPr>
        <p:spPr>
          <a:xfrm>
            <a:off x="5037348" y="50738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1" idx="1"/>
            <a:endCxn id="101" idx="3"/>
          </p:cNvCxnSpPr>
          <p:nvPr/>
        </p:nvCxnSpPr>
        <p:spPr>
          <a:xfrm>
            <a:off x="3381164" y="50726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  <a:endCxn id="14" idx="1"/>
          </p:cNvCxnSpPr>
          <p:nvPr/>
        </p:nvCxnSpPr>
        <p:spPr>
          <a:xfrm>
            <a:off x="2107121" y="2569907"/>
            <a:ext cx="1834572" cy="362181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078506" y="2239317"/>
            <a:ext cx="1826545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Observation</a:t>
            </a:r>
          </a:p>
          <a:p>
            <a:pPr algn="ctr"/>
            <a:r>
              <a:rPr lang="de-DE" sz="1400" dirty="0" smtClean="0"/>
              <a:t>rdf:value: Literal</a:t>
            </a:r>
            <a:endParaRPr lang="de-DE" sz="1400" dirty="0" smtClean="0"/>
          </a:p>
        </p:txBody>
      </p:sp>
      <p:sp>
        <p:nvSpPr>
          <p:cNvPr id="91" name="Isosceles Triangle 90"/>
          <p:cNvSpPr/>
          <p:nvPr/>
        </p:nvSpPr>
        <p:spPr>
          <a:xfrm>
            <a:off x="6896967" y="2790553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2" name="Elbow Connector 91"/>
          <p:cNvCxnSpPr>
            <a:stCxn id="91" idx="3"/>
            <a:endCxn id="32" idx="3"/>
          </p:cNvCxnSpPr>
          <p:nvPr/>
        </p:nvCxnSpPr>
        <p:spPr>
          <a:xfrm rot="5400000">
            <a:off x="5732451" y="3018327"/>
            <a:ext cx="1302355" cy="119970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1" idx="3"/>
            <a:endCxn id="14" idx="3"/>
          </p:cNvCxnSpPr>
          <p:nvPr/>
        </p:nvCxnSpPr>
        <p:spPr>
          <a:xfrm rot="5400000">
            <a:off x="4767615" y="3975859"/>
            <a:ext cx="3224722" cy="12070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1" idx="3"/>
            <a:endCxn id="79" idx="3"/>
          </p:cNvCxnSpPr>
          <p:nvPr/>
        </p:nvCxnSpPr>
        <p:spPr>
          <a:xfrm rot="5400000">
            <a:off x="6207775" y="2535699"/>
            <a:ext cx="344402" cy="120701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9" idx="3"/>
            <a:endCxn id="68" idx="0"/>
          </p:cNvCxnSpPr>
          <p:nvPr/>
        </p:nvCxnSpPr>
        <p:spPr>
          <a:xfrm>
            <a:off x="5776469" y="3311406"/>
            <a:ext cx="540983" cy="314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flipV="1">
            <a:off x="6896967" y="2040010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7" name="Elbow Connector 106"/>
          <p:cNvCxnSpPr>
            <a:stCxn id="106" idx="3"/>
            <a:endCxn id="61" idx="3"/>
          </p:cNvCxnSpPr>
          <p:nvPr/>
        </p:nvCxnSpPr>
        <p:spPr>
          <a:xfrm rot="16200000" flipV="1">
            <a:off x="5842971" y="899498"/>
            <a:ext cx="1105552" cy="11754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2"/>
            <a:endCxn id="74" idx="0"/>
          </p:cNvCxnSpPr>
          <p:nvPr/>
        </p:nvCxnSpPr>
        <p:spPr>
          <a:xfrm>
            <a:off x="6991779" y="2762537"/>
            <a:ext cx="631075" cy="37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6" idx="3"/>
            <a:endCxn id="75" idx="0"/>
          </p:cNvCxnSpPr>
          <p:nvPr/>
        </p:nvCxnSpPr>
        <p:spPr>
          <a:xfrm>
            <a:off x="5344630" y="1886122"/>
            <a:ext cx="1647149" cy="353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575506" y="2092273"/>
            <a:ext cx="146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cxnSp>
        <p:nvCxnSpPr>
          <p:cNvPr id="135" name="Straight Connector 134"/>
          <p:cNvCxnSpPr>
            <a:stCxn id="75" idx="3"/>
            <a:endCxn id="75" idx="1"/>
          </p:cNvCxnSpPr>
          <p:nvPr/>
        </p:nvCxnSpPr>
        <p:spPr>
          <a:xfrm flipH="1">
            <a:off x="6078506" y="2500927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47608" y="2492896"/>
            <a:ext cx="182653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Quotation</a:t>
            </a:r>
            <a:endParaRPr lang="de-DE" sz="1400" dirty="0" smtClean="0"/>
          </a:p>
        </p:txBody>
      </p:sp>
      <p:cxnSp>
        <p:nvCxnSpPr>
          <p:cNvPr id="145" name="Straight Connector 144"/>
          <p:cNvCxnSpPr>
            <a:stCxn id="143" idx="2"/>
            <a:endCxn id="144" idx="0"/>
          </p:cNvCxnSpPr>
          <p:nvPr/>
        </p:nvCxnSpPr>
        <p:spPr>
          <a:xfrm flipH="1">
            <a:off x="4857248" y="2800673"/>
            <a:ext cx="3630" cy="2682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Isosceles Triangle 143"/>
          <p:cNvSpPr/>
          <p:nvPr/>
        </p:nvSpPr>
        <p:spPr>
          <a:xfrm flipV="1">
            <a:off x="4797281" y="2925163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55" name="Elbow Connector 154"/>
          <p:cNvCxnSpPr>
            <a:stCxn id="79" idx="2"/>
            <a:endCxn id="32" idx="0"/>
          </p:cNvCxnSpPr>
          <p:nvPr/>
        </p:nvCxnSpPr>
        <p:spPr>
          <a:xfrm rot="16200000" flipH="1">
            <a:off x="4705170" y="3734695"/>
            <a:ext cx="327011" cy="36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184621" y="3573016"/>
            <a:ext cx="165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instanceEmbedding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33781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suggested changes to </a:t>
            </a:r>
            <a:r>
              <a:rPr lang="de-DE" i="1" dirty="0" smtClean="0"/>
              <a:t>existing</a:t>
            </a:r>
            <a:r>
              <a:rPr lang="de-DE" dirty="0" smtClean="0"/>
              <a:t> vocabulary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Observation class</a:t>
            </a:r>
          </a:p>
          <a:p>
            <a:pPr lvl="1"/>
            <a:r>
              <a:rPr lang="de-DE" dirty="0" smtClean="0"/>
              <a:t>embedding, attestation inherit rdf:value</a:t>
            </a:r>
          </a:p>
          <a:p>
            <a:pPr lvl="1"/>
            <a:r>
              <a:rPr lang="de-DE" dirty="0" smtClean="0"/>
              <a:t>attestation inherits frac:corpus</a:t>
            </a:r>
          </a:p>
          <a:p>
            <a:r>
              <a:rPr lang="de-DE" dirty="0" smtClean="0"/>
              <a:t>Quotation subclass of attestation</a:t>
            </a:r>
          </a:p>
          <a:p>
            <a:pPr lvl="1"/>
            <a:r>
              <a:rPr lang="de-DE" dirty="0" smtClean="0"/>
              <a:t>eliminate frac:quotation and frac:attestationGloss</a:t>
            </a:r>
          </a:p>
          <a:p>
            <a:r>
              <a:rPr lang="de-DE" dirty="0" smtClean="0"/>
              <a:t>adding contextual relation as originally foreseen, but with fewer edges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476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consequences for overall diagram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relatively simple diagram</a:t>
            </a:r>
          </a:p>
          <a:p>
            <a:pPr lvl="1"/>
            <a:r>
              <a:rPr lang="de-DE" dirty="0" smtClean="0"/>
              <a:t>visually reasonably structured: left col the elements applied to, middle col is type of corpus-based information, right col additional metadata</a:t>
            </a:r>
          </a:p>
          <a:p>
            <a:r>
              <a:rPr lang="de-DE" dirty="0" smtClean="0"/>
              <a:t>inheritance</a:t>
            </a:r>
          </a:p>
          <a:p>
            <a:pPr lvl="1"/>
            <a:r>
              <a:rPr lang="de-DE" dirty="0" smtClean="0"/>
              <a:t>rdf:value for Attestation?</a:t>
            </a:r>
          </a:p>
          <a:p>
            <a:pPr lvl="2"/>
            <a:r>
              <a:rPr lang="de-DE" dirty="0" smtClean="0"/>
              <a:t>subproperty to define the kind of value?</a:t>
            </a:r>
          </a:p>
          <a:p>
            <a:pPr lvl="2"/>
            <a:r>
              <a:rPr lang="de-DE" dirty="0" smtClean="0"/>
              <a:t>suggestion: subclass Quotation that is an attestation that contains the original string (default would be a source-specific representation)</a:t>
            </a:r>
          </a:p>
          <a:p>
            <a:pPr lvl="1"/>
            <a:r>
              <a:rPr lang="de-DE" dirty="0" smtClean="0"/>
              <a:t>corpus for Attestation? (possibly along with locus)</a:t>
            </a:r>
          </a:p>
          <a:p>
            <a:r>
              <a:rPr lang="de-DE" dirty="0" smtClean="0"/>
              <a:t>Similarity operates also on attestations and frequencies</a:t>
            </a:r>
          </a:p>
          <a:p>
            <a:pPr lvl="1"/>
            <a:r>
              <a:rPr lang="de-DE" dirty="0" smtClean="0"/>
              <a:t>for frequencies, that makes sense, cf. frequency classes in Wortschatz</a:t>
            </a:r>
          </a:p>
          <a:p>
            <a:pPr lvl="2"/>
            <a:r>
              <a:rPr lang="de-DE" dirty="0" smtClean="0"/>
              <a:t>except that they should not necessarily be addressed as „similarity“</a:t>
            </a:r>
          </a:p>
          <a:p>
            <a:pPr lvl="1"/>
            <a:r>
              <a:rPr lang="de-DE" dirty="0" smtClean="0"/>
              <a:t>for attestations, that also makes sense, because we can now provide clusters of examples as an explict data structure</a:t>
            </a:r>
          </a:p>
          <a:p>
            <a:pPr lvl="1"/>
            <a:r>
              <a:rPr lang="de-DE" dirty="0" smtClean="0"/>
              <a:t>downside is that we cannot enforce that „similarity“ only holds between elements of the same (sub-)type (of Observation)</a:t>
            </a:r>
          </a:p>
          <a:p>
            <a:r>
              <a:rPr lang="de-DE" dirty="0" smtClean="0"/>
              <a:t>but also about collocates (that makes sense)</a:t>
            </a:r>
          </a:p>
          <a:p>
            <a:pPr lvl="1"/>
            <a:r>
              <a:rPr lang="de-DE" dirty="0" smtClean="0"/>
              <a:t>and similarities</a:t>
            </a:r>
          </a:p>
          <a:p>
            <a:pPr lvl="2"/>
            <a:r>
              <a:rPr lang="de-DE" dirty="0" smtClean="0"/>
              <a:t>nested similarity clusters?</a:t>
            </a:r>
          </a:p>
          <a:p>
            <a:pPr lvl="2"/>
            <a:r>
              <a:rPr lang="de-DE" dirty="0" smtClean="0"/>
              <a:t>maybe rename to „similarity cluster“ and „collocation set“, then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21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 flipH="1">
            <a:off x="5868144" y="2023564"/>
            <a:ext cx="1679683" cy="754193"/>
            <a:chOff x="2259521" y="2328154"/>
            <a:chExt cx="1679683" cy="754193"/>
          </a:xfrm>
        </p:grpSpPr>
        <p:cxnSp>
          <p:nvCxnSpPr>
            <p:cNvPr id="85" name="Straight Connector 84"/>
            <p:cNvCxnSpPr>
              <a:endCxn id="86" idx="3"/>
            </p:cNvCxnSpPr>
            <p:nvPr/>
          </p:nvCxnSpPr>
          <p:spPr>
            <a:xfrm flipV="1">
              <a:off x="2259521" y="2380123"/>
              <a:ext cx="1672063" cy="7022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Diamond 85"/>
            <p:cNvSpPr/>
            <p:nvPr/>
          </p:nvSpPr>
          <p:spPr>
            <a:xfrm rot="20300958">
              <a:off x="3723180" y="2328154"/>
              <a:ext cx="216024" cy="18364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43521" y="2542126"/>
            <a:ext cx="396831" cy="345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799491" y="2271013"/>
            <a:ext cx="1307630" cy="523220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  <a:p>
            <a:pPr algn="ctr"/>
            <a:endParaRPr lang="de-DE" sz="14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8879" y="3010527"/>
            <a:ext cx="1829286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27604" y="3876027"/>
            <a:ext cx="185056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6755" y="4308075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7605" y="3443979"/>
            <a:ext cx="1850560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613273" y="2453901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0800000" flipH="1" flipV="1">
            <a:off x="611561" y="2542126"/>
            <a:ext cx="137317" cy="622289"/>
          </a:xfrm>
          <a:prstGeom prst="bentConnector3">
            <a:avLst>
              <a:gd name="adj1" fmla="val -1652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0800000" flipH="1" flipV="1">
            <a:off x="611562" y="2542126"/>
            <a:ext cx="116042" cy="1487789"/>
          </a:xfrm>
          <a:prstGeom prst="bentConnector3">
            <a:avLst>
              <a:gd name="adj1" fmla="val -1955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0800000" flipH="1" flipV="1">
            <a:off x="611561" y="2542126"/>
            <a:ext cx="85193" cy="1919837"/>
          </a:xfrm>
          <a:prstGeom prst="bentConnector3">
            <a:avLst>
              <a:gd name="adj1" fmla="val -266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0800000" flipH="1" flipV="1">
            <a:off x="611561" y="2542126"/>
            <a:ext cx="116043" cy="1055741"/>
          </a:xfrm>
          <a:prstGeom prst="bentConnector3">
            <a:avLst>
              <a:gd name="adj1" fmla="val -19552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1693" y="5892832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52813" y="5853837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41693" y="6154442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020679" y="2743644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79" y="2743644"/>
                <a:ext cx="102803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86" r="-1190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2107121" y="2532623"/>
            <a:ext cx="1850110" cy="74149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57228" y="3862743"/>
            <a:ext cx="1826545" cy="738664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</a:t>
            </a:r>
            <a:r>
              <a:rPr lang="de-DE" sz="1400" dirty="0" smtClean="0"/>
              <a:t>int</a:t>
            </a:r>
            <a:endParaRPr lang="de-DE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025435" y="3895772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80193" y="4111796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>
            <a:off x="2107121" y="2532623"/>
            <a:ext cx="1850107" cy="1699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941693" y="908720"/>
            <a:ext cx="1876733" cy="941070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68878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ContextualRelation</a:t>
              </a:r>
              <a:endParaRPr lang="de-DE" sz="1400" dirty="0" smtClean="0"/>
            </a:p>
            <a:p>
              <a:r>
                <a:rPr lang="de-DE" sz="1400" dirty="0" smtClean="0"/>
                <a:t>dc:description: String</a:t>
              </a:r>
            </a:p>
            <a:p>
              <a:r>
                <a:rPr lang="de-DE" sz="1400" dirty="0" smtClean="0"/>
                <a:t>rdf:value: double</a:t>
              </a:r>
              <a:endParaRPr lang="de-DE" sz="1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788583" y="1929776"/>
            <a:ext cx="99944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Collocation</a:t>
            </a:r>
            <a:endParaRPr lang="de-DE" sz="1400" dirty="0" smtClean="0"/>
          </a:p>
        </p:txBody>
      </p:sp>
      <p:cxnSp>
        <p:nvCxnSpPr>
          <p:cNvPr id="65" name="Elbow Connector 64"/>
          <p:cNvCxnSpPr>
            <a:stCxn id="63" idx="3"/>
            <a:endCxn id="64" idx="3"/>
          </p:cNvCxnSpPr>
          <p:nvPr/>
        </p:nvCxnSpPr>
        <p:spPr>
          <a:xfrm rot="5400000">
            <a:off x="4728133" y="1909681"/>
            <a:ext cx="233875" cy="11409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04048" y="1931811"/>
            <a:ext cx="87075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Similarity</a:t>
            </a:r>
            <a:endParaRPr lang="de-DE" sz="1400" dirty="0" smtClean="0"/>
          </a:p>
        </p:txBody>
      </p:sp>
      <p:cxnSp>
        <p:nvCxnSpPr>
          <p:cNvPr id="67" name="Elbow Connector 66"/>
          <p:cNvCxnSpPr>
            <a:stCxn id="63" idx="3"/>
            <a:endCxn id="66" idx="1"/>
          </p:cNvCxnSpPr>
          <p:nvPr/>
        </p:nvCxnSpPr>
        <p:spPr>
          <a:xfrm rot="16200000" flipH="1">
            <a:off x="4835127" y="1916779"/>
            <a:ext cx="235910" cy="10193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3957231" y="3012512"/>
            <a:ext cx="1819239" cy="523220"/>
            <a:chOff x="8176189" y="6138279"/>
            <a:chExt cx="1660036" cy="640565"/>
          </a:xfrm>
        </p:grpSpPr>
        <p:sp>
          <p:nvSpPr>
            <p:cNvPr id="79" name="TextBox 78"/>
            <p:cNvSpPr txBox="1"/>
            <p:nvPr/>
          </p:nvSpPr>
          <p:spPr>
            <a:xfrm>
              <a:off x="8176189" y="6138279"/>
              <a:ext cx="1660035" cy="640565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rdf:value: string</a:t>
              </a:r>
            </a:p>
          </p:txBody>
        </p:sp>
        <p:cxnSp>
          <p:nvCxnSpPr>
            <p:cNvPr id="80" name="Straight Connector 79"/>
            <p:cNvCxnSpPr>
              <a:endCxn id="79" idx="3"/>
            </p:cNvCxnSpPr>
            <p:nvPr/>
          </p:nvCxnSpPr>
          <p:spPr>
            <a:xfrm flipV="1">
              <a:off x="8176191" y="6458561"/>
              <a:ext cx="1660034" cy="19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5921890" y="3588576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319693" y="3269185"/>
            <a:ext cx="55656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7433093" y="3103684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433093" y="3365294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721125" y="2723899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78" name="Elbow Connector 77"/>
          <p:cNvCxnSpPr>
            <a:stCxn id="9" idx="3"/>
            <a:endCxn id="90" idx="1"/>
          </p:cNvCxnSpPr>
          <p:nvPr/>
        </p:nvCxnSpPr>
        <p:spPr>
          <a:xfrm rot="10800000" flipH="1" flipV="1">
            <a:off x="611561" y="2542126"/>
            <a:ext cx="85193" cy="2351885"/>
          </a:xfrm>
          <a:prstGeom prst="bentConnector3">
            <a:avLst>
              <a:gd name="adj1" fmla="val -2663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6755" y="4740123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037348" y="4774967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941692" y="5436133"/>
            <a:ext cx="1826545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FixedSizeVector</a:t>
            </a:r>
            <a:endParaRPr lang="de-DE" sz="1400" i="1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3381164" y="4773717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BagOfWords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102" name="Elbow Connector 101"/>
          <p:cNvCxnSpPr>
            <a:stCxn id="99" idx="1"/>
            <a:endCxn id="105" idx="3"/>
          </p:cNvCxnSpPr>
          <p:nvPr/>
        </p:nvCxnSpPr>
        <p:spPr>
          <a:xfrm rot="10800000">
            <a:off x="4857408" y="4773499"/>
            <a:ext cx="179940" cy="26307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Elbow Connector 102"/>
          <p:cNvCxnSpPr>
            <a:stCxn id="101" idx="3"/>
            <a:endCxn id="105" idx="3"/>
          </p:cNvCxnSpPr>
          <p:nvPr/>
        </p:nvCxnSpPr>
        <p:spPr>
          <a:xfrm flipV="1">
            <a:off x="4676455" y="4773498"/>
            <a:ext cx="180953" cy="261829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100" idx="0"/>
            <a:endCxn id="105" idx="0"/>
          </p:cNvCxnSpPr>
          <p:nvPr/>
        </p:nvCxnSpPr>
        <p:spPr>
          <a:xfrm flipV="1">
            <a:off x="4854965" y="4629701"/>
            <a:ext cx="2443" cy="8064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Isosceles Triangle 104"/>
          <p:cNvSpPr/>
          <p:nvPr/>
        </p:nvSpPr>
        <p:spPr>
          <a:xfrm>
            <a:off x="4797441" y="4629701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9" name="Straight Connector 108"/>
          <p:cNvCxnSpPr>
            <a:stCxn id="99" idx="1"/>
            <a:endCxn id="99" idx="3"/>
          </p:cNvCxnSpPr>
          <p:nvPr/>
        </p:nvCxnSpPr>
        <p:spPr>
          <a:xfrm>
            <a:off x="5037348" y="5036577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1" idx="1"/>
            <a:endCxn id="101" idx="3"/>
          </p:cNvCxnSpPr>
          <p:nvPr/>
        </p:nvCxnSpPr>
        <p:spPr>
          <a:xfrm>
            <a:off x="3381164" y="5035327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  <a:endCxn id="14" idx="1"/>
          </p:cNvCxnSpPr>
          <p:nvPr/>
        </p:nvCxnSpPr>
        <p:spPr>
          <a:xfrm>
            <a:off x="2107121" y="2532623"/>
            <a:ext cx="1834572" cy="362181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4530" y="2202033"/>
            <a:ext cx="1826545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Observation</a:t>
            </a:r>
          </a:p>
          <a:p>
            <a:pPr algn="ctr"/>
            <a:r>
              <a:rPr lang="de-DE" sz="1400" dirty="0" smtClean="0"/>
              <a:t>rdf:value: Literal</a:t>
            </a:r>
            <a:endParaRPr lang="de-DE" sz="1400" dirty="0" smtClean="0"/>
          </a:p>
        </p:txBody>
      </p:sp>
      <p:sp>
        <p:nvSpPr>
          <p:cNvPr id="91" name="Isosceles Triangle 90"/>
          <p:cNvSpPr/>
          <p:nvPr/>
        </p:nvSpPr>
        <p:spPr>
          <a:xfrm>
            <a:off x="7112991" y="2753269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2" name="Elbow Connector 91"/>
          <p:cNvCxnSpPr>
            <a:stCxn id="91" idx="3"/>
            <a:endCxn id="32" idx="3"/>
          </p:cNvCxnSpPr>
          <p:nvPr/>
        </p:nvCxnSpPr>
        <p:spPr>
          <a:xfrm rot="5400000">
            <a:off x="5840463" y="2873031"/>
            <a:ext cx="1302355" cy="141573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1" idx="3"/>
            <a:endCxn id="14" idx="3"/>
          </p:cNvCxnSpPr>
          <p:nvPr/>
        </p:nvCxnSpPr>
        <p:spPr>
          <a:xfrm rot="5400000">
            <a:off x="4875627" y="3830563"/>
            <a:ext cx="3224722" cy="1423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1" idx="3"/>
            <a:endCxn id="79" idx="3"/>
          </p:cNvCxnSpPr>
          <p:nvPr/>
        </p:nvCxnSpPr>
        <p:spPr>
          <a:xfrm rot="5400000">
            <a:off x="6315787" y="2390403"/>
            <a:ext cx="344402" cy="142303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9" idx="3"/>
            <a:endCxn id="68" idx="0"/>
          </p:cNvCxnSpPr>
          <p:nvPr/>
        </p:nvCxnSpPr>
        <p:spPr>
          <a:xfrm>
            <a:off x="5776469" y="3274122"/>
            <a:ext cx="540983" cy="314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flipV="1">
            <a:off x="7112991" y="2002726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7" name="Elbow Connector 106"/>
          <p:cNvCxnSpPr>
            <a:stCxn id="106" idx="3"/>
            <a:endCxn id="61" idx="3"/>
          </p:cNvCxnSpPr>
          <p:nvPr/>
        </p:nvCxnSpPr>
        <p:spPr>
          <a:xfrm rot="16200000" flipV="1">
            <a:off x="6141422" y="944641"/>
            <a:ext cx="724674" cy="139149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5" idx="2"/>
            <a:endCxn id="74" idx="0"/>
          </p:cNvCxnSpPr>
          <p:nvPr/>
        </p:nvCxnSpPr>
        <p:spPr>
          <a:xfrm>
            <a:off x="7207803" y="2725253"/>
            <a:ext cx="631075" cy="37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75" idx="3"/>
            <a:endCxn id="75" idx="1"/>
          </p:cNvCxnSpPr>
          <p:nvPr/>
        </p:nvCxnSpPr>
        <p:spPr>
          <a:xfrm flipH="1">
            <a:off x="6294530" y="2463643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47608" y="2455612"/>
            <a:ext cx="182653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i="1" dirty="0" smtClean="0"/>
              <a:t>Quotation</a:t>
            </a:r>
            <a:endParaRPr lang="de-DE" sz="1400" dirty="0" smtClean="0"/>
          </a:p>
        </p:txBody>
      </p:sp>
      <p:cxnSp>
        <p:nvCxnSpPr>
          <p:cNvPr id="145" name="Straight Connector 144"/>
          <p:cNvCxnSpPr>
            <a:stCxn id="143" idx="2"/>
            <a:endCxn id="144" idx="0"/>
          </p:cNvCxnSpPr>
          <p:nvPr/>
        </p:nvCxnSpPr>
        <p:spPr>
          <a:xfrm flipH="1">
            <a:off x="4857248" y="2763389"/>
            <a:ext cx="3630" cy="26828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4" name="Isosceles Triangle 143"/>
          <p:cNvSpPr/>
          <p:nvPr/>
        </p:nvSpPr>
        <p:spPr>
          <a:xfrm flipV="1">
            <a:off x="4797281" y="2887879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55" name="Elbow Connector 154"/>
          <p:cNvCxnSpPr>
            <a:stCxn id="79" idx="2"/>
            <a:endCxn id="32" idx="0"/>
          </p:cNvCxnSpPr>
          <p:nvPr/>
        </p:nvCxnSpPr>
        <p:spPr>
          <a:xfrm rot="16200000" flipH="1">
            <a:off x="4705170" y="3697411"/>
            <a:ext cx="327011" cy="36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184621" y="3535732"/>
            <a:ext cx="165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instanceEmbedding</a:t>
            </a:r>
            <a:endParaRPr lang="de-DE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07340"/>
            <a:ext cx="816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 bit more compact, with conventional aggregator symbols instead of properties-only</a:t>
            </a:r>
            <a:endParaRPr lang="de-DE" dirty="0"/>
          </a:p>
        </p:txBody>
      </p:sp>
      <p:cxnSp>
        <p:nvCxnSpPr>
          <p:cNvPr id="19" name="Straight Connector 18"/>
          <p:cNvCxnSpPr>
            <a:stCxn id="4" idx="3"/>
            <a:endCxn id="3" idx="3"/>
          </p:cNvCxnSpPr>
          <p:nvPr/>
        </p:nvCxnSpPr>
        <p:spPr>
          <a:xfrm flipV="1">
            <a:off x="2107121" y="2083787"/>
            <a:ext cx="1677134" cy="448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iamond 2"/>
          <p:cNvSpPr/>
          <p:nvPr/>
        </p:nvSpPr>
        <p:spPr>
          <a:xfrm rot="20851728">
            <a:off x="3570780" y="2015292"/>
            <a:ext cx="216024" cy="18364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Sandbox: Adding Embeddings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82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 (CC, 2020-06-25)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29403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07904" y="2228671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178504" y="2814069"/>
            <a:ext cx="1529400" cy="14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11760" y="24208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  <a:endCxn id="12" idx="1"/>
          </p:cNvCxnSpPr>
          <p:nvPr/>
        </p:nvCxnSpPr>
        <p:spPr>
          <a:xfrm>
            <a:off x="5888886" y="2828836"/>
            <a:ext cx="1050882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60327" y="243018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07904" y="2532804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656495"/>
            <a:ext cx="829073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7664" y="4162762"/>
            <a:ext cx="1959126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TimeSeries</a:t>
            </a:r>
          </a:p>
          <a:p>
            <a:r>
              <a:rPr lang="de-DE" dirty="0" smtClean="0"/>
              <a:t>rdf:value !rdf:JSON</a:t>
            </a:r>
          </a:p>
          <a:p>
            <a:pPr algn="r"/>
            <a:r>
              <a:rPr lang="de-DE" dirty="0" smtClean="0"/>
              <a:t>(JSON array)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3668503" y="4172054"/>
            <a:ext cx="2199641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Bag (of words)</a:t>
            </a:r>
          </a:p>
          <a:p>
            <a:r>
              <a:rPr lang="de-DE" dirty="0" smtClean="0"/>
              <a:t>rdf:value rdf:JSON</a:t>
            </a:r>
          </a:p>
          <a:p>
            <a:r>
              <a:rPr lang="de-DE" dirty="0" smtClean="0"/>
              <a:t>	(JSON map)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040029" y="4172054"/>
            <a:ext cx="2636427" cy="9233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FixedSizeVector</a:t>
            </a:r>
          </a:p>
          <a:p>
            <a:r>
              <a:rPr lang="de-DE" dirty="0" smtClean="0"/>
              <a:t>rdf:value ?xsd:string (orig)</a:t>
            </a:r>
          </a:p>
          <a:p>
            <a:r>
              <a:rPr lang="de-DE" dirty="0"/>
              <a:t>	</a:t>
            </a:r>
            <a:r>
              <a:rPr lang="de-DE" dirty="0" smtClean="0"/>
              <a:t>(JSON array?)</a:t>
            </a:r>
          </a:p>
        </p:txBody>
      </p:sp>
      <p:cxnSp>
        <p:nvCxnSpPr>
          <p:cNvPr id="17" name="Elbow Connector 16"/>
          <p:cNvCxnSpPr>
            <a:stCxn id="14" idx="0"/>
            <a:endCxn id="20" idx="3"/>
          </p:cNvCxnSpPr>
          <p:nvPr/>
        </p:nvCxnSpPr>
        <p:spPr>
          <a:xfrm rot="5400000" flipH="1" flipV="1">
            <a:off x="3372778" y="2750439"/>
            <a:ext cx="566772" cy="2257875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6" idx="0"/>
            <a:endCxn id="20" idx="3"/>
          </p:cNvCxnSpPr>
          <p:nvPr/>
        </p:nvCxnSpPr>
        <p:spPr>
          <a:xfrm rot="16200000" flipV="1">
            <a:off x="5783641" y="2597451"/>
            <a:ext cx="576064" cy="2573141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15" idx="0"/>
            <a:endCxn id="20" idx="0"/>
          </p:cNvCxnSpPr>
          <p:nvPr/>
        </p:nvCxnSpPr>
        <p:spPr>
          <a:xfrm flipV="1">
            <a:off x="4768324" y="3429000"/>
            <a:ext cx="16778" cy="7430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Isosceles Triangle 19"/>
          <p:cNvSpPr/>
          <p:nvPr/>
        </p:nvSpPr>
        <p:spPr>
          <a:xfrm>
            <a:off x="4725666" y="3429000"/>
            <a:ext cx="118871" cy="16699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1572185" y="5540206"/>
            <a:ext cx="1775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recording of</a:t>
            </a:r>
          </a:p>
          <a:p>
            <a:r>
              <a:rPr lang="de-DE" dirty="0" smtClean="0"/>
              <a:t>movements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3888" y="5540206"/>
            <a:ext cx="2343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collocation vector,</a:t>
            </a:r>
          </a:p>
          <a:p>
            <a:r>
              <a:rPr lang="de-DE" dirty="0" smtClean="0"/>
              <a:t>weighted by frequency</a:t>
            </a:r>
          </a:p>
          <a:p>
            <a:r>
              <a:rPr lang="de-DE" dirty="0" smtClean="0"/>
              <a:t>or otherwise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05832" y="5540206"/>
            <a:ext cx="2102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e.g., word (or sense)</a:t>
            </a:r>
          </a:p>
          <a:p>
            <a:r>
              <a:rPr lang="de-DE" dirty="0" smtClean="0"/>
              <a:t>embeddings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547664" y="4509120"/>
            <a:ext cx="19591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87162" y="4509120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84168" y="4509120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272" y="4345359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40" y="5502345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46660" y="5745202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70314" y="5988060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46661" y="6230917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924257" y="4653136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741883" y="5098476"/>
            <a:ext cx="82664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43964" y="4196395"/>
            <a:ext cx="106950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484362" y="5355997"/>
            <a:ext cx="131236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01107" y="4439251"/>
            <a:ext cx="155521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4337" y="4240338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9433" y="414908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16" name="Straight Arrow Connector 15"/>
          <p:cNvCxnSpPr>
            <a:stCxn id="14" idx="3"/>
            <a:endCxn id="50" idx="1"/>
          </p:cNvCxnSpPr>
          <p:nvPr/>
        </p:nvCxnSpPr>
        <p:spPr>
          <a:xfrm flipV="1">
            <a:off x="5239114" y="4482698"/>
            <a:ext cx="1493126" cy="1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3911" y="4149080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3404337" y="4501948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67744" y="470598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70598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>
            <a:off x="1502842" y="4499248"/>
            <a:ext cx="1901495" cy="735877"/>
          </a:xfrm>
          <a:prstGeom prst="bentConnector3">
            <a:avLst>
              <a:gd name="adj1" fmla="val 1507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9872" y="2311713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66165" y="2396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23587" y="2564904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6" idx="3"/>
            <a:endCxn id="48" idx="1"/>
          </p:cNvCxnSpPr>
          <p:nvPr/>
        </p:nvCxnSpPr>
        <p:spPr>
          <a:xfrm flipV="1">
            <a:off x="5237340" y="523426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502842" y="2788767"/>
            <a:ext cx="1917030" cy="1710481"/>
          </a:xfrm>
          <a:prstGeom prst="bentConnector3">
            <a:avLst>
              <a:gd name="adj1" fmla="val 148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14" idx="1"/>
          </p:cNvCxnSpPr>
          <p:nvPr/>
        </p:nvCxnSpPr>
        <p:spPr>
          <a:xfrm>
            <a:off x="1502842" y="4499248"/>
            <a:ext cx="1901495" cy="27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404337" y="4865793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733205" y="497265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455597" y="484941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32240" y="422108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>
            <a:stCxn id="50" idx="3"/>
            <a:endCxn id="50" idx="1"/>
          </p:cNvCxnSpPr>
          <p:nvPr/>
        </p:nvCxnSpPr>
        <p:spPr>
          <a:xfrm flipH="1">
            <a:off x="6732240" y="448269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0"/>
          </p:cNvCxnSpPr>
          <p:nvPr/>
        </p:nvCxnSpPr>
        <p:spPr>
          <a:xfrm>
            <a:off x="5246417" y="2788767"/>
            <a:ext cx="1891608" cy="14323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23007" y="2447937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56" name="Elbow Connector 55"/>
          <p:cNvCxnSpPr>
            <a:stCxn id="9" idx="3"/>
            <a:endCxn id="57" idx="1"/>
          </p:cNvCxnSpPr>
          <p:nvPr/>
        </p:nvCxnSpPr>
        <p:spPr>
          <a:xfrm rot="16200000" flipH="1">
            <a:off x="244676" y="5595683"/>
            <a:ext cx="1791735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70314" y="6467433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86105" y="3212976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04336" y="3587360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79712" y="3211726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320053" y="3419242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275003" y="3419242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317609" y="3275445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260085" y="327544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386105" y="3474586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404336" y="3848970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1979712" y="3473336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draft without contextual relations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34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07" y="3261787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175" y="5301538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71195" y="5544395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94849" y="5787253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71196" y="6030110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1048792" y="3569069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424788" y="4456039"/>
            <a:ext cx="170990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326869" y="3553958"/>
            <a:ext cx="195276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167267" y="4713560"/>
            <a:ext cx="219562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084012" y="3796814"/>
            <a:ext cx="243847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8872" y="4865213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3968" y="477395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8446" y="4773955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28872" y="5124370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 flipV="1">
            <a:off x="1627377" y="2138781"/>
            <a:ext cx="1911120" cy="1276895"/>
          </a:xfrm>
          <a:prstGeom prst="bentConnector3">
            <a:avLst>
              <a:gd name="adj1" fmla="val 127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4407" y="2936588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20271" y="3021585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548122" y="3189779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48" idx="1"/>
          </p:cNvCxnSpPr>
          <p:nvPr/>
        </p:nvCxnSpPr>
        <p:spPr>
          <a:xfrm flipV="1">
            <a:off x="5361875" y="215708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627377" y="3413642"/>
            <a:ext cx="1917030" cy="20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</p:cNvCxnSpPr>
          <p:nvPr/>
        </p:nvCxnSpPr>
        <p:spPr>
          <a:xfrm>
            <a:off x="1627377" y="3415676"/>
            <a:ext cx="1901494" cy="1708694"/>
          </a:xfrm>
          <a:prstGeom prst="bentConnector3">
            <a:avLst>
              <a:gd name="adj1" fmla="val 130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538497" y="1769449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857740" y="189547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32" y="177223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56775" y="3156185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856775" y="3434592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1"/>
          </p:cNvCxnSpPr>
          <p:nvPr/>
        </p:nvCxnSpPr>
        <p:spPr>
          <a:xfrm>
            <a:off x="5370952" y="3413642"/>
            <a:ext cx="1485823" cy="41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7542" y="3072812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10640" y="3837851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28871" y="4212235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4247" y="3836601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444588" y="4044117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399538" y="4044117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442144" y="3900320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384620" y="3900320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510640" y="40994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528871" y="4473845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2104247" y="40982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+ contextualized embedding (embedding per attestation)</a:t>
            </a:r>
            <a:endParaRPr lang="de-DE" dirty="0"/>
          </a:p>
        </p:txBody>
      </p:sp>
      <p:cxnSp>
        <p:nvCxnSpPr>
          <p:cNvPr id="53" name="Elbow Connector 52"/>
          <p:cNvCxnSpPr>
            <a:stCxn id="46" idx="2"/>
            <a:endCxn id="21" idx="0"/>
          </p:cNvCxnSpPr>
          <p:nvPr/>
        </p:nvCxnSpPr>
        <p:spPr>
          <a:xfrm rot="16200000" flipH="1">
            <a:off x="4242102" y="2721009"/>
            <a:ext cx="428475" cy="26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4995" y="2580121"/>
            <a:ext cx="1612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instanceEmbedding</a:t>
            </a:r>
            <a:endParaRPr lang="de-DE" sz="1400" i="1" dirty="0"/>
          </a:p>
        </p:txBody>
      </p:sp>
      <p:cxnSp>
        <p:nvCxnSpPr>
          <p:cNvPr id="69" name="Elbow Connector 68"/>
          <p:cNvCxnSpPr>
            <a:stCxn id="14" idx="3"/>
            <a:endCxn id="50" idx="2"/>
          </p:cNvCxnSpPr>
          <p:nvPr/>
        </p:nvCxnSpPr>
        <p:spPr>
          <a:xfrm flipV="1">
            <a:off x="5363649" y="3679405"/>
            <a:ext cx="1898911" cy="144741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07" y="3261787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4175" y="5301538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71195" y="5544395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94849" y="5787253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71196" y="6030110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1048792" y="3569069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424788" y="4456039"/>
            <a:ext cx="170990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326869" y="3553958"/>
            <a:ext cx="195276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167267" y="4713560"/>
            <a:ext cx="219562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084012" y="3796814"/>
            <a:ext cx="243847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28872" y="4865213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3968" y="477395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8446" y="4773955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28872" y="5124370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79" y="1628800"/>
                <a:ext cx="102803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92" r="-1775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4" idx="3"/>
            <a:endCxn id="46" idx="1"/>
          </p:cNvCxnSpPr>
          <p:nvPr/>
        </p:nvCxnSpPr>
        <p:spPr>
          <a:xfrm flipV="1">
            <a:off x="1627377" y="2138781"/>
            <a:ext cx="1911120" cy="1276895"/>
          </a:xfrm>
          <a:prstGeom prst="bentConnector3">
            <a:avLst>
              <a:gd name="adj1" fmla="val 127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44407" y="2936588"/>
            <a:ext cx="182654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320271" y="3021585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tx2"/>
                </a:solidFill>
              </a:rPr>
              <a:t>embedding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48122" y="3189779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48" idx="1"/>
          </p:cNvCxnSpPr>
          <p:nvPr/>
        </p:nvCxnSpPr>
        <p:spPr>
          <a:xfrm flipV="1">
            <a:off x="5361875" y="215708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1" idx="1"/>
          </p:cNvCxnSpPr>
          <p:nvPr/>
        </p:nvCxnSpPr>
        <p:spPr>
          <a:xfrm flipV="1">
            <a:off x="1627377" y="3413642"/>
            <a:ext cx="1917030" cy="203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</p:cNvCxnSpPr>
          <p:nvPr/>
        </p:nvCxnSpPr>
        <p:spPr>
          <a:xfrm>
            <a:off x="1627377" y="3415676"/>
            <a:ext cx="1901494" cy="1708694"/>
          </a:xfrm>
          <a:prstGeom prst="bentConnector3">
            <a:avLst>
              <a:gd name="adj1" fmla="val 130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538497" y="1769449"/>
            <a:ext cx="1834777" cy="738664"/>
            <a:chOff x="8176191" y="6138279"/>
            <a:chExt cx="2290692" cy="904327"/>
          </a:xfrm>
        </p:grpSpPr>
        <p:sp>
          <p:nvSpPr>
            <p:cNvPr id="46" name="TextBox 45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857740" y="189547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80132" y="177223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6856775" y="3156185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856775" y="3434592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50" idx="1"/>
          </p:cNvCxnSpPr>
          <p:nvPr/>
        </p:nvCxnSpPr>
        <p:spPr>
          <a:xfrm>
            <a:off x="5370952" y="3413642"/>
            <a:ext cx="1485823" cy="415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7542" y="3072812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tx2"/>
                </a:solidFill>
              </a:rPr>
              <a:t>corpus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10640" y="3837851"/>
            <a:ext cx="156215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28871" y="4212235"/>
            <a:ext cx="182654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4247" y="3836601"/>
            <a:ext cx="129529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61" name="Elbow Connector 60"/>
          <p:cNvCxnSpPr>
            <a:stCxn id="58" idx="1"/>
            <a:endCxn id="64" idx="3"/>
          </p:cNvCxnSpPr>
          <p:nvPr/>
        </p:nvCxnSpPr>
        <p:spPr>
          <a:xfrm rot="10800000">
            <a:off x="4444588" y="4044117"/>
            <a:ext cx="1066053" cy="55344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60" idx="3"/>
            <a:endCxn id="64" idx="3"/>
          </p:cNvCxnSpPr>
          <p:nvPr/>
        </p:nvCxnSpPr>
        <p:spPr>
          <a:xfrm flipV="1">
            <a:off x="3399538" y="4044117"/>
            <a:ext cx="1045049" cy="54094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0"/>
            <a:endCxn id="64" idx="0"/>
          </p:cNvCxnSpPr>
          <p:nvPr/>
        </p:nvCxnSpPr>
        <p:spPr>
          <a:xfrm flipV="1">
            <a:off x="4442144" y="3900320"/>
            <a:ext cx="2443" cy="3119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Isosceles Triangle 63"/>
          <p:cNvSpPr/>
          <p:nvPr/>
        </p:nvSpPr>
        <p:spPr>
          <a:xfrm>
            <a:off x="4384620" y="3900320"/>
            <a:ext cx="119934" cy="143797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65" name="Straight Connector 64"/>
          <p:cNvCxnSpPr>
            <a:stCxn id="58" idx="1"/>
            <a:endCxn id="58" idx="3"/>
          </p:cNvCxnSpPr>
          <p:nvPr/>
        </p:nvCxnSpPr>
        <p:spPr>
          <a:xfrm>
            <a:off x="5510640" y="4099461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1"/>
            <a:endCxn id="59" idx="3"/>
          </p:cNvCxnSpPr>
          <p:nvPr/>
        </p:nvCxnSpPr>
        <p:spPr>
          <a:xfrm>
            <a:off x="3528871" y="4473845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0" idx="1"/>
            <a:endCxn id="60" idx="3"/>
          </p:cNvCxnSpPr>
          <p:nvPr/>
        </p:nvCxnSpPr>
        <p:spPr>
          <a:xfrm>
            <a:off x="2104247" y="4098211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+ contextualized embedding (embedding per attestation)</a:t>
            </a:r>
            <a:endParaRPr lang="de-DE" dirty="0"/>
          </a:p>
        </p:txBody>
      </p:sp>
      <p:cxnSp>
        <p:nvCxnSpPr>
          <p:cNvPr id="53" name="Elbow Connector 52"/>
          <p:cNvCxnSpPr>
            <a:stCxn id="46" idx="2"/>
            <a:endCxn id="21" idx="0"/>
          </p:cNvCxnSpPr>
          <p:nvPr/>
        </p:nvCxnSpPr>
        <p:spPr>
          <a:xfrm rot="16200000" flipH="1">
            <a:off x="4242102" y="2721009"/>
            <a:ext cx="428475" cy="268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4995" y="2580121"/>
            <a:ext cx="1640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smtClean="0">
                <a:solidFill>
                  <a:schemeClr val="tx2"/>
                </a:solidFill>
              </a:rPr>
              <a:t>instanceEmbedding</a:t>
            </a:r>
            <a:endParaRPr lang="de-DE" sz="1400" b="1" i="1" dirty="0">
              <a:solidFill>
                <a:schemeClr val="tx2"/>
              </a:solidFill>
            </a:endParaRPr>
          </a:p>
        </p:txBody>
      </p:sp>
      <p:cxnSp>
        <p:nvCxnSpPr>
          <p:cNvPr id="69" name="Elbow Connector 68"/>
          <p:cNvCxnSpPr>
            <a:stCxn id="14" idx="3"/>
            <a:endCxn id="50" idx="2"/>
          </p:cNvCxnSpPr>
          <p:nvPr/>
        </p:nvCxnSpPr>
        <p:spPr>
          <a:xfrm flipV="1">
            <a:off x="5363649" y="3679405"/>
            <a:ext cx="1898911" cy="144741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1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RELICS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older slides, may be important for understanding how the model evolved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54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Elbow Connector 46"/>
          <p:cNvCxnSpPr>
            <a:endCxn id="14" idx="1"/>
          </p:cNvCxnSpPr>
          <p:nvPr/>
        </p:nvCxnSpPr>
        <p:spPr>
          <a:xfrm>
            <a:off x="924257" y="4495785"/>
            <a:ext cx="2480080" cy="616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8272" y="4335734"/>
            <a:ext cx="1004570" cy="307777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Observable</a:t>
            </a:r>
            <a:endParaRPr lang="de-DE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99640" y="5502345"/>
            <a:ext cx="116038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ontolex:Form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46660" y="5745202"/>
            <a:ext cx="1692451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ontolex:LexicalSense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70314" y="5988060"/>
            <a:ext cx="1871218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dirty="0" smtClean="0"/>
              <a:t>ontolex:LexicalConcept</a:t>
            </a:r>
            <a:endParaRPr lang="de-D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46661" y="6230917"/>
            <a:ext cx="1697342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ontolex:LexicalEntry</a:t>
            </a:r>
            <a:endParaRPr lang="de-DE" sz="1400" dirty="0"/>
          </a:p>
        </p:txBody>
      </p:sp>
      <p:sp>
        <p:nvSpPr>
          <p:cNvPr id="9" name="Isosceles Triangle 8"/>
          <p:cNvSpPr/>
          <p:nvPr/>
        </p:nvSpPr>
        <p:spPr>
          <a:xfrm>
            <a:off x="924257" y="4653136"/>
            <a:ext cx="173029" cy="17645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741883" y="5098476"/>
            <a:ext cx="826647" cy="28886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43964" y="4196395"/>
            <a:ext cx="1069504" cy="233588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484362" y="5355997"/>
            <a:ext cx="1312362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401107" y="4439251"/>
            <a:ext cx="1555219" cy="233588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4337" y="4240338"/>
            <a:ext cx="1834777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CorpusFrequency</a:t>
            </a:r>
          </a:p>
          <a:p>
            <a:r>
              <a:rPr lang="de-DE" sz="1400" dirty="0" smtClean="0"/>
              <a:t>rdf:value: int</a:t>
            </a:r>
            <a:endParaRPr lang="de-D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41058" y="425201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frequency</a:t>
            </a:r>
            <a:endParaRPr lang="de-DE" sz="1400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5239114" y="4482698"/>
            <a:ext cx="1493126" cy="1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911" y="4149080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404337" y="4501948"/>
            <a:ext cx="1834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23840" y="4974415"/>
                <a:ext cx="1028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i="1" dirty="0" smtClean="0"/>
                  <a:t>attestation </a:t>
                </a:r>
                <a:endParaRPr lang="de-DE" sz="14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sz="1400" i="1" dirty="0" smtClean="0"/>
                  <a:t> citation</a:t>
                </a:r>
                <a:endParaRPr lang="de-DE" sz="1400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40" y="4974415"/>
                <a:ext cx="102803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786" r="-1190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>
            <a:off x="1502842" y="4489623"/>
            <a:ext cx="1901495" cy="745502"/>
          </a:xfrm>
          <a:prstGeom prst="bentConnector3">
            <a:avLst>
              <a:gd name="adj1" fmla="val 1962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9872" y="2311713"/>
            <a:ext cx="1826545" cy="95410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dirty="0" smtClean="0"/>
          </a:p>
          <a:p>
            <a:r>
              <a:rPr lang="de-DE" sz="1400" dirty="0" smtClean="0"/>
              <a:t>dc:description: String</a:t>
            </a:r>
          </a:p>
          <a:p>
            <a:r>
              <a:rPr lang="de-DE" sz="1400" dirty="0" smtClean="0"/>
              <a:t>dc:extent: int</a:t>
            </a:r>
          </a:p>
          <a:p>
            <a:r>
              <a:rPr lang="de-DE" sz="1400" dirty="0" smtClean="0"/>
              <a:t>rdf:value: Literal</a:t>
            </a:r>
            <a:endParaRPr lang="de-DE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6165" y="2396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embedding</a:t>
            </a:r>
            <a:endParaRPr lang="de-DE" sz="1400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423587" y="2564904"/>
            <a:ext cx="174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9" idx="3"/>
            <a:endCxn id="68" idx="1"/>
          </p:cNvCxnSpPr>
          <p:nvPr/>
        </p:nvCxnSpPr>
        <p:spPr>
          <a:xfrm flipV="1">
            <a:off x="5237340" y="5234261"/>
            <a:ext cx="1495865" cy="8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502842" y="2788767"/>
            <a:ext cx="1917030" cy="1700856"/>
          </a:xfrm>
          <a:prstGeom prst="bentConnector3">
            <a:avLst>
              <a:gd name="adj1" fmla="val 1836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7544" y="653674"/>
            <a:ext cx="860447" cy="307778"/>
            <a:chOff x="4355976" y="1245192"/>
            <a:chExt cx="1074255" cy="376804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45192"/>
              <a:ext cx="859449" cy="376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dirty="0" smtClean="0"/>
                <a:t>rdf:List</a:t>
              </a:r>
              <a:endParaRPr lang="de-DE" sz="1400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5492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>
            <a:off x="1327991" y="831528"/>
            <a:ext cx="519086" cy="10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1000557" y="1898203"/>
            <a:ext cx="19687" cy="2437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7285" y="1936547"/>
            <a:ext cx="842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rdf:first,</a:t>
            </a:r>
          </a:p>
          <a:p>
            <a:r>
              <a:rPr lang="de-DE" sz="1400" dirty="0" smtClean="0"/>
              <a:t>rdf:_1, ...</a:t>
            </a:r>
            <a:endParaRPr lang="de-DE" sz="1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847077" y="463280"/>
            <a:ext cx="1746902" cy="941070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68878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ContextualRelation</a:t>
              </a:r>
              <a:endParaRPr lang="de-DE" sz="1400" dirty="0" smtClean="0"/>
            </a:p>
            <a:p>
              <a:r>
                <a:rPr lang="de-DE" sz="1400" dirty="0" smtClean="0"/>
                <a:t>dc:description: String</a:t>
              </a:r>
            </a:p>
            <a:p>
              <a:r>
                <a:rPr lang="de-DE" sz="1400" dirty="0" smtClean="0"/>
                <a:t>rdf:value: double</a:t>
              </a:r>
              <a:endParaRPr lang="de-DE" sz="14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0523" y="1590426"/>
            <a:ext cx="99944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Collocation</a:t>
            </a:r>
            <a:endParaRPr lang="de-DE" sz="1400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787614" y="636980"/>
            <a:ext cx="186076" cy="1720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87731" y="1592461"/>
            <a:ext cx="870751" cy="307777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Similarity</a:t>
            </a:r>
            <a:endParaRPr lang="de-DE" sz="1400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3438028" y="707381"/>
            <a:ext cx="188111" cy="15820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>
            <a:off x="4323107" y="1900238"/>
            <a:ext cx="10038" cy="41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374978" y="1938031"/>
            <a:ext cx="197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rdf:first, rdf</a:t>
            </a:r>
            <a:r>
              <a:rPr lang="de-DE" sz="1400" dirty="0" smtClean="0"/>
              <a:t>:_1, ...</a:t>
            </a:r>
            <a:endParaRPr lang="de-DE" sz="1400" dirty="0"/>
          </a:p>
        </p:txBody>
      </p: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668514" y="-393493"/>
            <a:ext cx="190394" cy="1903940"/>
          </a:xfrm>
          <a:prstGeom prst="bentConnector3">
            <a:avLst>
              <a:gd name="adj1" fmla="val -120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5942" y="312443"/>
            <a:ext cx="72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rdf:rest</a:t>
            </a:r>
            <a:endParaRPr lang="de-DE" sz="1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3404337" y="4865793"/>
            <a:ext cx="1834777" cy="738664"/>
            <a:chOff x="8176191" y="6138279"/>
            <a:chExt cx="2290692" cy="904327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2288477" cy="904327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400" i="1" dirty="0" smtClean="0"/>
                <a:t>Attestation</a:t>
              </a:r>
            </a:p>
            <a:p>
              <a:r>
                <a:rPr lang="de-DE" sz="1400" dirty="0" smtClean="0"/>
                <a:t>quotation: string</a:t>
              </a:r>
            </a:p>
            <a:p>
              <a:r>
                <a:rPr lang="de-DE" sz="1400" dirty="0" smtClean="0"/>
                <a:t>attestationGloss:string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6733205" y="4972651"/>
            <a:ext cx="791123" cy="52322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locus </a:t>
            </a:r>
          </a:p>
          <a:p>
            <a:pPr algn="ctr"/>
            <a:r>
              <a:rPr lang="de-DE" sz="1400" dirty="0" smtClean="0"/>
              <a:t>URI</a:t>
            </a:r>
            <a:endParaRPr lang="de-DE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455597" y="484941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 smtClean="0"/>
              <a:t>locus</a:t>
            </a:r>
            <a:endParaRPr lang="de-DE" sz="14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6732240" y="4221088"/>
            <a:ext cx="811569" cy="5232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</a:p>
          <a:p>
            <a:r>
              <a:rPr lang="de-DE" sz="1400" i="1" dirty="0" smtClean="0"/>
              <a:t>total</a:t>
            </a:r>
            <a:r>
              <a:rPr lang="de-DE" sz="1400" dirty="0" smtClean="0"/>
              <a:t>: int</a:t>
            </a:r>
            <a:endParaRPr lang="de-DE" sz="1400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6732240" y="4482698"/>
            <a:ext cx="8115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2" idx="3"/>
            <a:endCxn id="74" idx="0"/>
          </p:cNvCxnSpPr>
          <p:nvPr/>
        </p:nvCxnSpPr>
        <p:spPr>
          <a:xfrm>
            <a:off x="5246417" y="2788767"/>
            <a:ext cx="1891608" cy="143232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1" idx="3"/>
            <a:endCxn id="74" idx="0"/>
          </p:cNvCxnSpPr>
          <p:nvPr/>
        </p:nvCxnSpPr>
        <p:spPr>
          <a:xfrm>
            <a:off x="3584284" y="832612"/>
            <a:ext cx="3553741" cy="338847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23007" y="2447937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5922997" y="868831"/>
            <a:ext cx="66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corpus</a:t>
            </a:r>
            <a:endParaRPr lang="de-DE" sz="1400" i="1" dirty="0"/>
          </a:p>
        </p:txBody>
      </p:sp>
      <p:cxnSp>
        <p:nvCxnSpPr>
          <p:cNvPr id="78" name="Elbow Connector 77"/>
          <p:cNvCxnSpPr>
            <a:stCxn id="9" idx="3"/>
            <a:endCxn id="90" idx="1"/>
          </p:cNvCxnSpPr>
          <p:nvPr/>
        </p:nvCxnSpPr>
        <p:spPr>
          <a:xfrm rot="16200000" flipH="1">
            <a:off x="244676" y="5595683"/>
            <a:ext cx="1791735" cy="2595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70314" y="6467433"/>
            <a:ext cx="1881410" cy="3077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... </a:t>
            </a:r>
            <a:r>
              <a:rPr lang="de-DE" sz="1400" i="1" dirty="0" smtClean="0"/>
              <a:t>(user-defined)</a:t>
            </a:r>
            <a:endParaRPr lang="de-DE" sz="14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386105" y="3212976"/>
            <a:ext cx="1562159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 smtClean="0"/>
              <a:t>TimeSeries</a:t>
            </a:r>
          </a:p>
          <a:p>
            <a:r>
              <a:rPr lang="de-DE" sz="1400" dirty="0" smtClean="0"/>
              <a:t>rdf:value rdf:JSON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04336" y="3587360"/>
            <a:ext cx="182654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i="1" dirty="0" smtClean="0"/>
              <a:t>FixedSizeVector</a:t>
            </a:r>
          </a:p>
          <a:p>
            <a:r>
              <a:rPr lang="de-DE" sz="1400" dirty="0" smtClean="0"/>
              <a:t>rdf:value rdf:Literal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79712" y="3211726"/>
            <a:ext cx="1295291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400" i="1" dirty="0"/>
              <a:t>Bag (of words)</a:t>
            </a:r>
            <a:endParaRPr lang="de-DE" sz="1400" i="1" dirty="0" smtClean="0"/>
          </a:p>
          <a:p>
            <a:r>
              <a:rPr lang="de-DE" sz="1400" dirty="0" smtClean="0"/>
              <a:t>rdf:value: JSON</a:t>
            </a:r>
          </a:p>
        </p:txBody>
      </p:sp>
      <p:cxnSp>
        <p:nvCxnSpPr>
          <p:cNvPr id="102" name="Elbow Connector 101"/>
          <p:cNvCxnSpPr>
            <a:stCxn id="99" idx="1"/>
            <a:endCxn id="105" idx="3"/>
          </p:cNvCxnSpPr>
          <p:nvPr/>
        </p:nvCxnSpPr>
        <p:spPr>
          <a:xfrm rot="10800000">
            <a:off x="4320053" y="3419242"/>
            <a:ext cx="1066053" cy="5534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Elbow Connector 102"/>
          <p:cNvCxnSpPr>
            <a:stCxn id="101" idx="3"/>
            <a:endCxn id="105" idx="3"/>
          </p:cNvCxnSpPr>
          <p:nvPr/>
        </p:nvCxnSpPr>
        <p:spPr>
          <a:xfrm flipV="1">
            <a:off x="3275003" y="3419242"/>
            <a:ext cx="1045049" cy="54094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" name="Straight Connector 103"/>
          <p:cNvCxnSpPr>
            <a:stCxn id="100" idx="0"/>
            <a:endCxn id="105" idx="0"/>
          </p:cNvCxnSpPr>
          <p:nvPr/>
        </p:nvCxnSpPr>
        <p:spPr>
          <a:xfrm flipV="1">
            <a:off x="4317609" y="3275445"/>
            <a:ext cx="2443" cy="3119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Isosceles Triangle 104"/>
          <p:cNvSpPr/>
          <p:nvPr/>
        </p:nvSpPr>
        <p:spPr>
          <a:xfrm>
            <a:off x="4260085" y="3275445"/>
            <a:ext cx="119934" cy="1437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09" name="Straight Connector 108"/>
          <p:cNvCxnSpPr>
            <a:stCxn id="99" idx="1"/>
            <a:endCxn id="99" idx="3"/>
          </p:cNvCxnSpPr>
          <p:nvPr/>
        </p:nvCxnSpPr>
        <p:spPr>
          <a:xfrm>
            <a:off x="5386105" y="3474586"/>
            <a:ext cx="1562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0" idx="1"/>
            <a:endCxn id="100" idx="3"/>
          </p:cNvCxnSpPr>
          <p:nvPr/>
        </p:nvCxnSpPr>
        <p:spPr>
          <a:xfrm>
            <a:off x="3404336" y="3848970"/>
            <a:ext cx="1826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1" idx="1"/>
            <a:endCxn id="101" idx="3"/>
          </p:cNvCxnSpPr>
          <p:nvPr/>
        </p:nvCxnSpPr>
        <p:spPr>
          <a:xfrm>
            <a:off x="1979712" y="3473336"/>
            <a:ext cx="129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full version as of GlobaLex-2020</a:t>
            </a:r>
            <a:br>
              <a:rPr lang="de-DE" dirty="0" smtClean="0"/>
            </a:br>
            <a:r>
              <a:rPr lang="de-DE" dirty="0" smtClean="0"/>
              <a:t>(June 2020)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attestation and frequency agreed upon</a:t>
            </a:r>
          </a:p>
          <a:p>
            <a:r>
              <a:rPr lang="de-DE" dirty="0" smtClean="0"/>
              <a:t>embeddings and collocation/similarity not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484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1368253" y="5218243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0" name="TextBox 59"/>
          <p:cNvSpPr txBox="1"/>
          <p:nvPr/>
        </p:nvSpPr>
        <p:spPr>
          <a:xfrm>
            <a:off x="3923928" y="5515567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61" name="TextBox 60"/>
          <p:cNvSpPr txBox="1"/>
          <p:nvPr/>
        </p:nvSpPr>
        <p:spPr>
          <a:xfrm>
            <a:off x="1331640" y="5812891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62" name="TextBox 61"/>
          <p:cNvSpPr txBox="1"/>
          <p:nvPr/>
        </p:nvSpPr>
        <p:spPr>
          <a:xfrm>
            <a:off x="3923929" y="6110215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63" name="Isosceles Triangle 62"/>
          <p:cNvSpPr/>
          <p:nvPr/>
        </p:nvSpPr>
        <p:spPr>
          <a:xfrm>
            <a:off x="899592" y="4210131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Elbow Connector 63"/>
          <p:cNvCxnSpPr>
            <a:stCxn id="63" idx="3"/>
            <a:endCxn id="59" idx="1"/>
          </p:cNvCxnSpPr>
          <p:nvPr/>
        </p:nvCxnSpPr>
        <p:spPr>
          <a:xfrm rot="16200000" flipH="1">
            <a:off x="699551" y="4734207"/>
            <a:ext cx="976754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3" idx="3"/>
            <a:endCxn id="60" idx="1"/>
          </p:cNvCxnSpPr>
          <p:nvPr/>
        </p:nvCxnSpPr>
        <p:spPr>
          <a:xfrm rot="16200000" flipH="1">
            <a:off x="1828727" y="3605032"/>
            <a:ext cx="1274078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3" idx="3"/>
            <a:endCxn id="61" idx="1"/>
          </p:cNvCxnSpPr>
          <p:nvPr/>
        </p:nvCxnSpPr>
        <p:spPr>
          <a:xfrm rot="16200000" flipH="1">
            <a:off x="383921" y="5049838"/>
            <a:ext cx="1571402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3" idx="3"/>
            <a:endCxn id="62" idx="1"/>
          </p:cNvCxnSpPr>
          <p:nvPr/>
        </p:nvCxnSpPr>
        <p:spPr>
          <a:xfrm rot="16200000" flipH="1">
            <a:off x="1531403" y="3902355"/>
            <a:ext cx="1868726" cy="29163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69" name="TextBox 68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70" name="Straight Arrow Connector 69"/>
          <p:cNvCxnSpPr>
            <a:stCxn id="68" idx="3"/>
            <a:endCxn id="104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72" name="Straight Connector 71"/>
          <p:cNvCxnSpPr>
            <a:stCxn id="68" idx="1"/>
            <a:endCxn id="68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571912"/>
                <a:ext cx="126297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348" t="-4717" r="-2899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Elbow Connector 73"/>
          <p:cNvCxnSpPr>
            <a:stCxn id="58" idx="3"/>
            <a:endCxn id="100" idx="1"/>
          </p:cNvCxnSpPr>
          <p:nvPr/>
        </p:nvCxnSpPr>
        <p:spPr>
          <a:xfrm>
            <a:off x="1613451" y="4034757"/>
            <a:ext cx="2382485" cy="8658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95935" y="2420888"/>
            <a:ext cx="228041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76" name="TextBox 75"/>
          <p:cNvSpPr txBox="1"/>
          <p:nvPr/>
        </p:nvSpPr>
        <p:spPr>
          <a:xfrm>
            <a:off x="2699792" y="261310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995936" y="275712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00" idx="3"/>
            <a:endCxn id="102" idx="1"/>
          </p:cNvCxnSpPr>
          <p:nvPr/>
        </p:nvCxnSpPr>
        <p:spPr>
          <a:xfrm>
            <a:off x="6286628" y="49005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8" idx="3"/>
            <a:endCxn id="75" idx="1"/>
          </p:cNvCxnSpPr>
          <p:nvPr/>
        </p:nvCxnSpPr>
        <p:spPr>
          <a:xfrm flipV="1">
            <a:off x="1613451" y="3021053"/>
            <a:ext cx="2382484" cy="10137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8" idx="3"/>
            <a:endCxn id="68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29393" y="502719"/>
            <a:ext cx="1074255" cy="369332"/>
            <a:chOff x="4355976" y="1268760"/>
            <a:chExt cx="1074255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83" name="Isosceles Triangle 82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4" name="Elbow Connector 83"/>
          <p:cNvCxnSpPr>
            <a:stCxn id="83" idx="3"/>
            <a:endCxn id="88" idx="1"/>
          </p:cNvCxnSpPr>
          <p:nvPr/>
        </p:nvCxnSpPr>
        <p:spPr>
          <a:xfrm flipV="1">
            <a:off x="1403648" y="707722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1" idx="2"/>
            <a:endCxn id="58" idx="0"/>
          </p:cNvCxnSpPr>
          <p:nvPr/>
        </p:nvCxnSpPr>
        <p:spPr>
          <a:xfrm flipH="1">
            <a:off x="994852" y="1983541"/>
            <a:ext cx="14859" cy="186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15616" y="2049739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87" name="Group 86"/>
          <p:cNvGrpSpPr/>
          <p:nvPr/>
        </p:nvGrpSpPr>
        <p:grpSpPr>
          <a:xfrm>
            <a:off x="2051720" y="246057"/>
            <a:ext cx="2180982" cy="1152128"/>
            <a:chOff x="3779912" y="2420888"/>
            <a:chExt cx="2180982" cy="1152128"/>
          </a:xfrm>
        </p:grpSpPr>
        <p:sp>
          <p:nvSpPr>
            <p:cNvPr id="88" name="TextBox 87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Isosceles Triangle 89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95536" y="1614209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92" name="Elbow Connector 91"/>
          <p:cNvCxnSpPr>
            <a:stCxn id="90" idx="3"/>
            <a:endCxn id="91" idx="0"/>
          </p:cNvCxnSpPr>
          <p:nvPr/>
        </p:nvCxnSpPr>
        <p:spPr>
          <a:xfrm rot="5400000">
            <a:off x="1980766" y="427131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11464" y="1604917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94" name="Elbow Connector 93"/>
          <p:cNvCxnSpPr>
            <a:stCxn id="90" idx="3"/>
            <a:endCxn id="93" idx="0"/>
          </p:cNvCxnSpPr>
          <p:nvPr/>
        </p:nvCxnSpPr>
        <p:spPr>
          <a:xfrm rot="16200000" flipH="1">
            <a:off x="4051264" y="514764"/>
            <a:ext cx="206732" cy="1973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3" idx="2"/>
            <a:endCxn id="75" idx="0"/>
          </p:cNvCxnSpPr>
          <p:nvPr/>
        </p:nvCxnSpPr>
        <p:spPr>
          <a:xfrm flipH="1">
            <a:off x="5136143" y="1974249"/>
            <a:ext cx="5274" cy="446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07768" y="2051556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97" name="Elbow Connector 96"/>
          <p:cNvCxnSpPr>
            <a:stCxn id="88" idx="0"/>
            <a:endCxn id="82" idx="0"/>
          </p:cNvCxnSpPr>
          <p:nvPr/>
        </p:nvCxnSpPr>
        <p:spPr>
          <a:xfrm rot="16200000" flipH="1" flipV="1">
            <a:off x="1815317" y="-824176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39030" y="61391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grpSp>
        <p:nvGrpSpPr>
          <p:cNvPr id="99" name="Group 98"/>
          <p:cNvGrpSpPr/>
          <p:nvPr/>
        </p:nvGrpSpPr>
        <p:grpSpPr>
          <a:xfrm>
            <a:off x="3995936" y="4438929"/>
            <a:ext cx="2290692" cy="923330"/>
            <a:chOff x="8176191" y="6138279"/>
            <a:chExt cx="2290692" cy="923330"/>
          </a:xfrm>
        </p:grpSpPr>
        <p:sp>
          <p:nvSpPr>
            <p:cNvPr id="100" name="TextBox 99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7452320" y="45815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103" name="TextBox 102"/>
          <p:cNvSpPr txBox="1"/>
          <p:nvPr/>
        </p:nvSpPr>
        <p:spPr>
          <a:xfrm>
            <a:off x="6567523" y="45608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05" name="Straight Connector 104"/>
          <p:cNvCxnSpPr>
            <a:stCxn id="104" idx="3"/>
            <a:endCxn id="104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5" idx="3"/>
            <a:endCxn id="104" idx="0"/>
          </p:cNvCxnSpPr>
          <p:nvPr/>
        </p:nvCxnSpPr>
        <p:spPr>
          <a:xfrm>
            <a:off x="6276350" y="3021053"/>
            <a:ext cx="1669823" cy="6867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8" idx="3"/>
            <a:endCxn id="104" idx="0"/>
          </p:cNvCxnSpPr>
          <p:nvPr/>
        </p:nvCxnSpPr>
        <p:spPr>
          <a:xfrm>
            <a:off x="4232702" y="707722"/>
            <a:ext cx="3713471" cy="300009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16216" y="267582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140447" y="74256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110" name="Elbow Connector 109"/>
          <p:cNvCxnSpPr>
            <a:stCxn id="63" idx="3"/>
            <a:endCxn id="111" idx="1"/>
          </p:cNvCxnSpPr>
          <p:nvPr/>
        </p:nvCxnSpPr>
        <p:spPr>
          <a:xfrm rot="16200000" flipH="1">
            <a:off x="90479" y="5343280"/>
            <a:ext cx="2158286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31640" y="6399775"/>
            <a:ext cx="2348913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... </a:t>
            </a:r>
            <a:r>
              <a:rPr lang="de-DE" i="1" dirty="0" smtClean="0"/>
              <a:t>(user-defined)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82152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first published version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Chiarcos et al. 2020@GlobaLex</a:t>
            </a:r>
          </a:p>
          <a:p>
            <a:r>
              <a:rPr lang="de-DE" dirty="0" smtClean="0"/>
              <a:t>(embeddings, collocations and similarity omitted)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2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400506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07940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210616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898035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458112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3989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649122" y="4973474"/>
            <a:ext cx="1077613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2075622" y="3546975"/>
            <a:ext cx="780289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935768" y="4686829"/>
            <a:ext cx="46770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2365855" y="3256741"/>
            <a:ext cx="150801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5902" y="2009165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411760" y="2636912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18" name="Straight Arrow Connector 17"/>
          <p:cNvCxnSpPr>
            <a:stCxn id="14" idx="3"/>
            <a:endCxn id="74" idx="1"/>
          </p:cNvCxnSpPr>
          <p:nvPr/>
        </p:nvCxnSpPr>
        <p:spPr>
          <a:xfrm flipV="1">
            <a:off x="6012160" y="2332330"/>
            <a:ext cx="11725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343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4225902" y="2332331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84694" y="2009164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76" name="Straight Connector 75"/>
          <p:cNvCxnSpPr>
            <a:stCxn id="74" idx="3"/>
            <a:endCxn id="74" idx="1"/>
          </p:cNvCxnSpPr>
          <p:nvPr/>
        </p:nvCxnSpPr>
        <p:spPr>
          <a:xfrm flipH="1">
            <a:off x="7184694" y="2332330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Frequency and Attestation (Chiarcos et al. 2020@GlobaLex)</a:t>
            </a:r>
            <a:endParaRPr lang="de-DE" dirty="0"/>
          </a:p>
        </p:txBody>
      </p:sp>
      <p:sp>
        <p:nvSpPr>
          <p:cNvPr id="90" name="TextBox 89"/>
          <p:cNvSpPr txBox="1"/>
          <p:nvPr/>
        </p:nvSpPr>
        <p:spPr>
          <a:xfrm>
            <a:off x="2339752" y="3717032"/>
            <a:ext cx="2317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subPropertyOf </a:t>
            </a:r>
            <a:r>
              <a:rPr lang="de-DE" i="1" dirty="0" smtClean="0"/>
              <a:t>citation</a:t>
            </a:r>
            <a:endParaRPr lang="de-DE" dirty="0"/>
          </a:p>
        </p:txBody>
      </p:sp>
      <p:cxnSp>
        <p:nvCxnSpPr>
          <p:cNvPr id="92" name="Elbow Connector 91"/>
          <p:cNvCxnSpPr>
            <a:stCxn id="97" idx="3"/>
            <a:endCxn id="94" idx="1"/>
          </p:cNvCxnSpPr>
          <p:nvPr/>
        </p:nvCxnSpPr>
        <p:spPr>
          <a:xfrm>
            <a:off x="6352950" y="3543399"/>
            <a:ext cx="881754" cy="23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34704" y="3222601"/>
            <a:ext cx="721672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95" name="TextBox 94"/>
          <p:cNvSpPr txBox="1"/>
          <p:nvPr/>
        </p:nvSpPr>
        <p:spPr>
          <a:xfrm>
            <a:off x="6423507" y="314096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4009360" y="3081734"/>
            <a:ext cx="2343590" cy="923330"/>
            <a:chOff x="8176191" y="6000546"/>
            <a:chExt cx="2343590" cy="923330"/>
          </a:xfrm>
        </p:grpSpPr>
        <p:sp>
          <p:nvSpPr>
            <p:cNvPr id="97" name="TextBox 96"/>
            <p:cNvSpPr txBox="1"/>
            <p:nvPr/>
          </p:nvSpPr>
          <p:spPr>
            <a:xfrm>
              <a:off x="8176191" y="6000546"/>
              <a:ext cx="2343590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 string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195441" y="634781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urved Connector 28"/>
          <p:cNvCxnSpPr>
            <a:stCxn id="4" idx="0"/>
            <a:endCxn id="14" idx="1"/>
          </p:cNvCxnSpPr>
          <p:nvPr/>
        </p:nvCxnSpPr>
        <p:spPr>
          <a:xfrm rot="5400000" flipH="1" flipV="1">
            <a:off x="1774011" y="1553173"/>
            <a:ext cx="1672733" cy="32310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0"/>
            <a:endCxn id="97" idx="1"/>
          </p:cNvCxnSpPr>
          <p:nvPr/>
        </p:nvCxnSpPr>
        <p:spPr>
          <a:xfrm rot="5400000" flipH="1" flipV="1">
            <a:off x="2271274" y="2266978"/>
            <a:ext cx="461665" cy="30145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initial draft (Nov 2018)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253" y="38991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613451" y="4080860"/>
            <a:ext cx="4110677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613451" y="3015243"/>
            <a:ext cx="2382485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613451" y="4083857"/>
            <a:ext cx="2382485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2" y="2038782"/>
            <a:ext cx="14859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613451" y="4083857"/>
            <a:ext cx="2382485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development of attestation model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87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28546" y="4742956"/>
            <a:ext cx="2346662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1328546" y="4742956"/>
            <a:ext cx="2307350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1328546" y="3346390"/>
            <a:ext cx="2293356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328546" y="3809365"/>
            <a:ext cx="2346662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405735" y="3941507"/>
            <a:ext cx="2462078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405735" y="3945592"/>
            <a:ext cx="2225544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Frequency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6253" y="3850091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3707816"/>
            <a:ext cx="229069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793297" y="3687491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cxnSp>
        <p:nvCxnSpPr>
          <p:cNvPr id="21" name="Straight Arrow Connector 20"/>
          <p:cNvCxnSpPr>
            <a:stCxn id="15" idx="3"/>
            <a:endCxn id="25" idx="1"/>
          </p:cNvCxnSpPr>
          <p:nvPr/>
        </p:nvCxnSpPr>
        <p:spPr>
          <a:xfrm flipV="1">
            <a:off x="6286628" y="4030981"/>
            <a:ext cx="11656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92375" y="3687491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23" name="Straight Connector 22"/>
          <p:cNvCxnSpPr>
            <a:stCxn id="15" idx="1"/>
            <a:endCxn id="15" idx="3"/>
          </p:cNvCxnSpPr>
          <p:nvPr/>
        </p:nvCxnSpPr>
        <p:spPr>
          <a:xfrm>
            <a:off x="3995936" y="4030982"/>
            <a:ext cx="2290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5" idx="1"/>
          </p:cNvCxnSpPr>
          <p:nvPr/>
        </p:nvCxnSpPr>
        <p:spPr>
          <a:xfrm flipV="1">
            <a:off x="1613451" y="4030982"/>
            <a:ext cx="2382485" cy="377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52320" y="3707815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26" name="Straight Connector 25"/>
          <p:cNvCxnSpPr>
            <a:stCxn id="25" idx="3"/>
            <a:endCxn id="25" idx="1"/>
          </p:cNvCxnSpPr>
          <p:nvPr/>
        </p:nvCxnSpPr>
        <p:spPr>
          <a:xfrm flipH="1">
            <a:off x="7452320" y="4030981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08691" y="941166"/>
            <a:ext cx="2462078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308691" y="941166"/>
            <a:ext cx="2225544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0" y="0"/>
            <a:ext cx="9144000" cy="6822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Attestations</a:t>
            </a:r>
            <a:endParaRPr lang="de-DE" dirty="0"/>
          </a:p>
        </p:txBody>
      </p:sp>
      <p:sp>
        <p:nvSpPr>
          <p:cNvPr id="39" name="TextBox 38"/>
          <p:cNvSpPr txBox="1"/>
          <p:nvPr/>
        </p:nvSpPr>
        <p:spPr>
          <a:xfrm>
            <a:off x="971600" y="29249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Observable</a:t>
            </a:r>
            <a:endParaRPr lang="de-D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smtClean="0"/>
                  <a:t>attestation </a:t>
                </a:r>
                <a:endParaRPr lang="de-DE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⊑</m:t>
                    </m:r>
                  </m:oMath>
                </a14:m>
                <a:r>
                  <a:rPr lang="de-DE" i="1" dirty="0" smtClean="0"/>
                  <a:t> citation</a:t>
                </a:r>
                <a:endParaRPr lang="de-DE" i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838" y="2776012"/>
                <a:ext cx="126297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846" t="-4717" r="-2885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Elbow Connector 41"/>
          <p:cNvCxnSpPr>
            <a:stCxn id="39" idx="3"/>
            <a:endCxn id="47" idx="1"/>
          </p:cNvCxnSpPr>
          <p:nvPr/>
        </p:nvCxnSpPr>
        <p:spPr>
          <a:xfrm flipV="1">
            <a:off x="2208798" y="3104694"/>
            <a:ext cx="1584176" cy="49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7" idx="3"/>
            <a:endCxn id="49" idx="1"/>
          </p:cNvCxnSpPr>
          <p:nvPr/>
        </p:nvCxnSpPr>
        <p:spPr>
          <a:xfrm>
            <a:off x="6083666" y="3104694"/>
            <a:ext cx="1165692" cy="41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792974" y="2643029"/>
            <a:ext cx="2290692" cy="923330"/>
            <a:chOff x="8176191" y="6138279"/>
            <a:chExt cx="2290692" cy="923330"/>
          </a:xfrm>
        </p:grpSpPr>
        <p:sp>
          <p:nvSpPr>
            <p:cNvPr id="47" name="TextBox 46"/>
            <p:cNvSpPr txBox="1"/>
            <p:nvPr/>
          </p:nvSpPr>
          <p:spPr>
            <a:xfrm>
              <a:off x="8176191" y="6138279"/>
              <a:ext cx="229069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  <a:p>
              <a:r>
                <a:rPr lang="de-DE" dirty="0" smtClean="0"/>
                <a:t>attestationGloss:string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8176191" y="6477982"/>
              <a:ext cx="22906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249358" y="2785637"/>
            <a:ext cx="987706" cy="64633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locus </a:t>
            </a:r>
          </a:p>
          <a:p>
            <a:pPr algn="ctr"/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6364561" y="27649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smtClean="0"/>
              <a:t>locus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307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744544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2178504" y="2900844"/>
            <a:ext cx="1601408" cy="2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9768" y="257042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13" name="Straight Connector 12"/>
          <p:cNvCxnSpPr>
            <a:stCxn id="12" idx="3"/>
            <a:endCxn id="12" idx="1"/>
          </p:cNvCxnSpPr>
          <p:nvPr/>
        </p:nvCxnSpPr>
        <p:spPr>
          <a:xfrm flipH="1">
            <a:off x="6939768" y="289358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640362"/>
            <a:ext cx="1237198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Observable</a:t>
            </a:r>
            <a:endParaRPr lang="de-DE" i="1" dirty="0"/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  <a:endParaRPr lang="de-DE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4424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6181266" y="2210380"/>
            <a:ext cx="987706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</a:t>
            </a:r>
          </a:p>
          <a:p>
            <a:r>
              <a:rPr lang="de-DE" i="1" dirty="0" smtClean="0"/>
              <a:t>total</a:t>
            </a:r>
            <a:r>
              <a:rPr lang="de-DE" dirty="0" smtClean="0"/>
              <a:t>: int</a:t>
            </a:r>
            <a:endParaRPr lang="de-DE" dirty="0"/>
          </a:p>
        </p:txBody>
      </p:sp>
      <p:cxnSp>
        <p:nvCxnSpPr>
          <p:cNvPr id="31" name="Straight Connector 30"/>
          <p:cNvCxnSpPr>
            <a:stCxn id="24" idx="3"/>
            <a:endCxn id="24" idx="1"/>
          </p:cNvCxnSpPr>
          <p:nvPr/>
        </p:nvCxnSpPr>
        <p:spPr>
          <a:xfrm flipH="1">
            <a:off x="6181266" y="2533546"/>
            <a:ext cx="987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03648" y="5661248"/>
            <a:ext cx="18044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not discussed yet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Area for drafting 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2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Sandbox: Adding ContextualRelations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and consolidating 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52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contextual relations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challenging to integrate into diagram because with recent additions, embeddings would be too densely connected</a:t>
            </a:r>
          </a:p>
          <a:p>
            <a:pPr lvl="1"/>
            <a:r>
              <a:rPr lang="de-DE" dirty="0" smtClean="0"/>
              <a:t>introduce „Observation“ as superclass of FrAC classes</a:t>
            </a:r>
          </a:p>
          <a:p>
            <a:pPr lvl="2"/>
            <a:r>
              <a:rPr lang="de-DE" dirty="0" smtClean="0"/>
              <a:t>nice symmetry with Observable that stands out less, then</a:t>
            </a:r>
          </a:p>
          <a:p>
            <a:pPr lvl="1"/>
            <a:r>
              <a:rPr lang="de-DE" dirty="0" smtClean="0"/>
              <a:t>inherit property frac:corpus to all of them</a:t>
            </a:r>
          </a:p>
          <a:p>
            <a:pPr lvl="2"/>
            <a:r>
              <a:rPr lang="de-DE" dirty="0" smtClean="0"/>
              <a:t>i.e., Attestations can be defined against a corpus!</a:t>
            </a:r>
          </a:p>
          <a:p>
            <a:pPr lvl="3"/>
            <a:r>
              <a:rPr lang="de-DE" dirty="0" smtClean="0"/>
              <a:t>do we really need „locus“?</a:t>
            </a:r>
          </a:p>
          <a:p>
            <a:pPr lvl="1"/>
            <a:r>
              <a:rPr lang="de-DE" dirty="0" smtClean="0"/>
              <a:t>the subclasses </a:t>
            </a:r>
            <a:r>
              <a:rPr lang="de-DE" i="1" dirty="0" smtClean="0"/>
              <a:t>could</a:t>
            </a:r>
            <a:r>
              <a:rPr lang="de-DE" dirty="0" smtClean="0"/>
              <a:t> inherit rdf:value</a:t>
            </a:r>
          </a:p>
          <a:p>
            <a:pPr lvl="2"/>
            <a:r>
              <a:rPr lang="de-DE" dirty="0" smtClean="0"/>
              <a:t>incl. attestations</a:t>
            </a:r>
          </a:p>
          <a:p>
            <a:pPr lvl="3"/>
            <a:r>
              <a:rPr lang="de-DE" dirty="0" smtClean="0"/>
              <a:t>if no attestation has both a quotation and an attestationGloss, we can define the type of attestation as a separate property and provide its value as </a:t>
            </a:r>
            <a:r>
              <a:rPr lang="de-DE" i="1" dirty="0" smtClean="0"/>
              <a:t>rdf:value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53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Microsoft Office PowerPoint</Application>
  <PresentationFormat>On-screen Show (4:3)</PresentationFormat>
  <Paragraphs>549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Observable</vt:lpstr>
      <vt:lpstr>PowerPoint Presentation</vt:lpstr>
      <vt:lpstr>Frequency</vt:lpstr>
      <vt:lpstr>Attestations</vt:lpstr>
      <vt:lpstr>embedding</vt:lpstr>
      <vt:lpstr>collocations / similarity</vt:lpstr>
      <vt:lpstr>Sandbox</vt:lpstr>
      <vt:lpstr>Sandbox: Adding ContextualRelations</vt:lpstr>
      <vt:lpstr>contextual relations</vt:lpstr>
      <vt:lpstr>PowerPoint Presentation</vt:lpstr>
      <vt:lpstr>suggested changes to existing vocabulary</vt:lpstr>
      <vt:lpstr>consequences for overall diagram</vt:lpstr>
      <vt:lpstr>PowerPoint Presentation</vt:lpstr>
      <vt:lpstr>Sandbox: Adding Embeddings</vt:lpstr>
      <vt:lpstr>embedding (CC, 2020-06-25)</vt:lpstr>
      <vt:lpstr>draft without contextual relations</vt:lpstr>
      <vt:lpstr>+ contextualized embedding (embedding per attestation)</vt:lpstr>
      <vt:lpstr>+ contextualized embedding (embedding per attestation)</vt:lpstr>
      <vt:lpstr>RELICS</vt:lpstr>
      <vt:lpstr>full version as of GlobaLex-2020 (June 2020)</vt:lpstr>
      <vt:lpstr>PowerPoint Presentation</vt:lpstr>
      <vt:lpstr>first published version</vt:lpstr>
      <vt:lpstr>Frequency and Attestation (Chiarcos et al. 2020@GlobaLex)</vt:lpstr>
      <vt:lpstr>initial draft (Nov 2018)</vt:lpstr>
      <vt:lpstr>PowerPoint Presentation</vt:lpstr>
      <vt:lpstr>development of attestation model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84</cp:revision>
  <dcterms:created xsi:type="dcterms:W3CDTF">2018-11-04T12:28:34Z</dcterms:created>
  <dcterms:modified xsi:type="dcterms:W3CDTF">2020-09-22T10:13:56Z</dcterms:modified>
</cp:coreProperties>
</file>