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22" Type="http://schemas.openxmlformats.org/officeDocument/2006/relationships/font" Target="fonts/RobotoMono-regular.fntdata"/><Relationship Id="rId21" Type="http://schemas.openxmlformats.org/officeDocument/2006/relationships/font" Target="fonts/OldStandardTT-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OldStandardT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bd2a78d89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bd2a78d8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bd2a78d89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bd2a78d8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bd2a78d89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bd2a78d8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bd2a78d89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bd2a78d8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AES Implementation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 Sharma - 801432222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836150"/>
            <a:ext cx="29871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9A6633"/>
                </a:solidFill>
              </a:rPr>
              <a:t>// To optimize speed and prevent unnecessary loops, using if and else if statements is more advantageous than employing switch cases</a:t>
            </a:r>
            <a:endParaRPr sz="1450">
              <a:solidFill>
                <a:srgbClr val="9A663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3543900" y="199700"/>
            <a:ext cx="5600100" cy="4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static uint8_t f256mul(uint8_t b, uint8_t a) {</a:t>
            </a:r>
            <a:endParaRPr b="1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    if (b == 0x09)</a:t>
            </a:r>
            <a:endParaRPr b="1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        return f256times2(f256times2(f256times2(a))) ^ a;</a:t>
            </a:r>
            <a:endParaRPr b="1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    else if (b == 0x0b)</a:t>
            </a:r>
            <a:endParaRPr b="1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        return f256times2(a ^ f256times2(f256times2(a))) ^ a;</a:t>
            </a:r>
            <a:endParaRPr b="1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    else if (b == 0x0d)</a:t>
            </a:r>
            <a:endParaRPr b="1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        return f256times2(f256times2(a ^ f256times2(a))) ^ a;</a:t>
            </a:r>
            <a:endParaRPr b="1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    else if (b == 0x0e)</a:t>
            </a:r>
            <a:endParaRPr b="1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        return f256times2(a ^ f256times2(a ^ f256times2(a)));</a:t>
            </a:r>
            <a:endParaRPr b="1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    else</a:t>
            </a:r>
            <a:endParaRPr b="1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        return 0x00;  // Returning 0 for invalid multipliers</a:t>
            </a:r>
            <a:endParaRPr b="1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}</a:t>
            </a:r>
            <a:endParaRPr b="1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143025"/>
            <a:ext cx="3871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/>
              <a:t>F256mul: replacing switch with if statements 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836150"/>
            <a:ext cx="29871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A6633"/>
                </a:solidFill>
              </a:rPr>
              <a:t>// The binary left shift operators were employed for left-shifting by the specified number of bits on the right</a:t>
            </a:r>
            <a:br>
              <a:rPr lang="en">
                <a:solidFill>
                  <a:srgbClr val="9A6633"/>
                </a:solidFill>
              </a:rPr>
            </a:br>
            <a:br>
              <a:rPr lang="en">
                <a:solidFill>
                  <a:srgbClr val="9A6633"/>
                </a:solidFill>
              </a:rPr>
            </a:br>
            <a:endParaRPr>
              <a:solidFill>
                <a:srgbClr val="9A66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A6633"/>
                </a:solidFill>
              </a:rPr>
              <a:t>// When a bit is present in one operand but not the other, binary XOR operations duplicate it</a:t>
            </a:r>
            <a:endParaRPr>
              <a:solidFill>
                <a:srgbClr val="9A66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A663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25" name="Google Shape;125;p23"/>
          <p:cNvSpPr txBox="1"/>
          <p:nvPr>
            <p:ph idx="2" type="body"/>
          </p:nvPr>
        </p:nvSpPr>
        <p:spPr>
          <a:xfrm>
            <a:off x="3655775" y="1306375"/>
            <a:ext cx="53982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u = ((a[3]&lt;&lt;1) ^ (0x1B &amp; (uint8_t)((int8_t) a[3]&gt;&gt;7)));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v = ((u&lt;&lt;1) ^ (0x1B &amp; (uint8_t)((int8_t) u&gt;&gt;7)));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w = ((v&lt;&lt;1) ^ (0x1B &amp; (uint8_t)((int8_t) v&gt;&gt;7))) ^ a[3];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>
                <a:solidFill>
                  <a:schemeClr val="accent3"/>
                </a:solidFill>
              </a:rPr>
            </a:br>
            <a:r>
              <a:rPr b="1" lang="en">
                <a:solidFill>
                  <a:schemeClr val="accent3"/>
                </a:solidFill>
              </a:rPr>
              <a:t>u = ((a[2]&lt;&lt;1) ^ (0x1B &amp; (uint8_t)((int8_t) a[2]&gt;&gt;7))) ^ a[2];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v = ((u&lt;&lt;1) ^ (0x1B &amp; (uint8_t)((int8_t) u&gt;&gt;7)));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x = ((v&lt;&lt;1) ^ (0x1B &amp; (uint8_t)((int8_t) v&gt;&gt;7))) ^ a[2];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…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u = ((a[0]&lt;&lt;1) ^ (0x1B &amp; (uint8_t)((int8_t) a[0]&gt;&gt;7))) ^ a[0];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v = ((u&lt;&lt;1) ^ (0x1B &amp; (uint8_t)((int8_t) u&gt;&gt;7))) ^ a[0];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j = ((v&lt;&lt;1) ^ (0x1B &amp; (uint8_t)((int8_t) v&gt;&gt;7)));</a:t>
            </a:r>
            <a:endParaRPr b="1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50"/>
              <a:t>Inverse mix: Linear math doubles encryption speed</a:t>
            </a:r>
            <a:endParaRPr b="1" sz="25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235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Before: 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650" y="1008425"/>
            <a:ext cx="6964652" cy="38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235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After: 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625" y="925075"/>
            <a:ext cx="5939424" cy="38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11300" y="304875"/>
            <a:ext cx="7944900" cy="9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4800"/>
            </a:br>
            <a:r>
              <a:rPr b="1" lang="en" sz="2700">
                <a:solidFill>
                  <a:schemeClr val="dk1"/>
                </a:solidFill>
              </a:rPr>
              <a:t>Improved Sections in the AES.c Source Code: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66" name="Google Shape;66;p14"/>
          <p:cNvSpPr txBox="1"/>
          <p:nvPr/>
        </p:nvSpPr>
        <p:spPr>
          <a:xfrm>
            <a:off x="628725" y="1220525"/>
            <a:ext cx="80598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ld Standard TT"/>
              <a:buChar char="●"/>
            </a:pPr>
            <a:r>
              <a:rPr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Types</a:t>
            </a:r>
            <a:endParaRPr sz="2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ld Standard TT"/>
              <a:buChar char="●"/>
            </a:pPr>
            <a:r>
              <a:rPr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Conditionals</a:t>
            </a:r>
            <a:endParaRPr sz="2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ld Standard TT"/>
              <a:buChar char="●"/>
            </a:pPr>
            <a:r>
              <a:rPr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Key Expansion</a:t>
            </a:r>
            <a:endParaRPr sz="2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ld Standard TT"/>
              <a:buChar char="●"/>
            </a:pPr>
            <a:r>
              <a:rPr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Substitution</a:t>
            </a:r>
            <a:endParaRPr sz="2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ld Standard TT"/>
              <a:buChar char="●"/>
            </a:pPr>
            <a:r>
              <a:rPr lang="en" sz="2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Encrypt Function</a:t>
            </a:r>
            <a:endParaRPr sz="2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77350" y="416675"/>
            <a:ext cx="8118600" cy="6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Data Types: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81075" y="1328850"/>
            <a:ext cx="7936800" cy="19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&lt;stdint.h&gt;</a:t>
            </a:r>
            <a:r>
              <a:rPr lang="en" sz="1800">
                <a:solidFill>
                  <a:srgbClr val="188038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is required for using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b="1"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uintxx_t</a:t>
            </a:r>
            <a:r>
              <a:rPr lang="en" sz="1800">
                <a:solidFill>
                  <a:srgbClr val="188038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and </a:t>
            </a:r>
            <a:r>
              <a:rPr b="1"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uintxx_t*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types.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uint64_t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is favored over unsigned short for storing integers.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○"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Provides 64-bit precision for cryptographic key properties.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uint8_t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is used for handling </a:t>
            </a:r>
            <a:r>
              <a:rPr b="1"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byte-level data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like plaintext, ciphertext, and key bytes.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</a:rPr>
              <a:t>//unsigned integer</a:t>
            </a:r>
            <a:endParaRPr sz="22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9A6633"/>
                </a:solidFill>
              </a:rPr>
              <a:t>typedef struct AESkey {</a:t>
            </a:r>
            <a:endParaRPr b="1" sz="1450">
              <a:solidFill>
                <a:srgbClr val="9A66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9A6633"/>
                </a:solidFill>
              </a:rPr>
              <a:t>  uint64_t Nk;      // Number of 32-bit words in the key</a:t>
            </a:r>
            <a:endParaRPr b="1" sz="1450">
              <a:solidFill>
                <a:srgbClr val="9A66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9A6633"/>
                </a:solidFill>
              </a:rPr>
              <a:t>  uint64_t Nr;      // Number of AES rounds</a:t>
            </a:r>
            <a:endParaRPr b="1" sz="1450">
              <a:solidFill>
                <a:srgbClr val="9A66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9A6633"/>
                </a:solidFill>
              </a:rPr>
              <a:t>  uint64_t Nb;      // Number of 32-bit words in a block</a:t>
            </a:r>
            <a:endParaRPr b="1" sz="1450">
              <a:solidFill>
                <a:srgbClr val="9A66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9A6633"/>
                </a:solidFill>
              </a:rPr>
              <a:t>  uint64_t wLen;    // Length of the expanded key</a:t>
            </a:r>
            <a:endParaRPr b="1" sz="1450">
              <a:solidFill>
                <a:srgbClr val="9A66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9A6633"/>
                </a:solidFill>
              </a:rPr>
              <a:t>  uint64_t keylen;  // Key length in bytes</a:t>
            </a:r>
            <a:endParaRPr b="1" sz="1450">
              <a:solidFill>
                <a:srgbClr val="9A66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9A6633"/>
                </a:solidFill>
              </a:rPr>
              <a:t>  uint8_t *key;     // Pointer to AES key bytes</a:t>
            </a:r>
            <a:endParaRPr b="1" sz="1450">
              <a:solidFill>
                <a:srgbClr val="9A66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9A6633"/>
                </a:solidFill>
              </a:rPr>
              <a:t>} *aeskey_t;</a:t>
            </a:r>
            <a:endParaRPr b="1" sz="1450">
              <a:solidFill>
                <a:srgbClr val="9A66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9A66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9A66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Conditionals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ts val="1650"/>
              <a:buAutoNum type="arabicPeriod"/>
            </a:pPr>
            <a:r>
              <a:rPr lang="en" sz="1650">
                <a:solidFill>
                  <a:srgbClr val="0C0C0C"/>
                </a:solidFill>
              </a:rPr>
              <a:t>For optimizing speed and minimizing looping, using if-else statements is generally preferred over switch cases.</a:t>
            </a:r>
            <a:br>
              <a:rPr lang="en" sz="1650">
                <a:solidFill>
                  <a:srgbClr val="0C0C0C"/>
                </a:solidFill>
              </a:rPr>
            </a:br>
            <a:endParaRPr sz="1650">
              <a:solidFill>
                <a:srgbClr val="0C0C0C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50"/>
              <a:buAutoNum type="arabicPeriod"/>
            </a:pPr>
            <a:r>
              <a:rPr lang="en" sz="1650">
                <a:solidFill>
                  <a:srgbClr val="0C0C0C"/>
                </a:solidFill>
              </a:rPr>
              <a:t>If-else statements evaluate specific conditions individually, while a switch statement assesses multiple scenarios simultaneously.</a:t>
            </a:r>
            <a:endParaRPr sz="165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5" name="Google Shape;85;p17"/>
          <p:cNvSpPr txBox="1"/>
          <p:nvPr/>
        </p:nvSpPr>
        <p:spPr>
          <a:xfrm>
            <a:off x="4537375" y="135350"/>
            <a:ext cx="44097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aeskey_t aeskey_init(uint64_t kappa)</a:t>
            </a:r>
            <a:endParaRPr b="1" sz="1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{...</a:t>
            </a:r>
            <a:endParaRPr b="1" sz="1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b="1" sz="1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1" sz="1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if (out-&gt;Nk==4)</a:t>
            </a:r>
            <a:endParaRPr b="1" sz="1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{</a:t>
            </a:r>
            <a:endParaRPr b="1" sz="1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out-&gt;Nr=10;</a:t>
            </a:r>
            <a:endParaRPr b="1" sz="1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out-&gt;wLen = 176;</a:t>
            </a:r>
            <a:endParaRPr b="1" sz="1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}</a:t>
            </a:r>
            <a:endParaRPr b="1" sz="1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else if (out-&gt;Nk==6)</a:t>
            </a:r>
            <a:endParaRPr b="1" sz="1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{</a:t>
            </a:r>
            <a:endParaRPr b="1" sz="1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  out-&gt;Nr=12;</a:t>
            </a:r>
            <a:endParaRPr b="1" sz="1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  out-&gt;wLen = 208;</a:t>
            </a:r>
            <a:endParaRPr b="1" sz="1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}</a:t>
            </a:r>
            <a:endParaRPr b="1" sz="1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else if (out-&gt;Nk==8)</a:t>
            </a:r>
            <a:endParaRPr b="1" sz="1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{</a:t>
            </a:r>
            <a:endParaRPr b="1" sz="1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  out-&gt;Nr=14;</a:t>
            </a:r>
            <a:endParaRPr b="1" sz="1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  out-&gt;wLen = 240;</a:t>
            </a:r>
            <a:endParaRPr b="1" sz="1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}</a:t>
            </a:r>
            <a:endParaRPr b="1" sz="150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28875" y="1023650"/>
            <a:ext cx="2904000" cy="24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lang="en" sz="1500">
                <a:solidFill>
                  <a:schemeClr val="dk1"/>
                </a:solidFill>
              </a:rPr>
              <a:t> Minimizing memory allocation within each loop iteration.</a:t>
            </a:r>
            <a:br>
              <a:rPr lang="en" sz="1500">
                <a:solidFill>
                  <a:schemeClr val="dk1"/>
                </a:solidFill>
              </a:rPr>
            </a:b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 Directly accessing 'w' instead of generating a temporary array.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28175" y="236150"/>
            <a:ext cx="32925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Key Expansion:</a:t>
            </a:r>
            <a:endParaRPr b="1"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520675" y="349900"/>
            <a:ext cx="5343300" cy="27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// Initialize the number of 4-byte words in the key during the for loop initialization</a:t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// Loop Condition: Verify if # is less than four times the number of rounds plus one</a:t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// 'For' Loop Modification =&gt; Increment</a:t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 KeyExpansion(aeskey_t key, uint8_t w[]){</a:t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…</a:t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(i=Nk; i&lt;4*(Nr+1); i++)</a:t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{</a:t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// Verify if the result of dividing the number of 4-byte words in the key by rounds equals 0</a:t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if ((i % Nk) == 0) {</a:t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w[4*i]   = w[4*(i-Nk)] ^ (sbox[w[4*(i-1)+1]] ^ Rcon[i/Nk]);</a:t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w[4*i+1] = w[4*(i-Nk)+1] ^ (sbox[w[4*(i-1)+2]]);</a:t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w[4*i+2] = w[4*(i-Nk)+2] ^ (sbox[w[4*(i-1)+3]]);</a:t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w[4*i+3] = w[4*(i-Nk)+3] ^ (sbox[w[4*(i-1)]]);</a:t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0" y="20917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// Otherwise, verify whether the count of 4-byte words equals 8 and if the remainder when dividing the number of 4-byte words in the key by rounds is 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33400" y="824775"/>
            <a:ext cx="84912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else if ((Nk ==8) &amp;&amp; ((i%Nk)==4))</a:t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{</a:t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w[4*i]   = w[4*(i-Nk)]   ^ (sbox[w[4*(i-1)]]);</a:t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w[4*i+1] = w[4*(i-Nk)+1] ^ (sbox[w[4*(i-1)+1]]);</a:t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w[4*i+2] = w[4*(i-Nk)+2] ^ (sbox[w[4*(i-1)+2]]);</a:t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w[4*i+3] = w[4*(i-Nk)+3] ^ (sbox[w[4*(i-1)+3]]);</a:t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// Final condition check</a:t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} else {</a:t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w[4*i]   = w[4*(i-Nk)]   ^ w[4*(i-1)];</a:t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w[4*i+1] = w[4*(i-Nk)+1] ^ w[4*(i-1)+1];</a:t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w[4*i+2] = w[4*(i-Nk)+2] ^ w[4*(i-1)+2];</a:t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w[4*i+3] = w[4*(i-Nk)+3] ^ w[4*(i-1)+3];</a:t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}</a:t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}</a:t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return 0;</a:t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b="1" sz="135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836150"/>
            <a:ext cx="33810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Splitting the for loops into separate statements to enhance performance.</a:t>
            </a:r>
            <a:endParaRPr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3360450" y="445025"/>
            <a:ext cx="56811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accent3"/>
                </a:solidFill>
              </a:rPr>
              <a:t>// Enhances byte substitution efficiency by aligning the cipher array size with the substitution box, optimizing performance by bypassing the increment/counter</a:t>
            </a:r>
            <a:br>
              <a:rPr b="1" lang="en" sz="1300">
                <a:solidFill>
                  <a:schemeClr val="accent3"/>
                </a:solidFill>
              </a:rPr>
            </a:br>
            <a:r>
              <a:rPr b="1" lang="en" sz="1300">
                <a:solidFill>
                  <a:schemeClr val="accent3"/>
                </a:solidFill>
              </a:rPr>
              <a:t>static void SubBytes(uint8_t cipher[]) {</a:t>
            </a:r>
            <a:endParaRPr b="1" sz="13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accent3"/>
                </a:solidFill>
              </a:rPr>
              <a:t>cipher[0]=sbox[cipher[0]];</a:t>
            </a:r>
            <a:endParaRPr b="1" sz="13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accent3"/>
                </a:solidFill>
              </a:rPr>
              <a:t>cipher[1]=sbox[cipher[1]];</a:t>
            </a:r>
            <a:endParaRPr b="1" sz="13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accent3"/>
                </a:solidFill>
              </a:rPr>
              <a:t>cipher[2]=sbox[cipher[2]];</a:t>
            </a:r>
            <a:endParaRPr b="1" sz="13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accent3"/>
                </a:solidFill>
              </a:rPr>
              <a:t>cipher[3]=sbox[cipher[3]];</a:t>
            </a:r>
            <a:endParaRPr b="1" sz="13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accent3"/>
                </a:solidFill>
              </a:rPr>
              <a:t>cipher[4]=sbox[cipher[4]];</a:t>
            </a:r>
            <a:endParaRPr b="1" sz="13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accent3"/>
                </a:solidFill>
              </a:rPr>
              <a:t>…</a:t>
            </a:r>
            <a:endParaRPr b="1" sz="13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accent3"/>
                </a:solidFill>
              </a:rPr>
              <a:t>cipher[14]=sbox[cipher[14]];</a:t>
            </a:r>
            <a:endParaRPr b="1" sz="13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accent3"/>
                </a:solidFill>
              </a:rPr>
              <a:t>cipher[15]=sbox[cipher[15]];}</a:t>
            </a:r>
            <a:endParaRPr b="1" sz="13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solidFill>
                <a:schemeClr val="accent3"/>
              </a:solidFill>
            </a:endParaRPr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Substitution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836150"/>
            <a:ext cx="29871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C0C0C"/>
                </a:solidFill>
              </a:rPr>
              <a:t>Exclusively OR (Ex-OR) operation is executed here, specifically for both the key length and array ciphers.</a:t>
            </a:r>
            <a:endParaRPr sz="15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3643475" y="445025"/>
            <a:ext cx="53982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accent3"/>
                </a:solidFill>
              </a:rPr>
              <a:t>for (k=1; k&lt;key-&gt;Nr; k++) {</a:t>
            </a:r>
            <a:endParaRPr b="1" sz="135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accent3"/>
                </a:solidFill>
              </a:rPr>
              <a:t>SubBytes(cipher);</a:t>
            </a:r>
            <a:endParaRPr b="1" sz="135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accent3"/>
                </a:solidFill>
              </a:rPr>
              <a:t>ShiftRows(cipher);</a:t>
            </a:r>
            <a:endParaRPr b="1" sz="135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accent3"/>
                </a:solidFill>
              </a:rPr>
              <a:t>MixColumns(cipher);</a:t>
            </a:r>
            <a:endParaRPr b="1" sz="135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accent3"/>
                </a:solidFill>
              </a:rPr>
              <a:t>//for (j=0;j&lt;16;j++) cipher[j]^= w[16*k+j];</a:t>
            </a:r>
            <a:endParaRPr b="1" sz="135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350">
                <a:solidFill>
                  <a:schemeClr val="accent3"/>
                </a:solidFill>
              </a:rPr>
            </a:br>
            <a:r>
              <a:rPr b="1" lang="en" sz="1350">
                <a:solidFill>
                  <a:schemeClr val="accent3"/>
                </a:solidFill>
              </a:rPr>
              <a:t>// Bitwise exclusive OR is employed for generating arrays of ciphers and key lengths</a:t>
            </a:r>
            <a:endParaRPr b="1" sz="135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accent3"/>
                </a:solidFill>
              </a:rPr>
              <a:t>// To boost velocity, the for loop was eliminated</a:t>
            </a:r>
            <a:endParaRPr b="1" sz="135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accent3"/>
                </a:solidFill>
              </a:rPr>
              <a:t>cipher[0] ^=w[16*k+0];</a:t>
            </a:r>
            <a:endParaRPr b="1" sz="135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accent3"/>
                </a:solidFill>
              </a:rPr>
              <a:t>cipher[1] ^=w[16*k+1];</a:t>
            </a:r>
            <a:endParaRPr b="1" sz="135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accent3"/>
                </a:solidFill>
              </a:rPr>
              <a:t>…</a:t>
            </a:r>
            <a:endParaRPr b="1" sz="135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accent3"/>
                </a:solidFill>
              </a:rPr>
              <a:t>// Bitwise exclusive OR is employed for generating arrays of ciphers and key lengths</a:t>
            </a:r>
            <a:endParaRPr b="1" sz="135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accent3"/>
                </a:solidFill>
              </a:rPr>
              <a:t>// To boost velocity, the for loop was eliminated</a:t>
            </a:r>
            <a:endParaRPr b="1" sz="135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accent3"/>
                </a:solidFill>
              </a:rPr>
              <a:t>cipher[0] ^=w[16*(key-&gt;Nr)+0];</a:t>
            </a:r>
            <a:endParaRPr b="1" sz="135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accent3"/>
                </a:solidFill>
              </a:rPr>
              <a:t>cipher[1] ^=w[16*(key-&gt;Nr)+1];</a:t>
            </a:r>
            <a:endParaRPr b="1" sz="135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accent3"/>
                </a:solidFill>
              </a:rPr>
              <a:t>…</a:t>
            </a:r>
            <a:endParaRPr b="1" sz="135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accent3"/>
                </a:solidFill>
              </a:rPr>
              <a:t>cipher[15]^=w[16*(key-&gt;Nr)+15];</a:t>
            </a:r>
            <a:endParaRPr b="1" sz="135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solidFill>
                <a:schemeClr val="accent3"/>
              </a:solidFill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Encrypt Function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