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87" r:id="rId10"/>
    <p:sldId id="289" r:id="rId11"/>
    <p:sldId id="290" r:id="rId12"/>
    <p:sldId id="291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74" r:id="rId22"/>
    <p:sldId id="278" r:id="rId23"/>
    <p:sldId id="292" r:id="rId24"/>
    <p:sldId id="279" r:id="rId25"/>
    <p:sldId id="269" r:id="rId26"/>
    <p:sldId id="280" r:id="rId27"/>
    <p:sldId id="275" r:id="rId28"/>
    <p:sldId id="270" r:id="rId29"/>
    <p:sldId id="281" r:id="rId30"/>
    <p:sldId id="276" r:id="rId31"/>
    <p:sldId id="282" r:id="rId32"/>
    <p:sldId id="283" r:id="rId33"/>
    <p:sldId id="271" r:id="rId34"/>
    <p:sldId id="284" r:id="rId35"/>
    <p:sldId id="272" r:id="rId36"/>
    <p:sldId id="273" r:id="rId3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914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Year Project</a:t>
            </a: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altLang="en-US"/>
              <a:t>Network Vigilance: AI-Powered Multi-Layered APT Protection</a:t>
            </a:r>
          </a:p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sz="1400"/>
              <a:t>Supervised By: </a:t>
            </a:r>
            <a:r>
              <a:rPr lang="en-US" altLang="en-US" sz="1400"/>
              <a:t>Mr. Syed Yawar Abbas (Lecturer)</a:t>
            </a:r>
          </a:p>
          <a:p>
            <a:pPr marL="6350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</a:pPr>
            <a:r>
              <a:rPr lang="en-US" altLang="en-US" sz="1400"/>
              <a:t>Co-Supervised By: Dr. Jawaid Iqbal (Assistant Professor)</a:t>
            </a: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/>
          <a:srcRect l="3033" t="4065" r="6926" b="4925"/>
          <a:stretch>
            <a:fillRect/>
          </a:stretch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zh-CN">
                <a:sym typeface="+mn-ea"/>
              </a:rPr>
              <a:t>Comparative Analysis of Tools and Ours</a:t>
            </a:r>
            <a:endParaRPr lang="en-US" altLang="zh-CN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3711892" y="-785178"/>
          <a:ext cx="7863840" cy="260477"/>
        </p:xfrm>
        <a:graphic>
          <a:graphicData uri="http://schemas.openxmlformats.org/drawingml/2006/table">
            <a:tbl>
              <a:tblPr/>
              <a:tblGrid>
                <a:gridCol w="78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640080" y="2240280"/>
          <a:ext cx="7664450" cy="3202940"/>
        </p:xfrm>
        <a:graphic>
          <a:graphicData uri="http://schemas.openxmlformats.org/drawingml/2006/table">
            <a:tbl>
              <a:tblPr/>
              <a:tblGrid>
                <a:gridCol w="153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40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Feature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Snort/Suricata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FireEye/CrowdStrike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Deep Learning IDS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Network Vigilance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1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Signature-based Detection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 (Partially)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98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Behavior-based Detection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/>
                        <a:t>⚠</a:t>
                      </a:r>
                      <a:r>
                        <a:rPr lang="en-US" altLang="zh-CN" sz="1100"/>
                        <a:t>️ 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Real-time Blocking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/>
                        <a:t>⚠</a:t>
                      </a:r>
                      <a:r>
                        <a:rPr lang="en-US" altLang="zh-CN" sz="1100"/>
                        <a:t>️ 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Model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Proprietary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CNN, RNN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Random Forest + Isolation Forest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Open Source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Varies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IP Control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40080" y="3261360"/>
          <a:ext cx="7863840" cy="167640"/>
        </p:xfrm>
        <a:graphic>
          <a:graphicData uri="http://schemas.openxmlformats.org/drawingml/2006/table">
            <a:tbl>
              <a:tblPr/>
              <a:tblGrid>
                <a:gridCol w="78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zh-CN"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640080" y="3429000"/>
          <a:ext cx="7863840" cy="167640"/>
        </p:xfrm>
        <a:graphic>
          <a:graphicData uri="http://schemas.openxmlformats.org/drawingml/2006/table">
            <a:tbl>
              <a:tblPr/>
              <a:tblGrid>
                <a:gridCol w="78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/>
              <a:t>Extended Feature Comparison Table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/>
          </a:p>
        </p:txBody>
      </p:sp>
      <p:graphicFrame>
        <p:nvGraphicFramePr>
          <p:cNvPr id="3" name="Table 2"/>
          <p:cNvGraphicFramePr/>
          <p:nvPr/>
        </p:nvGraphicFramePr>
        <p:xfrm>
          <a:off x="3711892" y="-785178"/>
          <a:ext cx="7863840" cy="260477"/>
        </p:xfrm>
        <a:graphic>
          <a:graphicData uri="http://schemas.openxmlformats.org/drawingml/2006/table">
            <a:tbl>
              <a:tblPr/>
              <a:tblGrid>
                <a:gridCol w="78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641350" y="2301240"/>
          <a:ext cx="7861300" cy="2936240"/>
        </p:xfrm>
        <a:graphic>
          <a:graphicData uri="http://schemas.openxmlformats.org/drawingml/2006/table">
            <a:tbl>
              <a:tblPr/>
              <a:tblGrid>
                <a:gridCol w="15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Feature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Snort/Suricata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FireEye/CrowdStrike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Deep Learning IDS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Network Vigilance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Detection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Signature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Signature + Behavior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ML-based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AI Consensus (RF + IF)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Supervised ML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Partial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Unsupervised ML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Rare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Admin 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Logging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Basic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PostgreSQL-based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Custom Dataset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Public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Custom Lab Dataset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r>
                        <a:rPr lang="en-US" altLang="zh-CN" sz="1100" b="1"/>
                        <a:t>Cost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Free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$$$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Varies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Free (for Dev/Research)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Open-source tools lack automation and anomaly detection.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Commercial tools are powerful but unaffordable and inflexible.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Academic models focus on accuracy but miss real-time deployment needs.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Network Vigilance bridges this gap by: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Combining supervised + unsupervised AI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Enabling real-time IP blocking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Providing secure admin control and full session logging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/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/>
          </a:p>
        </p:txBody>
      </p:sp>
      <p:graphicFrame>
        <p:nvGraphicFramePr>
          <p:cNvPr id="3" name="Table 2"/>
          <p:cNvGraphicFramePr/>
          <p:nvPr/>
        </p:nvGraphicFramePr>
        <p:xfrm>
          <a:off x="3711892" y="-785178"/>
          <a:ext cx="7863840" cy="260477"/>
        </p:xfrm>
        <a:graphic>
          <a:graphicData uri="http://schemas.openxmlformats.org/drawingml/2006/table">
            <a:tbl>
              <a:tblPr/>
              <a:tblGrid>
                <a:gridCol w="786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Snort, Suricata, Zeek: Rule-based, open-source IDS – struggle with zero-day threats.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FireEye, CrowdStrike: Commercial, strong behavior detection – expensive and proprietary.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AI-based IDS (CNN, LSTM): Promising in research but lack real-time blocking and deployment feasibility.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Our system bridges this gap by combining open-source AI detection with real-time automation.</a:t>
            </a:r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100"/>
              <a:t>Open-source flexibility</a:t>
            </a:r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100"/>
              <a:t>Dual-model consensus</a:t>
            </a:r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100"/>
              <a:t>Real-time detection + IP control</a:t>
            </a:r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100"/>
              <a:t>Session-wise logging in PostgreSQL</a:t>
            </a:r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100"/>
          </a:p>
          <a:p>
            <a:pPr marL="100330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100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Existing tools often rely on signatures or single-model ML, increasing false alarms or missed threats.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Many systems lack real-time blocking, admin control, or detailed session-level tracking.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Need for an intelligent, adaptive system for live threat detection and mitigation.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457200" y="141795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dirty="0"/>
              <a:t>Team Roles:</a:t>
            </a:r>
            <a:endParaRPr lang="en-US" alt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Anas: Backend development, ML model integration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Kabeer: Frontend dashboard, session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Yasir: Traffic capture, virtual lab simulation &amp; testing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dirty="0"/>
              <a:t>Development Process:</a:t>
            </a:r>
            <a:endParaRPr lang="en-US" altLang="en-US" sz="2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Agile with weekly milestones.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Collaboration via GitHub (branching, commits, merge requests).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dirty="0"/>
              <a:t>Way of Working: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Daily stand-ups, weekly review with supervisor.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 sz="2400" dirty="0"/>
              <a:t>Role rotation for knowledge sharing.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altLang="en-US"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Team</a:t>
            </a: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/>
              <a:t>Anas Mustafa Hashmi (37520)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/>
              <a:t>Kabeer Ahmed (27970)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altLang="en-US"/>
              <a:t>Yasir Mahmood (36546)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alt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Real-time APT detection system using Random Forest + Isolation Forest.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Dual-model decision logic reduces false positives.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Admin dashboard supports IP blocking/unblocking, PDF reports, and flow monitoring.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PostgreSQL for session logging, traceability, and auditability.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/>
              <a:t>Functional Requirements: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Real-time traffic capture (dumpcap)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Feature extraction (Python)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Dual-model threat detection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Session-based PDF generation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Secure IP block/unblock interface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975" y="458787"/>
            <a:ext cx="8229600" cy="676275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Functional Requirements</a:t>
            </a: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067075"/>
              </p:ext>
            </p:extLst>
          </p:nvPr>
        </p:nvGraphicFramePr>
        <p:xfrm>
          <a:off x="508317" y="1501775"/>
          <a:ext cx="8229600" cy="4260850"/>
        </p:xfrm>
        <a:graphic>
          <a:graphicData uri="http://schemas.openxmlformats.org/drawingml/2006/table">
            <a:tbl>
              <a:tblPr/>
              <a:tblGrid>
                <a:gridCol w="193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678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dirty="0">
                          <a:latin typeface="Times New Roman" panose="02020603050405020304"/>
                          <a:ea typeface="Times New Roman" panose="02020603050405020304"/>
                        </a:rPr>
                        <a:t>Requirement ID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dirty="0">
                          <a:latin typeface="Times New Roman" panose="02020603050405020304"/>
                          <a:ea typeface="Times New Roman" panose="02020603050405020304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FR1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Capture network traffic in real-time using </a:t>
                      </a:r>
                      <a:r>
                        <a:rPr lang="en-US" altLang="zh-CN" sz="2000" dirty="0" err="1">
                          <a:latin typeface="Times New Roman" panose="02020603050405020304"/>
                          <a:ea typeface="Times New Roman" panose="02020603050405020304"/>
                        </a:rPr>
                        <a:t>dumpcap</a:t>
                      </a: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9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FR2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Custom python script used for feature extraction.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370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FR3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Detect network threats using Random Forest and Isolation Forest models.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FR4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Generate session-based PDF threat reports.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9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FR5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Store session data, detections, and IP logs in PostgreSQL.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FR6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Allow manual unblocking of IPs via the user interface.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93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FR7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Automatically block IPs with a defined </a:t>
                      </a:r>
                      <a:r>
                        <a:rPr lang="en-US" altLang="zh-CN" sz="2000" dirty="0">
                          <a:solidFill>
                            <a:srgbClr val="404040"/>
                          </a:solidFill>
                          <a:latin typeface="Times New Roman" panose="02020603050405020304"/>
                          <a:ea typeface="Segoe UI" panose="020B0502040204020203"/>
                        </a:rPr>
                        <a:t>threshold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>
                <a:sym typeface="+mn-ea"/>
              </a:rPr>
              <a:t>Non-Functional Requirements:</a:t>
            </a:r>
            <a:endParaRPr lang="en-US" altLang="en-US" b="1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>
                <a:sym typeface="+mn-ea"/>
              </a:rPr>
              <a:t>Detection within &lt; 1.2 sec</a:t>
            </a:r>
            <a:endParaRPr lang="en-US" altLang="en-US" sz="2400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>
                <a:sym typeface="+mn-ea"/>
              </a:rPr>
              <a:t>Accuracy &gt; 94%</a:t>
            </a:r>
            <a:endParaRPr lang="en-US" altLang="en-US" sz="2400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>
                <a:sym typeface="+mn-ea"/>
              </a:rPr>
              <a:t>Admin dashboard (Secure login)</a:t>
            </a:r>
            <a:endParaRPr lang="en-US" altLang="en-US" sz="2400"/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>
                <a:sym typeface="+mn-ea"/>
              </a:rPr>
              <a:t>PostgreSQL logging and PDF reports</a:t>
            </a:r>
            <a:endParaRPr lang="en-US" altLang="en-US" sz="240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9312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867604202"/>
              </p:ext>
            </p:extLst>
          </p:nvPr>
        </p:nvGraphicFramePr>
        <p:xfrm>
          <a:off x="561974" y="1220256"/>
          <a:ext cx="8229600" cy="4703674"/>
        </p:xfrm>
        <a:graphic>
          <a:graphicData uri="http://schemas.openxmlformats.org/drawingml/2006/table">
            <a:tbl>
              <a:tblPr/>
              <a:tblGrid>
                <a:gridCol w="18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 dirty="0">
                          <a:latin typeface="Times New Roman" panose="02020603050405020304"/>
                          <a:ea typeface="Times New Roman" panose="02020603050405020304"/>
                        </a:rPr>
                        <a:t>Category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latin typeface="Times New Roman" panose="02020603050405020304"/>
                          <a:ea typeface="Times New Roman" panose="02020603050405020304"/>
                        </a:rPr>
                        <a:t>Description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Performance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Detection and blocking must be completed within seconds after flow analysis.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Scalability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Capable of scaling through additional sensors and modular deployments.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6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Maintainability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Modular design for easy upgrades and troubleshooting.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1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Accuracy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Aims for high true positive rates and low false positives.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Usability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>
                          <a:latin typeface="Times New Roman" panose="02020603050405020304"/>
                          <a:ea typeface="Times New Roman" panose="02020603050405020304"/>
                        </a:rPr>
                        <a:t>User-friendly interface for viewing logs, reports, and managing IPs.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004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Security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dirty="0">
                          <a:latin typeface="Times New Roman" panose="02020603050405020304"/>
                          <a:ea typeface="Times New Roman" panose="02020603050405020304"/>
                        </a:rPr>
                        <a:t>Secure PostgreSQL access and enforced admin authentication for all operations.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/>
              <a:t>Modular architecture: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Packet capture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Feature extraction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Dual-model analysis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IP mitigation logic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Secure admin dashboard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System Architecture Diagram</a:t>
            </a:r>
          </a:p>
        </p:txBody>
      </p:sp>
      <p:pic>
        <p:nvPicPr>
          <p:cNvPr id="4" name="Picture 8" descr="WhatsApp Image 2025-05-06 at 12.33.08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69364"/>
            <a:ext cx="6949440" cy="482755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4" name="Google Shape;164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Simulate attacks in VMware lab (5 types)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Capture traffic using Dumpcap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Convert to flows using CICFlowMeter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Extract 84 features per flow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Train models (Random Forest, Isolation Forest)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Real-time analysis &amp; IP blocking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Store data in PostgreSQL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Admin can monitor &amp; unblock via dashboard</a:t>
            </a:r>
          </a:p>
          <a:p>
            <a:pPr marL="6604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 dirty="0"/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Developed with Python (Flask backend)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PostgreSQL stores logs, IPs, sessions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Frontend: HTML, CSS, Bootstrap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Real-time predictions every 30 seconds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Blocking Logic: via netsh firewall rules</a:t>
            </a:r>
          </a:p>
          <a:p>
            <a:pPr marL="5461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Secure login using PBKDF2 hashed passwords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Blocking/Unblocking Logic</a:t>
            </a:r>
          </a:p>
        </p:txBody>
      </p:sp>
      <p:pic>
        <p:nvPicPr>
          <p:cNvPr id="4" name="Picture 3" descr="WhatsApp Image 2025-05-05 at 7.30.2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417638"/>
            <a:ext cx="5894070" cy="400466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Background and Introduction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Market Survey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Problem Statement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Project Scope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Proposed Solution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Design Summary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Experiments and Results Summary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Testing Summary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Conclusion and Outlook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b="1"/>
              <a:t>Model Accuracy (Random Forest):</a:t>
            </a:r>
          </a:p>
          <a:p>
            <a:r>
              <a:rPr lang="en-US" altLang="en-US" sz="2400"/>
              <a:t>Accuracy: 94.54%</a:t>
            </a:r>
          </a:p>
          <a:p>
            <a:r>
              <a:rPr lang="en-US" altLang="en-US" sz="2400"/>
              <a:t>Precision: 93.93%, Recall: 95.24%, F1: 94.58%</a:t>
            </a:r>
          </a:p>
          <a:p>
            <a:r>
              <a:rPr lang="en-US" altLang="en-US" sz="2400"/>
              <a:t>ROC-AUC: 0.99</a:t>
            </a:r>
          </a:p>
          <a:p>
            <a:pPr marL="114300" indent="0">
              <a:buNone/>
            </a:pPr>
            <a:r>
              <a:rPr lang="en-US" altLang="en-US" b="1"/>
              <a:t>Isolation Forest:</a:t>
            </a:r>
          </a:p>
          <a:p>
            <a:r>
              <a:rPr lang="en-US" altLang="en-US" sz="2400"/>
              <a:t>Conservative anomaly detection</a:t>
            </a:r>
          </a:p>
          <a:p>
            <a:r>
              <a:rPr lang="en-US" altLang="en-US" sz="2400"/>
              <a:t>AUC: 0.96, Low false positives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(ROC Curve)</a:t>
            </a:r>
          </a:p>
        </p:txBody>
      </p:sp>
      <p:pic>
        <p:nvPicPr>
          <p:cNvPr id="4" name="Picture 49" descr="WhatsApp Image 2025-05-06 at 1.22.44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41" y="1349058"/>
            <a:ext cx="5664518" cy="4522851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(Anomaly Score Distribution)</a:t>
            </a:r>
          </a:p>
        </p:txBody>
      </p:sp>
      <p:pic>
        <p:nvPicPr>
          <p:cNvPr id="4" name="Picture 46" descr="WhatsApp Image 2025-05-06 at 1.39.32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2" y="1492885"/>
            <a:ext cx="7805775" cy="329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Summary</a:t>
            </a:r>
            <a:endParaRPr dirty="0"/>
          </a:p>
        </p:txBody>
      </p:sp>
      <p:sp>
        <p:nvSpPr>
          <p:cNvPr id="176" name="Google Shape;176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/>
              <a:t>Security Testing: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b="1"/>
              <a:t>Confidentiality:</a:t>
            </a:r>
            <a:r>
              <a:rPr lang="en-US" altLang="en-US" sz="2400"/>
              <a:t> Passwords hashed (PBKDF2)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b="1"/>
              <a:t>Integrity: </a:t>
            </a:r>
            <a:r>
              <a:rPr lang="en-US" altLang="en-US" sz="2400"/>
              <a:t>PostgreSQL transaction-safe logs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b="1"/>
              <a:t>Availability:</a:t>
            </a:r>
            <a:r>
              <a:rPr lang="en-US" altLang="en-US" sz="2400"/>
              <a:t> Continuous pipeline monitoring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b="1"/>
              <a:t>Authenticity &amp; Accountability:</a:t>
            </a:r>
            <a:r>
              <a:rPr lang="en-US" altLang="en-US" sz="2400"/>
              <a:t> Admin-only access, all actions logged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8399"/>
          </a:xfrm>
        </p:spPr>
        <p:txBody>
          <a:bodyPr/>
          <a:lstStyle/>
          <a:p>
            <a:r>
              <a:rPr lang="en-US" altLang="en-US" dirty="0"/>
              <a:t>Security Verification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710004161"/>
              </p:ext>
            </p:extLst>
          </p:nvPr>
        </p:nvGraphicFramePr>
        <p:xfrm>
          <a:off x="419099" y="1087850"/>
          <a:ext cx="8305802" cy="4682300"/>
        </p:xfrm>
        <a:graphic>
          <a:graphicData uri="http://schemas.openxmlformats.org/drawingml/2006/table">
            <a:tbl>
              <a:tblPr/>
              <a:tblGrid>
                <a:gridCol w="415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latin typeface="Times New Roman" panose="02020603050405020304"/>
                          <a:ea typeface="Times New Roman" panose="02020603050405020304"/>
                        </a:rPr>
                        <a:t>Property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latin typeface="Times New Roman" panose="02020603050405020304"/>
                          <a:ea typeface="Times New Roman" panose="02020603050405020304"/>
                        </a:rPr>
                        <a:t>Description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Confidentiality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Admin login credentials are hashed using PBKDF2 with SHA-256 for secure storage.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41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Integrity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Detection results and logs are stored securely in PostgreSQL with transaction safety.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Availability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The detection pipeline and database are monitored for responsiveness and uptime.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Authenticity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Only authorized admin access is allowed through a secure login portal.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17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Accountability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</a:rPr>
                        <a:t>Each detection action is logged with a timestamp and source IP in the database.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/>
              <a:t>Achievements</a:t>
            </a:r>
            <a:r>
              <a:rPr lang="en-US" altLang="en-US"/>
              <a:t>: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Real-time APT detection with dual AI models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Automated firewall mitigation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Detection time &lt; 1.2 seconds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Admin portal with logging, reports, and audit trail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b="1"/>
              <a:t>Future Work: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Cloud deployment &amp; distributed sensors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Model optimization for multi-class attack classification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Integration with external threat intel feeds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More adversarial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dirty="0"/>
              <a:t>Background: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APTs (Advanced Persistent Threats) are stealthy, long-duration cyberattacks targeting critical data.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Traditional tools (firewalls, antivirus) fail to detect evolving, sophisticated attacks.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 dirty="0"/>
              <a:t>Rise in AI-driven cybersecurity to combat real-time threats.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dirty="0"/>
              <a:t>Introduction: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dirty="0"/>
              <a:t>Our project integrates supervised (Random Forest) and unsupervised (Isolation Forest) ML models.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dirty="0"/>
              <a:t>Designed for real-time detection, low false alarms, and automated threat response.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en-US" sz="2400" dirty="0"/>
              <a:t>Offers dual-model consensus detection, IP blocking, and session logging.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APTs are stealthy, long-lasting attacks that evade traditional security systems.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Most legacy systems (firewalls, signature-based IDS) fail to detect them in real-time.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Modern solutions use AI, behavior analysis, and automation.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This survey evaluates tools like Snort, Suricata, Zeek, FireEye, CrowdStrike, and Darktrace.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 Survey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APT Detection Tools: Strengths &amp; Weaknesses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Snort: Lightweight, rule-based, but fails against zero-day attacks.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Suricata: High-performance, but high false positive rates.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Zeek (Bro): Deep traffic analysis, lacks built-in blocking.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FireEye / CrowdStrike: Effective but costly and closed-source.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Darktrace: Uses self-learning AI, but is a black-box and expensive.</a:t>
            </a:r>
          </a:p>
          <a:p>
            <a:pPr marL="6604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en-US" sz="2400"/>
              <a:t>Network Vigilance: Combines open-source flexibility with dual-model AI and real-time IP mitigation.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3*230"/>
  <p:tag name="TABLE_ENDDRAG_RECT" val="35*184*633*2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19*231"/>
  <p:tag name="TABLE_ENDDRAG_RECT" val="50*181*619*2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10*232"/>
  <p:tag name="TABLE_ENDDRAG_RECT" val="68*146*510*232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1286</Words>
  <Application>Microsoft Office PowerPoint</Application>
  <PresentationFormat>On-screen Show (4:3)</PresentationFormat>
  <Paragraphs>281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</vt:lpstr>
      <vt:lpstr>BACKGROUND AND INTRODUCTION</vt:lpstr>
      <vt:lpstr>Background and Introduction</vt:lpstr>
      <vt:lpstr>Background and Introduction</vt:lpstr>
      <vt:lpstr>Market Survey</vt:lpstr>
      <vt:lpstr>Market Survey</vt:lpstr>
      <vt:lpstr>Market Survey</vt:lpstr>
      <vt:lpstr>Market Survey</vt:lpstr>
      <vt:lpstr>Market Survey</vt:lpstr>
      <vt:lpstr>Market Survey</vt:lpstr>
      <vt:lpstr>Literature Review</vt:lpstr>
      <vt:lpstr>Literature Review</vt:lpstr>
      <vt:lpstr>PROBLEM STATEMENT</vt:lpstr>
      <vt:lpstr>Problem Statement</vt:lpstr>
      <vt:lpstr>ENDEAVOUR</vt:lpstr>
      <vt:lpstr>Endeavour</vt:lpstr>
      <vt:lpstr>PROPOSED SOLUTION</vt:lpstr>
      <vt:lpstr>Proposed Solution</vt:lpstr>
      <vt:lpstr>Requirements Summary</vt:lpstr>
      <vt:lpstr>PowerPoint Presentation</vt:lpstr>
      <vt:lpstr>Requirements Summary</vt:lpstr>
      <vt:lpstr>Non-Functional Requirements</vt:lpstr>
      <vt:lpstr>Design Summary</vt:lpstr>
      <vt:lpstr>System Architecture Diagram</vt:lpstr>
      <vt:lpstr>Methodology</vt:lpstr>
      <vt:lpstr>Implementation Summary</vt:lpstr>
      <vt:lpstr>Blocking/Unblocking Logic</vt:lpstr>
      <vt:lpstr>Experiments and Results Summary</vt:lpstr>
      <vt:lpstr>(ROC Curve)</vt:lpstr>
      <vt:lpstr>(Anomaly Score Distribution)</vt:lpstr>
      <vt:lpstr>Testing Summary</vt:lpstr>
      <vt:lpstr>Security Verification</vt:lpstr>
      <vt:lpstr>CONCLUSION AND OUTLOOK</vt:lpstr>
      <vt:lpstr>Conclusion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Yasir Mahmood 36546</cp:lastModifiedBy>
  <cp:revision>8</cp:revision>
  <dcterms:created xsi:type="dcterms:W3CDTF">2013-01-22T07:04:00Z</dcterms:created>
  <dcterms:modified xsi:type="dcterms:W3CDTF">2025-05-12T18:00:33Z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2791B322492E4DF9A51E58BAFDC982B4_12</vt:lpwstr>
  </property>
  <property fmtid="{D5CDD505-2E9C-101B-9397-08002B2CF9AE}" pid="3" name="KSOProductBuildVer">
    <vt:lpwstr>1033-12.2.0.20795</vt:lpwstr>
  </property>
</Properties>
</file>