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07DA9CE-9BC2-4D99-A6E7-DFF1E737595D}" type="datetimeFigureOut">
              <a:rPr lang="en-US" smtClean="0"/>
              <a:t>5/13/2021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9D752FE-D180-4407-B496-401A47B91BBD}"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1508756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7DA9CE-9BC2-4D99-A6E7-DFF1E737595D}" type="datetimeFigureOut">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752FE-D180-4407-B496-401A47B91BBD}" type="slidenum">
              <a:rPr lang="en-US" smtClean="0"/>
              <a:t>‹#›</a:t>
            </a:fld>
            <a:endParaRPr lang="en-US"/>
          </a:p>
        </p:txBody>
      </p:sp>
    </p:spTree>
    <p:extLst>
      <p:ext uri="{BB962C8B-B14F-4D97-AF65-F5344CB8AC3E}">
        <p14:creationId xmlns:p14="http://schemas.microsoft.com/office/powerpoint/2010/main" val="3261062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7DA9CE-9BC2-4D99-A6E7-DFF1E737595D}" type="datetimeFigureOut">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752FE-D180-4407-B496-401A47B91BBD}" type="slidenum">
              <a:rPr lang="en-US" smtClean="0"/>
              <a:t>‹#›</a:t>
            </a:fld>
            <a:endParaRPr lang="en-US"/>
          </a:p>
        </p:txBody>
      </p:sp>
    </p:spTree>
    <p:extLst>
      <p:ext uri="{BB962C8B-B14F-4D97-AF65-F5344CB8AC3E}">
        <p14:creationId xmlns:p14="http://schemas.microsoft.com/office/powerpoint/2010/main" val="1203329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7DA9CE-9BC2-4D99-A6E7-DFF1E737595D}" type="datetimeFigureOut">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D752FE-D180-4407-B496-401A47B91BBD}" type="slidenum">
              <a:rPr lang="en-US" smtClean="0"/>
              <a:t>‹#›</a:t>
            </a:fld>
            <a:endParaRPr lang="en-US"/>
          </a:p>
        </p:txBody>
      </p:sp>
    </p:spTree>
    <p:extLst>
      <p:ext uri="{BB962C8B-B14F-4D97-AF65-F5344CB8AC3E}">
        <p14:creationId xmlns:p14="http://schemas.microsoft.com/office/powerpoint/2010/main" val="2604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07DA9CE-9BC2-4D99-A6E7-DFF1E737595D}" type="datetimeFigureOut">
              <a:rPr lang="en-US" smtClean="0"/>
              <a:t>5/13/2021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9D752FE-D180-4407-B496-401A47B91BBD}"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04888509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07DA9CE-9BC2-4D99-A6E7-DFF1E737595D}" type="datetimeFigureOut">
              <a:rPr lang="en-US" smtClean="0"/>
              <a:t>5/13/2021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D752FE-D180-4407-B496-401A47B91BBD}" type="slidenum">
              <a:rPr lang="en-US" smtClean="0"/>
              <a:t>‹#›</a:t>
            </a:fld>
            <a:endParaRPr lang="en-US"/>
          </a:p>
        </p:txBody>
      </p:sp>
    </p:spTree>
    <p:extLst>
      <p:ext uri="{BB962C8B-B14F-4D97-AF65-F5344CB8AC3E}">
        <p14:creationId xmlns:p14="http://schemas.microsoft.com/office/powerpoint/2010/main" val="136464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07DA9CE-9BC2-4D99-A6E7-DFF1E737595D}" type="datetimeFigureOut">
              <a:rPr lang="en-US" smtClean="0"/>
              <a:t>5/13/2021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D752FE-D180-4407-B496-401A47B91BBD}" type="slidenum">
              <a:rPr lang="en-US" smtClean="0"/>
              <a:t>‹#›</a:t>
            </a:fld>
            <a:endParaRPr lang="en-US"/>
          </a:p>
        </p:txBody>
      </p:sp>
    </p:spTree>
    <p:extLst>
      <p:ext uri="{BB962C8B-B14F-4D97-AF65-F5344CB8AC3E}">
        <p14:creationId xmlns:p14="http://schemas.microsoft.com/office/powerpoint/2010/main" val="3651769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07DA9CE-9BC2-4D99-A6E7-DFF1E737595D}" type="datetimeFigureOut">
              <a:rPr lang="en-US" smtClean="0"/>
              <a:t>5/13/2021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D752FE-D180-4407-B496-401A47B91BBD}" type="slidenum">
              <a:rPr lang="en-US" smtClean="0"/>
              <a:t>‹#›</a:t>
            </a:fld>
            <a:endParaRPr lang="en-US"/>
          </a:p>
        </p:txBody>
      </p:sp>
    </p:spTree>
    <p:extLst>
      <p:ext uri="{BB962C8B-B14F-4D97-AF65-F5344CB8AC3E}">
        <p14:creationId xmlns:p14="http://schemas.microsoft.com/office/powerpoint/2010/main" val="1034823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DA9CE-9BC2-4D99-A6E7-DFF1E737595D}" type="datetimeFigureOut">
              <a:rPr lang="en-US" smtClean="0"/>
              <a:t>5/13/2021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D752FE-D180-4407-B496-401A47B91BBD}" type="slidenum">
              <a:rPr lang="en-US" smtClean="0"/>
              <a:t>‹#›</a:t>
            </a:fld>
            <a:endParaRPr lang="en-US"/>
          </a:p>
        </p:txBody>
      </p:sp>
    </p:spTree>
    <p:extLst>
      <p:ext uri="{BB962C8B-B14F-4D97-AF65-F5344CB8AC3E}">
        <p14:creationId xmlns:p14="http://schemas.microsoft.com/office/powerpoint/2010/main" val="1340565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07DA9CE-9BC2-4D99-A6E7-DFF1E737595D}" type="datetimeFigureOut">
              <a:rPr lang="en-US" smtClean="0"/>
              <a:t>5/13/2021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9D752FE-D180-4407-B496-401A47B91BB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0099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07DA9CE-9BC2-4D99-A6E7-DFF1E737595D}" type="datetimeFigureOut">
              <a:rPr lang="en-US" smtClean="0"/>
              <a:t>5/13/2021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9D752FE-D180-4407-B496-401A47B91BB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6996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07DA9CE-9BC2-4D99-A6E7-DFF1E737595D}" type="datetimeFigureOut">
              <a:rPr lang="en-US" smtClean="0"/>
              <a:t>5/13/2021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9D752FE-D180-4407-B496-401A47B91BBD}"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8845024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1368">
          <p15:clr>
            <a:srgbClr val="F26B43"/>
          </p15:clr>
        </p15:guide>
        <p15:guide id="4294967295" orient="horz" pos="1440">
          <p15:clr>
            <a:srgbClr val="F26B43"/>
          </p15:clr>
        </p15:guide>
        <p15:guide id="4294967295" orient="horz" pos="3696">
          <p15:clr>
            <a:srgbClr val="F26B43"/>
          </p15:clr>
        </p15:guide>
        <p15:guide id="4294967295" orient="horz" pos="432">
          <p15:clr>
            <a:srgbClr val="F26B43"/>
          </p15:clr>
        </p15:guide>
        <p15:guide id="4294967295" orient="horz" pos="1512">
          <p15:clr>
            <a:srgbClr val="F26B43"/>
          </p15:clr>
        </p15:guide>
        <p15:guide id="4294967295" pos="6912">
          <p15:clr>
            <a:srgbClr val="F26B43"/>
          </p15:clr>
        </p15:guide>
        <p15:guide id="4294967295" pos="936">
          <p15:clr>
            <a:srgbClr val="F26B43"/>
          </p15:clr>
        </p15:guide>
        <p15:guide id="4294967295"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587318" y="558986"/>
            <a:ext cx="6476453" cy="1200329"/>
          </a:xfrm>
          <a:prstGeom prst="rect">
            <a:avLst/>
          </a:prstGeom>
          <a:noFill/>
        </p:spPr>
        <p:txBody>
          <a:bodyPr wrap="none" lIns="91440" tIns="45720" rIns="91440" bIns="45720">
            <a:spAutoFit/>
          </a:bodyPr>
          <a:lstStyle/>
          <a:p>
            <a:pPr algn="ctr"/>
            <a:r>
              <a:rPr lang="en-US" sz="7200" b="1" u="sng"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ahnschrift SemiBold" panose="020B0502040204020203" pitchFamily="34" charset="0"/>
              </a:rPr>
              <a:t>DLD  PROJECT </a:t>
            </a:r>
            <a:endParaRPr lang="en-US" sz="7200" b="1" u="sng"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ahnschrift SemiBold" panose="020B0502040204020203" pitchFamily="34" charset="0"/>
            </a:endParaRPr>
          </a:p>
        </p:txBody>
      </p:sp>
      <p:sp>
        <p:nvSpPr>
          <p:cNvPr id="10" name="Rectangle 9"/>
          <p:cNvSpPr/>
          <p:nvPr/>
        </p:nvSpPr>
        <p:spPr>
          <a:xfrm>
            <a:off x="1760509" y="2465059"/>
            <a:ext cx="2643673" cy="1107996"/>
          </a:xfrm>
          <a:prstGeom prst="rect">
            <a:avLst/>
          </a:prstGeom>
          <a:noFill/>
        </p:spPr>
        <p:txBody>
          <a:bodyPr wrap="none" lIns="91440" tIns="45720" rIns="91440" bIns="45720">
            <a:spAutoFit/>
          </a:bodyPr>
          <a:lstStyle/>
          <a:p>
            <a:pPr algn="ctr"/>
            <a:r>
              <a:rPr lang="en-US" sz="6600" b="1" u="sng"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ahnschrift SemiBold" panose="020B0502040204020203" pitchFamily="34" charset="0"/>
              </a:rPr>
              <a:t>TITLE</a:t>
            </a:r>
            <a:r>
              <a:rPr lang="en-US" sz="6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ahnschrift SemiBold" panose="020B0502040204020203" pitchFamily="34" charset="0"/>
              </a:rPr>
              <a:t> :</a:t>
            </a:r>
            <a:endParaRPr lang="en-US" sz="6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ahnschrift SemiBold" panose="020B0502040204020203" pitchFamily="34" charset="0"/>
            </a:endParaRPr>
          </a:p>
        </p:txBody>
      </p:sp>
      <p:sp>
        <p:nvSpPr>
          <p:cNvPr id="11" name="Rectangle 10"/>
          <p:cNvSpPr/>
          <p:nvPr/>
        </p:nvSpPr>
        <p:spPr>
          <a:xfrm>
            <a:off x="2237186" y="4085616"/>
            <a:ext cx="6481261" cy="3416320"/>
          </a:xfrm>
          <a:prstGeom prst="rect">
            <a:avLst/>
          </a:prstGeom>
          <a:noFill/>
        </p:spPr>
        <p:txBody>
          <a:bodyPr wrap="none" lIns="91440" tIns="45720" rIns="91440" bIns="45720">
            <a:spAutoFit/>
          </a:bodyPr>
          <a:lstStyle/>
          <a:p>
            <a:pPr algn="ctr"/>
            <a:r>
              <a:rPr lang="en-US" sz="5400" b="1" u="sng"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ahnschrift SemiBold" panose="020B0502040204020203" pitchFamily="34" charset="0"/>
              </a:rPr>
              <a:t>4 – BIT  ARITHMETIC</a:t>
            </a:r>
          </a:p>
          <a:p>
            <a:pPr algn="ctr"/>
            <a:endParaRPr lang="en-US" sz="5400" b="1" u="sng"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ahnschrift SemiBold" panose="020B0502040204020203" pitchFamily="34" charset="0"/>
            </a:endParaRPr>
          </a:p>
          <a:p>
            <a:pPr algn="ctr"/>
            <a:r>
              <a:rPr lang="en-US" sz="5400" b="1" u="sng"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ahnschrift SemiBold" panose="020B0502040204020203" pitchFamily="34" charset="0"/>
              </a:rPr>
              <a:t>LOGIC  UNIT  (ALU)</a:t>
            </a:r>
          </a:p>
          <a:p>
            <a:pPr algn="ct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2483232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7803" y="481712"/>
            <a:ext cx="6584881" cy="1015663"/>
          </a:xfrm>
          <a:prstGeom prst="rect">
            <a:avLst/>
          </a:prstGeom>
          <a:noFill/>
        </p:spPr>
        <p:txBody>
          <a:bodyPr wrap="none" lIns="91440" tIns="45720" rIns="91440" bIns="45720">
            <a:spAutoFit/>
          </a:bodyPr>
          <a:lstStyle/>
          <a:p>
            <a:pPr algn="ctr"/>
            <a:r>
              <a:rPr lang="en-US" sz="6000" b="1" u="sng" dirty="0" smtClean="0">
                <a:ln/>
                <a:effectLst>
                  <a:outerShdw blurRad="38100" dist="19050" dir="2700000" algn="tl" rotWithShape="0">
                    <a:schemeClr val="dk1">
                      <a:lumMod val="50000"/>
                      <a:alpha val="40000"/>
                    </a:schemeClr>
                  </a:outerShdw>
                </a:effectLst>
              </a:rPr>
              <a:t>GROUP  MEMBERS</a:t>
            </a:r>
            <a:r>
              <a:rPr lang="en-US" sz="6000" b="1" dirty="0" smtClean="0">
                <a:ln/>
                <a:effectLst>
                  <a:outerShdw blurRad="38100" dist="19050" dir="2700000" algn="tl" rotWithShape="0">
                    <a:schemeClr val="dk1">
                      <a:lumMod val="50000"/>
                      <a:alpha val="40000"/>
                    </a:schemeClr>
                  </a:outerShdw>
                </a:effectLst>
              </a:rPr>
              <a:t> :</a:t>
            </a:r>
            <a:endParaRPr lang="en-US" sz="6000" b="1" cap="none" spc="0" dirty="0">
              <a:ln/>
              <a:effectLst>
                <a:outerShdw blurRad="38100" dist="19050" dir="2700000" algn="tl" rotWithShape="0">
                  <a:schemeClr val="dk1">
                    <a:lumMod val="50000"/>
                    <a:alpha val="40000"/>
                  </a:schemeClr>
                </a:outerShdw>
              </a:effectLst>
            </a:endParaRPr>
          </a:p>
        </p:txBody>
      </p:sp>
      <p:sp>
        <p:nvSpPr>
          <p:cNvPr id="3" name="Rectangle 2"/>
          <p:cNvSpPr/>
          <p:nvPr/>
        </p:nvSpPr>
        <p:spPr>
          <a:xfrm>
            <a:off x="937363" y="1914332"/>
            <a:ext cx="8050602" cy="830997"/>
          </a:xfrm>
          <a:prstGeom prst="rect">
            <a:avLst/>
          </a:prstGeom>
          <a:noFill/>
        </p:spPr>
        <p:txBody>
          <a:bodyPr wrap="none" lIns="91440" tIns="45720" rIns="91440" bIns="45720">
            <a:spAutoFit/>
          </a:bodyPr>
          <a:lstStyle/>
          <a:p>
            <a:pPr marL="685800" indent="-685800" algn="ctr">
              <a:buFont typeface="Arial" panose="020B0604020202020204" pitchFamily="34" charset="0"/>
              <a:buChar char="•"/>
            </a:pPr>
            <a:r>
              <a:rPr lang="en-US" sz="4800" b="1" u="sng" dirty="0" smtClean="0">
                <a:ln/>
                <a:solidFill>
                  <a:srgbClr val="002060"/>
                </a:solidFill>
                <a:effectLst>
                  <a:outerShdw blurRad="38100" dist="19050" dir="2700000" algn="tl" rotWithShape="0">
                    <a:schemeClr val="dk1">
                      <a:lumMod val="50000"/>
                      <a:alpha val="40000"/>
                    </a:schemeClr>
                  </a:outerShdw>
                </a:effectLst>
                <a:latin typeface="Bahnschrift SemiBold" panose="020B0502040204020203" pitchFamily="34" charset="0"/>
              </a:rPr>
              <a:t>ABDUL BASIT  (20K-0333)</a:t>
            </a:r>
            <a:endParaRPr lang="en-US" sz="4800" b="1" u="sng" cap="none" spc="0" dirty="0">
              <a:ln/>
              <a:solidFill>
                <a:srgbClr val="002060"/>
              </a:solidFill>
              <a:effectLst>
                <a:outerShdw blurRad="38100" dist="19050" dir="2700000" algn="tl" rotWithShape="0">
                  <a:schemeClr val="dk1">
                    <a:lumMod val="50000"/>
                    <a:alpha val="40000"/>
                  </a:schemeClr>
                </a:outerShdw>
              </a:effectLst>
              <a:latin typeface="Bahnschrift SemiBold" panose="020B0502040204020203" pitchFamily="34" charset="0"/>
            </a:endParaRPr>
          </a:p>
        </p:txBody>
      </p:sp>
      <p:sp>
        <p:nvSpPr>
          <p:cNvPr id="4" name="Rectangle 3"/>
          <p:cNvSpPr/>
          <p:nvPr/>
        </p:nvSpPr>
        <p:spPr>
          <a:xfrm>
            <a:off x="899692" y="3046140"/>
            <a:ext cx="8125943" cy="830997"/>
          </a:xfrm>
          <a:prstGeom prst="rect">
            <a:avLst/>
          </a:prstGeom>
          <a:noFill/>
        </p:spPr>
        <p:txBody>
          <a:bodyPr wrap="none" lIns="91440" tIns="45720" rIns="91440" bIns="45720">
            <a:spAutoFit/>
          </a:bodyPr>
          <a:lstStyle/>
          <a:p>
            <a:pPr marL="685800" indent="-685800" algn="ctr">
              <a:buFont typeface="Arial" panose="020B0604020202020204" pitchFamily="34" charset="0"/>
              <a:buChar char="•"/>
            </a:pPr>
            <a:r>
              <a:rPr lang="en-US" sz="4800" b="1" u="sng" dirty="0" smtClean="0">
                <a:ln/>
                <a:solidFill>
                  <a:srgbClr val="002060"/>
                </a:solidFill>
                <a:effectLst>
                  <a:outerShdw blurRad="38100" dist="19050" dir="2700000" algn="tl" rotWithShape="0">
                    <a:schemeClr val="dk1">
                      <a:lumMod val="50000"/>
                      <a:alpha val="40000"/>
                    </a:schemeClr>
                  </a:outerShdw>
                </a:effectLst>
                <a:latin typeface="Bahnschrift SemiBold" panose="020B0502040204020203" pitchFamily="34" charset="0"/>
              </a:rPr>
              <a:t>YASIR  JAMAL  (20K-0158)</a:t>
            </a:r>
            <a:endParaRPr lang="en-US" sz="4800" b="1" u="sng" cap="none" spc="0" dirty="0">
              <a:ln/>
              <a:solidFill>
                <a:srgbClr val="002060"/>
              </a:solidFill>
              <a:effectLst>
                <a:outerShdw blurRad="38100" dist="19050" dir="2700000" algn="tl" rotWithShape="0">
                  <a:schemeClr val="dk1">
                    <a:lumMod val="50000"/>
                    <a:alpha val="40000"/>
                  </a:schemeClr>
                </a:outerShdw>
              </a:effectLst>
              <a:latin typeface="Bahnschrift SemiBold" panose="020B0502040204020203" pitchFamily="34" charset="0"/>
            </a:endParaRPr>
          </a:p>
        </p:txBody>
      </p:sp>
      <p:sp>
        <p:nvSpPr>
          <p:cNvPr id="5" name="Rectangle 4"/>
          <p:cNvSpPr/>
          <p:nvPr/>
        </p:nvSpPr>
        <p:spPr>
          <a:xfrm>
            <a:off x="947077" y="4177948"/>
            <a:ext cx="8460971" cy="830997"/>
          </a:xfrm>
          <a:prstGeom prst="rect">
            <a:avLst/>
          </a:prstGeom>
          <a:noFill/>
        </p:spPr>
        <p:txBody>
          <a:bodyPr wrap="none" lIns="91440" tIns="45720" rIns="91440" bIns="45720">
            <a:spAutoFit/>
          </a:bodyPr>
          <a:lstStyle/>
          <a:p>
            <a:pPr marL="685800" indent="-685800" algn="ctr">
              <a:buFont typeface="Arial" panose="020B0604020202020204" pitchFamily="34" charset="0"/>
              <a:buChar char="•"/>
            </a:pPr>
            <a:r>
              <a:rPr lang="en-US" sz="4800" b="1" u="sng" dirty="0" smtClean="0">
                <a:ln/>
                <a:solidFill>
                  <a:srgbClr val="002060"/>
                </a:solidFill>
                <a:effectLst>
                  <a:outerShdw blurRad="38100" dist="19050" dir="2700000" algn="tl" rotWithShape="0">
                    <a:schemeClr val="dk1">
                      <a:lumMod val="50000"/>
                      <a:alpha val="40000"/>
                    </a:schemeClr>
                  </a:outerShdw>
                </a:effectLst>
                <a:latin typeface="Bahnschrift SemiBold" panose="020B0502040204020203" pitchFamily="34" charset="0"/>
              </a:rPr>
              <a:t>ANAS  HASSAN  (20K-1726)</a:t>
            </a:r>
            <a:endParaRPr lang="en-US" sz="4800" b="1" u="sng" cap="none" spc="0" dirty="0">
              <a:ln/>
              <a:solidFill>
                <a:srgbClr val="002060"/>
              </a:solidFill>
              <a:effectLst>
                <a:outerShdw blurRad="38100" dist="19050" dir="2700000" algn="tl" rotWithShape="0">
                  <a:schemeClr val="dk1">
                    <a:lumMod val="50000"/>
                    <a:alpha val="40000"/>
                  </a:schemeClr>
                </a:outerShdw>
              </a:effectLst>
              <a:latin typeface="Bahnschrift SemiBold" panose="020B0502040204020203" pitchFamily="34" charset="0"/>
            </a:endParaRPr>
          </a:p>
        </p:txBody>
      </p:sp>
      <p:sp>
        <p:nvSpPr>
          <p:cNvPr id="6" name="Rectangle 5"/>
          <p:cNvSpPr/>
          <p:nvPr/>
        </p:nvSpPr>
        <p:spPr>
          <a:xfrm>
            <a:off x="1073819" y="5309756"/>
            <a:ext cx="10435870" cy="830997"/>
          </a:xfrm>
          <a:prstGeom prst="rect">
            <a:avLst/>
          </a:prstGeom>
          <a:noFill/>
        </p:spPr>
        <p:txBody>
          <a:bodyPr wrap="none" lIns="91440" tIns="45720" rIns="91440" bIns="45720">
            <a:spAutoFit/>
          </a:bodyPr>
          <a:lstStyle/>
          <a:p>
            <a:pPr marL="685800" indent="-685800" algn="ctr">
              <a:buFont typeface="Arial" panose="020B0604020202020204" pitchFamily="34" charset="0"/>
              <a:buChar char="•"/>
            </a:pPr>
            <a:r>
              <a:rPr lang="en-US" sz="4800" b="1" u="sng" dirty="0" smtClean="0">
                <a:ln/>
                <a:solidFill>
                  <a:srgbClr val="002060"/>
                </a:solidFill>
                <a:effectLst>
                  <a:outerShdw blurRad="38100" dist="19050" dir="2700000" algn="tl" rotWithShape="0">
                    <a:schemeClr val="dk1">
                      <a:lumMod val="50000"/>
                      <a:alpha val="40000"/>
                    </a:schemeClr>
                  </a:outerShdw>
                </a:effectLst>
                <a:latin typeface="Bahnschrift SemiBold" panose="020B0502040204020203" pitchFamily="34" charset="0"/>
              </a:rPr>
              <a:t>MUHAMMAD  WARZAN  (20K-1649)</a:t>
            </a:r>
            <a:endParaRPr lang="en-US" sz="4800" b="1" u="sng" cap="none" spc="0" dirty="0">
              <a:ln/>
              <a:solidFill>
                <a:srgbClr val="002060"/>
              </a:solidFill>
              <a:effectLst>
                <a:outerShdw blurRad="38100" dist="19050" dir="2700000" algn="tl" rotWithShape="0">
                  <a:schemeClr val="dk1">
                    <a:lumMod val="50000"/>
                    <a:alpha val="40000"/>
                  </a:schemeClr>
                </a:outerShdw>
              </a:effectLst>
              <a:latin typeface="Bahnschrift SemiBold" panose="020B0502040204020203" pitchFamily="34" charset="0"/>
            </a:endParaRPr>
          </a:p>
        </p:txBody>
      </p:sp>
    </p:spTree>
    <p:extLst>
      <p:ext uri="{BB962C8B-B14F-4D97-AF65-F5344CB8AC3E}">
        <p14:creationId xmlns:p14="http://schemas.microsoft.com/office/powerpoint/2010/main" val="1913324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1369" y="283335"/>
            <a:ext cx="11565229" cy="7786747"/>
          </a:xfrm>
          <a:prstGeom prst="rect">
            <a:avLst/>
          </a:prstGeom>
          <a:noFill/>
        </p:spPr>
        <p:txBody>
          <a:bodyPr wrap="square" rtlCol="0">
            <a:spAutoFit/>
          </a:bodyPr>
          <a:lstStyle/>
          <a:p>
            <a:pPr algn="ctr"/>
            <a:r>
              <a:rPr lang="en-US" sz="5400" b="1" dirty="0" smtClean="0"/>
              <a:t>APPLICATION  AND </a:t>
            </a:r>
          </a:p>
          <a:p>
            <a:pPr algn="ctr"/>
            <a:r>
              <a:rPr lang="en-US" sz="5400" b="1" dirty="0" smtClean="0"/>
              <a:t>MOTIVATION:</a:t>
            </a:r>
          </a:p>
          <a:p>
            <a:pPr algn="ctr"/>
            <a:endParaRPr lang="en-US" sz="5400" b="1" dirty="0" smtClean="0"/>
          </a:p>
          <a:p>
            <a:r>
              <a:rPr lang="en-US" sz="2800" dirty="0"/>
              <a:t>An  Arithmetic  and  Logic  Unit  (ALU)  is  a  digital  circuit  used  to  perform  arithmetic  and  logic  operations  .  It  represents  the  fundamental  building  block  of  the  Central  Processing  Unit  (CPU)  of  a  computer.</a:t>
            </a:r>
            <a:r>
              <a:rPr lang="en-US" sz="2800" b="1" dirty="0" smtClean="0"/>
              <a:t> </a:t>
            </a:r>
          </a:p>
          <a:p>
            <a:r>
              <a:rPr lang="en-US" sz="2800" b="1" dirty="0"/>
              <a:t> </a:t>
            </a:r>
            <a:r>
              <a:rPr lang="en-US" sz="2800" b="1" dirty="0" smtClean="0"/>
              <a:t>                                            </a:t>
            </a:r>
          </a:p>
          <a:p>
            <a:r>
              <a:rPr lang="en-US" sz="2800" b="1" dirty="0"/>
              <a:t> </a:t>
            </a:r>
            <a:r>
              <a:rPr lang="en-US" sz="2800" b="1" dirty="0" smtClean="0"/>
              <a:t>                                 </a:t>
            </a:r>
            <a:r>
              <a:rPr lang="en-US" sz="2800" dirty="0"/>
              <a:t>Since  ALU  is  the  most  basic  and  fundamental  part  of  the  C.P.U  ,  capable  of  performing  all  basic  </a:t>
            </a:r>
            <a:r>
              <a:rPr lang="en-US" sz="2800" dirty="0" smtClean="0"/>
              <a:t>operations  </a:t>
            </a:r>
            <a:r>
              <a:rPr lang="en-US" sz="2800" dirty="0"/>
              <a:t>. So ,  it  motivates  us  to  design  such  project  which  is  capable  of  executing  such  operations  .</a:t>
            </a:r>
          </a:p>
          <a:p>
            <a:endParaRPr lang="en-US" sz="2800" b="1" dirty="0" smtClean="0"/>
          </a:p>
          <a:p>
            <a:endParaRPr lang="en-US" sz="4000" b="1" dirty="0" smtClean="0"/>
          </a:p>
          <a:p>
            <a:endParaRPr lang="en-US" dirty="0"/>
          </a:p>
        </p:txBody>
      </p:sp>
    </p:spTree>
    <p:extLst>
      <p:ext uri="{BB962C8B-B14F-4D97-AF65-F5344CB8AC3E}">
        <p14:creationId xmlns:p14="http://schemas.microsoft.com/office/powerpoint/2010/main" val="3805340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0158" y="669702"/>
            <a:ext cx="10921284" cy="5201424"/>
          </a:xfrm>
          <a:prstGeom prst="rect">
            <a:avLst/>
          </a:prstGeom>
          <a:noFill/>
        </p:spPr>
        <p:txBody>
          <a:bodyPr wrap="square" rtlCol="0">
            <a:spAutoFit/>
          </a:bodyPr>
          <a:lstStyle/>
          <a:p>
            <a:pPr algn="ctr"/>
            <a:r>
              <a:rPr lang="en-US" sz="5400" b="1" dirty="0" smtClean="0"/>
              <a:t>DIFFERENT MODULES OF PROJECT  :</a:t>
            </a:r>
          </a:p>
          <a:p>
            <a:pPr algn="ctr"/>
            <a:endParaRPr lang="en-US" sz="5400" b="1" dirty="0"/>
          </a:p>
          <a:p>
            <a:pPr marL="514350" indent="-514350">
              <a:buFont typeface="+mj-lt"/>
              <a:buAutoNum type="arabicPeriod"/>
            </a:pPr>
            <a:r>
              <a:rPr lang="en-US" sz="3200" dirty="0" smtClean="0"/>
              <a:t>ADDITION  (HARDWARE  AND  SOFTWARE )</a:t>
            </a:r>
          </a:p>
          <a:p>
            <a:endParaRPr lang="en-US" sz="3200" dirty="0" smtClean="0"/>
          </a:p>
          <a:p>
            <a:pPr marL="514350" indent="-514350">
              <a:buAutoNum type="arabicPeriod" startAt="2"/>
            </a:pPr>
            <a:r>
              <a:rPr lang="en-US" sz="3200" dirty="0" smtClean="0"/>
              <a:t>SUBTRACTION (HARDWARE  AND  SOFTWARE )</a:t>
            </a:r>
          </a:p>
          <a:p>
            <a:endParaRPr lang="en-US" sz="3200" dirty="0"/>
          </a:p>
          <a:p>
            <a:pPr marL="514350" indent="-514350">
              <a:buAutoNum type="arabicPeriod" startAt="3"/>
            </a:pPr>
            <a:r>
              <a:rPr lang="en-US" sz="3200" dirty="0" smtClean="0"/>
              <a:t>COMPARATORS  (HARDWARE  AND  SOFTWARE )</a:t>
            </a:r>
          </a:p>
          <a:p>
            <a:endParaRPr lang="en-US" sz="3200" dirty="0"/>
          </a:p>
          <a:p>
            <a:r>
              <a:rPr lang="en-US" sz="3200" dirty="0" smtClean="0"/>
              <a:t>4.  MULTIPLICATION  (ONLY  SOFTWARE  )</a:t>
            </a:r>
          </a:p>
        </p:txBody>
      </p:sp>
    </p:spTree>
    <p:extLst>
      <p:ext uri="{BB962C8B-B14F-4D97-AF65-F5344CB8AC3E}">
        <p14:creationId xmlns:p14="http://schemas.microsoft.com/office/powerpoint/2010/main" val="244813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7882" y="334851"/>
            <a:ext cx="10998557" cy="2585323"/>
          </a:xfrm>
          <a:prstGeom prst="rect">
            <a:avLst/>
          </a:prstGeom>
          <a:noFill/>
        </p:spPr>
        <p:txBody>
          <a:bodyPr wrap="square" rtlCol="0">
            <a:spAutoFit/>
          </a:bodyPr>
          <a:lstStyle/>
          <a:p>
            <a:pPr algn="ctr"/>
            <a:r>
              <a:rPr lang="en-US" sz="5400" b="1" dirty="0" smtClean="0"/>
              <a:t>OUTPUT  OF  CIRCUIT:</a:t>
            </a:r>
          </a:p>
          <a:p>
            <a:pPr algn="ctr"/>
            <a:endParaRPr lang="en-US" sz="5400" b="1" dirty="0"/>
          </a:p>
          <a:p>
            <a:pPr algn="ctr"/>
            <a:endParaRPr lang="en-US" sz="5400" b="1"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378041" y="1386559"/>
            <a:ext cx="10212946" cy="5117273"/>
          </a:xfrm>
          <a:prstGeom prst="rect">
            <a:avLst/>
          </a:prstGeom>
        </p:spPr>
      </p:pic>
    </p:spTree>
    <p:extLst>
      <p:ext uri="{BB962C8B-B14F-4D97-AF65-F5344CB8AC3E}">
        <p14:creationId xmlns:p14="http://schemas.microsoft.com/office/powerpoint/2010/main" val="2644224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4045" y="528034"/>
            <a:ext cx="11487955" cy="5909310"/>
          </a:xfrm>
          <a:prstGeom prst="rect">
            <a:avLst/>
          </a:prstGeom>
          <a:noFill/>
        </p:spPr>
        <p:txBody>
          <a:bodyPr wrap="square" rtlCol="0">
            <a:spAutoFit/>
          </a:bodyPr>
          <a:lstStyle/>
          <a:p>
            <a:pPr algn="ctr"/>
            <a:r>
              <a:rPr lang="en-US" sz="5400" b="1" dirty="0" smtClean="0"/>
              <a:t>WORKLOAD  DISTRIBUTION :</a:t>
            </a:r>
          </a:p>
          <a:p>
            <a:endParaRPr lang="en-US" sz="2800" dirty="0" smtClean="0"/>
          </a:p>
          <a:p>
            <a:r>
              <a:rPr lang="en-US" sz="2800" dirty="0"/>
              <a:t>All  members  of  the  group   have  equally  participated  in  the  hardware  implementation  of  project  but  the  workload  distribution  is  given  below.</a:t>
            </a:r>
          </a:p>
          <a:p>
            <a:r>
              <a:rPr lang="en-US" sz="2800" dirty="0"/>
              <a:t> </a:t>
            </a:r>
          </a:p>
          <a:p>
            <a:pPr marL="457200" lvl="0" indent="-457200">
              <a:buFont typeface="Arial" panose="020B0604020202020204" pitchFamily="34" charset="0"/>
              <a:buChar char="•"/>
            </a:pPr>
            <a:r>
              <a:rPr lang="en-US" sz="2800" dirty="0"/>
              <a:t>Abdul  Basit  (20K-0333) and  Yasir  Jamal  (20K-0158) mainly  worked  on  comparator  circuit  </a:t>
            </a:r>
            <a:r>
              <a:rPr lang="en-US" sz="2800" dirty="0" smtClean="0"/>
              <a:t>.</a:t>
            </a:r>
          </a:p>
          <a:p>
            <a:pPr lvl="0"/>
            <a:endParaRPr lang="en-US" sz="2800" dirty="0"/>
          </a:p>
          <a:p>
            <a:pPr marL="457200" lvl="0" indent="-457200">
              <a:buFont typeface="Arial" panose="020B0604020202020204" pitchFamily="34" charset="0"/>
              <a:buChar char="•"/>
            </a:pPr>
            <a:r>
              <a:rPr lang="en-US" sz="2800" dirty="0"/>
              <a:t>Anas  Hassan  (20K-1726) and  Muhammad  Warzan (20K-1649)  worked  on  addition  and  subtraction  circuit.</a:t>
            </a:r>
          </a:p>
          <a:p>
            <a:endParaRPr lang="en-US" sz="2800" dirty="0"/>
          </a:p>
          <a:p>
            <a:endParaRPr lang="en-US" sz="4400" b="1" dirty="0"/>
          </a:p>
        </p:txBody>
      </p:sp>
    </p:spTree>
    <p:extLst>
      <p:ext uri="{BB962C8B-B14F-4D97-AF65-F5344CB8AC3E}">
        <p14:creationId xmlns:p14="http://schemas.microsoft.com/office/powerpoint/2010/main" val="2681972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8490" y="206061"/>
            <a:ext cx="11552350" cy="6309420"/>
          </a:xfrm>
          <a:prstGeom prst="rect">
            <a:avLst/>
          </a:prstGeom>
          <a:noFill/>
        </p:spPr>
        <p:txBody>
          <a:bodyPr wrap="square" rtlCol="0">
            <a:spAutoFit/>
          </a:bodyPr>
          <a:lstStyle/>
          <a:p>
            <a:pPr algn="ctr"/>
            <a:r>
              <a:rPr lang="en-US" dirty="0" smtClean="0"/>
              <a:t>  </a:t>
            </a:r>
          </a:p>
          <a:p>
            <a:pPr algn="ctr"/>
            <a:endParaRPr lang="en-US" sz="5400" b="1" dirty="0"/>
          </a:p>
          <a:p>
            <a:pPr algn="ctr"/>
            <a:r>
              <a:rPr lang="en-US" sz="5400" b="1" dirty="0" smtClean="0"/>
              <a:t>CONCLUSION  :</a:t>
            </a:r>
          </a:p>
          <a:p>
            <a:endParaRPr lang="en-US" sz="5400" b="1" dirty="0" smtClean="0"/>
          </a:p>
          <a:p>
            <a:r>
              <a:rPr lang="en-US" sz="2800" dirty="0" smtClean="0"/>
              <a:t>We  </a:t>
            </a:r>
            <a:r>
              <a:rPr lang="en-US" sz="2800" dirty="0"/>
              <a:t>have  tried  our  best  to  design  4- bit  ALU  but  unable  to  perform  hardware  implementation  of  multiplication  due  to  less  components  and  the  current  situation  of  the  city  but  have  completed  with  software  implementation  .We  hope  that  you will  surely  like  our  </a:t>
            </a:r>
            <a:r>
              <a:rPr lang="en-US" sz="2800" dirty="0" smtClean="0"/>
              <a:t>project.</a:t>
            </a:r>
          </a:p>
          <a:p>
            <a:endParaRPr lang="en-US" sz="2800" dirty="0" smtClean="0"/>
          </a:p>
          <a:p>
            <a:endParaRPr lang="en-US" sz="2800" dirty="0"/>
          </a:p>
          <a:p>
            <a:r>
              <a:rPr lang="en-US" sz="2800" dirty="0" smtClean="0"/>
              <a:t>                                     &gt;&gt;&gt;&gt;&gt;&gt;&gt; </a:t>
            </a:r>
            <a:r>
              <a:rPr lang="en-US" sz="2800" b="1" dirty="0" smtClean="0"/>
              <a:t>THANKING  YOU </a:t>
            </a:r>
            <a:r>
              <a:rPr lang="en-US" sz="2800" dirty="0" smtClean="0"/>
              <a:t>&lt;&lt;&lt;&lt;&lt;&lt;&lt;&lt;&lt;&lt;&lt;</a:t>
            </a:r>
            <a:endParaRPr lang="en-US" sz="2800" dirty="0"/>
          </a:p>
          <a:p>
            <a:endParaRPr lang="en-US" sz="2800" dirty="0"/>
          </a:p>
        </p:txBody>
      </p:sp>
    </p:spTree>
    <p:extLst>
      <p:ext uri="{BB962C8B-B14F-4D97-AF65-F5344CB8AC3E}">
        <p14:creationId xmlns:p14="http://schemas.microsoft.com/office/powerpoint/2010/main" val="230055274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39</TotalTime>
  <Words>230</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Bahnschrift SemiBold</vt:lpstr>
      <vt:lpstr>Franklin Gothic Book</vt:lpstr>
      <vt:lpstr>Crop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6</cp:revision>
  <dcterms:created xsi:type="dcterms:W3CDTF">2021-05-13T15:26:27Z</dcterms:created>
  <dcterms:modified xsi:type="dcterms:W3CDTF">2021-05-13T16:05:47Z</dcterms:modified>
</cp:coreProperties>
</file>