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1" r:id="rId28"/>
    <p:sldId id="282" r:id="rId29"/>
    <p:sldId id="312" r:id="rId30"/>
    <p:sldId id="283" r:id="rId31"/>
    <p:sldId id="31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14" r:id="rId45"/>
    <p:sldId id="296" r:id="rId46"/>
    <p:sldId id="315" r:id="rId47"/>
    <p:sldId id="297" r:id="rId48"/>
    <p:sldId id="31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9" r:id="rId60"/>
    <p:sldId id="308" r:id="rId61"/>
    <p:sldId id="31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437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604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6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2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50BE5B-B962-430B-A16E-B90329CD476E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009162E-4560-4DB4-AFFC-2B0CF03F6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22221751.2020.1775132?scroll=top&amp;needAccess=true" TargetMode="External"/><Relationship Id="rId2" Type="http://schemas.openxmlformats.org/officeDocument/2006/relationships/hyperlink" Target="https://www.tandfonline.com/doi/full/10.1080/10408363.2020.1783198?scroll=top&amp;needAccess=tru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ink.springer.com/article/10.1007/s11125-020-09464-3/" TargetMode="External"/><Relationship Id="rId4" Type="http://schemas.openxmlformats.org/officeDocument/2006/relationships/hyperlink" Target="https://journals.sagepub.com/doi/full/10.1177/2347631120983481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7404" y="1795358"/>
            <a:ext cx="873386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PROBABILITY AND</a:t>
            </a:r>
          </a:p>
          <a:p>
            <a:pPr algn="ctr"/>
            <a:r>
              <a:rPr lang="en-US" sz="88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STATISTICS</a:t>
            </a:r>
            <a:endParaRPr lang="en-US" sz="88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12" y="1068946"/>
            <a:ext cx="10496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Belarus is one of the countries of the Europe where large number of cases were confirmed in Jan 2020 i.e. 67251 cases . It occupies a peak in Europe.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Secondly Belgium is found to be have increasing number of cases and reaching to the peak with Europe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One the other hand Cyprus , Estonia and Andorra are the countries where there is less spread of covid-19 cases and the situation is highly controlled as compared to Belgium and Belarus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We can clearly analyze it through a simple bar chart of confirmed cases of this region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393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2879"/>
            <a:ext cx="1148366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8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944" y="1429555"/>
            <a:ext cx="11037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 discussed previously that the situation in Belgium and Belarus was out of control </a:t>
            </a:r>
          </a:p>
          <a:p>
            <a:r>
              <a:rPr lang="en-US" sz="2400" b="1" dirty="0" smtClean="0"/>
              <a:t>     But the death rate in Belgium was very high as compared to Belarus 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Although Belarus has many patients that are infected from this virus but on the other hand they were healed at a faster rate as compared to Belgium 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other countries 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 Fortunately Cyprus ,Andorra and Estonia are on the safe side with less active and deaths cases and mostly recovered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75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2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00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1700011"/>
            <a:ext cx="10689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 the month of February Bosnia has the large number of active cases as compared to Belgium and Belarus.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Death rate in whole Europe was very less and mostly cases were healed as compared to the report of January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Whereas the countries where the situation was controlled in January were still safe from this virus means no change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31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1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20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007" y="352924"/>
            <a:ext cx="101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spc="50" dirty="0" smtClean="0">
                <a:ln w="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PIE CHART OF DEATHS / </a:t>
            </a:r>
            <a:r>
              <a:rPr lang="en-US" sz="5400" b="1" spc="50" smtClean="0">
                <a:ln w="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100 </a:t>
            </a:r>
            <a:r>
              <a:rPr lang="en-US" sz="5400" b="1" spc="50" smtClean="0">
                <a:ln w="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CASES</a:t>
            </a:r>
            <a:endParaRPr lang="en-US" sz="5400" b="1" cap="none" spc="50" dirty="0">
              <a:ln w="0">
                <a:solidFill>
                  <a:srgbClr val="002060"/>
                </a:solidFill>
              </a:ln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1" y="1648496"/>
            <a:ext cx="8783390" cy="4752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56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8864" y="288530"/>
            <a:ext cx="108266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DOT PLOT OF DEATHS / 100 RECOVERED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416676"/>
            <a:ext cx="11483662" cy="5100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40" y="1596981"/>
            <a:ext cx="3998691" cy="3129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213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708" y="172619"/>
            <a:ext cx="11142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BOX PLOT OF RECOVERED / 100 CASES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186101"/>
            <a:ext cx="11483662" cy="5671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40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4225" y="-2799"/>
            <a:ext cx="97235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SCATTER PLOT B/W CONFIRMED </a:t>
            </a:r>
          </a:p>
          <a:p>
            <a:r>
              <a: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AND RECOVERED CASES</a:t>
            </a:r>
            <a:endParaRPr lang="en-US" sz="5400" dirty="0">
              <a:ln w="6600">
                <a:solidFill>
                  <a:srgbClr val="FF000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751527"/>
            <a:ext cx="11483662" cy="5106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3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3524" y="68782"/>
            <a:ext cx="5999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MEMBERS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:-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147" y="1750729"/>
            <a:ext cx="48362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ABDUL BASIT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147" y="3267963"/>
            <a:ext cx="91786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MUHAMMAD ANAS HASSAN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147" y="4805211"/>
            <a:ext cx="76270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MUHAMMAD WARZAN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43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0152" y="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</a:t>
            </a:r>
            <a:r>
              <a:rPr lang="en-US" sz="54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HYPOTHTETICAL  TESTING</a:t>
            </a:r>
            <a:endParaRPr lang="en-US" sz="54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4" y="923330"/>
            <a:ext cx="11432146" cy="5934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40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1"/>
            <a:ext cx="1150942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824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" y="0"/>
            <a:ext cx="1147078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167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59" y="156574"/>
            <a:ext cx="11758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LINEAR REGRESSION B/W CONFIRMED </a:t>
            </a:r>
          </a:p>
          <a:p>
            <a:r>
              <a:rPr lang="en-US" sz="5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AND RCOVERED CASES           </a:t>
            </a:r>
            <a:endParaRPr lang="en-US" sz="5400" b="1" dirty="0">
              <a:ln w="6600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2715829"/>
            <a:ext cx="10122795" cy="4052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08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608" y="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</a:t>
            </a:r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CORRELATION :-      </a:t>
            </a:r>
            <a:endParaRPr lang="en-US" sz="5400" b="1" dirty="0">
              <a:ln w="6600">
                <a:solidFill>
                  <a:srgbClr val="00206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914400"/>
            <a:ext cx="11457904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32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4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7828" y="333709"/>
            <a:ext cx="9636548" cy="769441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DESCRIPTIVE AND STATISTICAL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61" y="1572836"/>
            <a:ext cx="118485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African </a:t>
            </a:r>
            <a:r>
              <a:rPr lang="en-US" sz="2800" dirty="0"/>
              <a:t>countries are :</a:t>
            </a:r>
          </a:p>
          <a:p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Algeria                                            </a:t>
            </a:r>
            <a:r>
              <a:rPr lang="en-US" sz="2800" dirty="0"/>
              <a:t>9.    </a:t>
            </a:r>
            <a:r>
              <a:rPr lang="en-US" sz="2800" dirty="0" smtClean="0"/>
              <a:t>CAR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Angola                                           10</a:t>
            </a:r>
            <a:r>
              <a:rPr lang="en-US" sz="2800" dirty="0"/>
              <a:t>.  </a:t>
            </a:r>
            <a:r>
              <a:rPr lang="en-US" sz="2800" dirty="0" smtClean="0"/>
              <a:t>Chad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Benin                                             11</a:t>
            </a:r>
            <a:r>
              <a:rPr lang="en-US" sz="2800" dirty="0"/>
              <a:t>.  </a:t>
            </a:r>
            <a:r>
              <a:rPr lang="en-US" sz="2800" dirty="0" smtClean="0"/>
              <a:t>Comoros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Botswana                                      12</a:t>
            </a:r>
            <a:r>
              <a:rPr lang="en-US" sz="2800" dirty="0"/>
              <a:t>.  </a:t>
            </a:r>
            <a:r>
              <a:rPr lang="en-US" sz="2800" dirty="0" smtClean="0"/>
              <a:t>Brazzaville        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Burkina                                          13</a:t>
            </a:r>
            <a:r>
              <a:rPr lang="en-US" sz="2800" dirty="0"/>
              <a:t>.  </a:t>
            </a:r>
            <a:r>
              <a:rPr lang="en-US" sz="2800" dirty="0" smtClean="0"/>
              <a:t>Kinshasa                           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Burundi                                          14</a:t>
            </a:r>
            <a:r>
              <a:rPr lang="en-US" sz="2800" dirty="0"/>
              <a:t>.  </a:t>
            </a:r>
            <a:r>
              <a:rPr lang="en-US" sz="2800" dirty="0" smtClean="0"/>
              <a:t>Guinea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Cabo Verde                                    15</a:t>
            </a:r>
            <a:r>
              <a:rPr lang="en-US" sz="2800" dirty="0"/>
              <a:t>.  </a:t>
            </a:r>
            <a:r>
              <a:rPr lang="en-US" sz="2800" dirty="0" smtClean="0"/>
              <a:t>Cote d’ Ivoire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Cameroon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1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338" y="1005959"/>
            <a:ext cx="11483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Algeria </a:t>
            </a:r>
            <a:r>
              <a:rPr lang="en-US" sz="2400" b="1" dirty="0"/>
              <a:t>is one of the countries of the </a:t>
            </a:r>
            <a:r>
              <a:rPr lang="en-US" sz="2400" b="1" dirty="0" smtClean="0"/>
              <a:t>Africa </a:t>
            </a:r>
            <a:r>
              <a:rPr lang="en-US" sz="2400" b="1" dirty="0"/>
              <a:t>where large number of cases were confirmed in Jan </a:t>
            </a:r>
            <a:r>
              <a:rPr lang="en-US" sz="2400" b="1" dirty="0" smtClean="0"/>
              <a:t>2020 i.e. </a:t>
            </a:r>
            <a:r>
              <a:rPr lang="en-US" sz="2400" b="1" dirty="0"/>
              <a:t>It occupies a peak in </a:t>
            </a:r>
            <a:r>
              <a:rPr lang="en-US" sz="2400" b="1" dirty="0" smtClean="0"/>
              <a:t>Africa.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Secondly </a:t>
            </a:r>
            <a:r>
              <a:rPr lang="en-US" sz="2400" b="1" dirty="0" smtClean="0"/>
              <a:t>Cameroon and Cote d’ Ivoire are </a:t>
            </a:r>
            <a:r>
              <a:rPr lang="en-US" sz="2400" b="1" dirty="0"/>
              <a:t>found to be have increasing number of cases and reaching to the peak with </a:t>
            </a:r>
            <a:r>
              <a:rPr lang="en-US" sz="2400" b="1" dirty="0" smtClean="0"/>
              <a:t>Africa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One the other hand </a:t>
            </a:r>
            <a:r>
              <a:rPr lang="en-US" sz="2400" b="1" dirty="0" smtClean="0"/>
              <a:t>Angola </a:t>
            </a:r>
            <a:r>
              <a:rPr lang="en-US" sz="2400" b="1" dirty="0"/>
              <a:t>, </a:t>
            </a:r>
            <a:r>
              <a:rPr lang="en-US" sz="2400" b="1" dirty="0" smtClean="0"/>
              <a:t>Benin </a:t>
            </a:r>
            <a:r>
              <a:rPr lang="en-US" sz="2400" b="1" dirty="0"/>
              <a:t>and </a:t>
            </a:r>
            <a:r>
              <a:rPr lang="en-US" sz="2400" b="1" dirty="0" smtClean="0"/>
              <a:t>the rest of </a:t>
            </a:r>
            <a:r>
              <a:rPr lang="en-US" sz="2400" b="1" dirty="0"/>
              <a:t>the countries </a:t>
            </a:r>
            <a:r>
              <a:rPr lang="en-US" sz="2400" b="1" dirty="0" smtClean="0"/>
              <a:t>have </a:t>
            </a:r>
            <a:r>
              <a:rPr lang="en-US" sz="2400" b="1" dirty="0"/>
              <a:t>less spread of covid-19 cases and the situation is highly controlled as compared to Belgium and Belarus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We can clearly analyze it through a simple bar chart of confirmed cases of this region</a:t>
            </a:r>
          </a:p>
        </p:txBody>
      </p:sp>
    </p:spTree>
    <p:extLst>
      <p:ext uri="{BB962C8B-B14F-4D97-AF65-F5344CB8AC3E}">
        <p14:creationId xmlns:p14="http://schemas.microsoft.com/office/powerpoint/2010/main" val="240088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8" y="0"/>
            <a:ext cx="11470782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25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216" y="1582341"/>
            <a:ext cx="114707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 discussed previously that the situation in </a:t>
            </a:r>
            <a:r>
              <a:rPr lang="en-US" sz="2400" b="1" dirty="0" smtClean="0"/>
              <a:t>Algeria ,Cameroon and Cote d’Ivoire </a:t>
            </a:r>
            <a:r>
              <a:rPr lang="en-US" sz="2400" b="1" dirty="0"/>
              <a:t>was out of control </a:t>
            </a:r>
            <a:r>
              <a:rPr lang="en-US" sz="2400" b="1" dirty="0" smtClean="0"/>
              <a:t>but the death rate in Algeria was out of control as compared to others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Although </a:t>
            </a:r>
            <a:r>
              <a:rPr lang="en-US" sz="2400" b="1" dirty="0" smtClean="0"/>
              <a:t>Cameroon and Cote d’ Ivoire </a:t>
            </a:r>
            <a:r>
              <a:rPr lang="en-US" sz="2400" b="1" dirty="0"/>
              <a:t>has many patients that are infected from this virus but on the other hand they were healed at a faster rate as compared to </a:t>
            </a:r>
            <a:r>
              <a:rPr lang="en-US" sz="2400" b="1" dirty="0" smtClean="0"/>
              <a:t>Algeria </a:t>
            </a:r>
            <a:r>
              <a:rPr lang="en-US" sz="2400" b="1" dirty="0"/>
              <a:t>and</a:t>
            </a:r>
          </a:p>
          <a:p>
            <a:r>
              <a:rPr lang="en-US" sz="2400" b="1" dirty="0"/>
              <a:t>     other countries 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Fortunately </a:t>
            </a:r>
            <a:r>
              <a:rPr lang="en-US" sz="2400" b="1" dirty="0" smtClean="0"/>
              <a:t>the rest of the countries </a:t>
            </a:r>
            <a:r>
              <a:rPr lang="en-US" sz="2400" b="1" dirty="0"/>
              <a:t>are on the safe side with less active and deaths cases and mostly 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40552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2578" y="1679447"/>
            <a:ext cx="8775031" cy="23083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COVID-19  SURVEY OF </a:t>
            </a:r>
          </a:p>
          <a:p>
            <a:pPr algn="ctr"/>
            <a:r>
              <a:rPr lang="en-US" sz="7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WHO REGIONS</a:t>
            </a:r>
            <a:endParaRPr lang="en-US" sz="72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4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0"/>
            <a:ext cx="1150942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878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58" y="1411953"/>
            <a:ext cx="11496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the month of February </a:t>
            </a:r>
            <a:r>
              <a:rPr lang="en-US" sz="2400" b="1" dirty="0" smtClean="0"/>
              <a:t>the situation of Algeria was far from satisfactory and has the largest number of cases reported but the recovery ratio was much better than that of january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Death rate in whole </a:t>
            </a:r>
            <a:r>
              <a:rPr lang="en-US" sz="2400" b="1" dirty="0" smtClean="0"/>
              <a:t>Africa </a:t>
            </a:r>
            <a:r>
              <a:rPr lang="en-US" sz="2400" b="1" dirty="0"/>
              <a:t>was very less and mostly cases were healed as compared to the report of January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Whereas the countries where the situation was controlled in January were still safe from this virus means no change 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89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2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42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5008" y="217799"/>
            <a:ext cx="9569003" cy="64633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3600" b="1" spc="50" dirty="0">
                <a:ln w="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PIE CHART OF DEATHS / 100 </a:t>
            </a:r>
            <a:r>
              <a:rPr lang="en-US" sz="3600" b="1" spc="50" dirty="0" smtClean="0">
                <a:ln w="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CASES</a:t>
            </a:r>
            <a:endParaRPr lang="en-US" sz="3600" b="1" spc="50" dirty="0">
              <a:ln w="0">
                <a:solidFill>
                  <a:srgbClr val="002060"/>
                </a:solidFill>
              </a:ln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1120462"/>
            <a:ext cx="9465971" cy="5177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1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58" y="449618"/>
            <a:ext cx="11496541" cy="76944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DOT PLOT OF DEATHS / 100 RECOVERED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1455313"/>
            <a:ext cx="11496540" cy="5402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3" y="1609859"/>
            <a:ext cx="4997003" cy="2817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5109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169" y="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BOX PLOT OF RECOVERED / 100 CASES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197735"/>
            <a:ext cx="11483662" cy="56602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469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178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SCATTER </a:t>
            </a:r>
            <a:r>
              <a: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PLOT B/W CONFIRMED </a:t>
            </a:r>
          </a:p>
          <a:p>
            <a:r>
              <a: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</a:t>
            </a:r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AND </a:t>
            </a:r>
            <a:r>
              <a: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RECOVERED CASES</a:t>
            </a:r>
            <a:endParaRPr lang="en-US" sz="5400" dirty="0">
              <a:ln w="6600">
                <a:solidFill>
                  <a:srgbClr val="FF000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700012"/>
            <a:ext cx="11483662" cy="515798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4984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41" y="16828"/>
            <a:ext cx="1169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HYPOTHTETICAL  </a:t>
            </a:r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940158"/>
            <a:ext cx="11496540" cy="591784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667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0"/>
            <a:ext cx="1150942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3090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25758"/>
            <a:ext cx="1150942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98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8365" y="262771"/>
            <a:ext cx="102725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ABSTRACT / BRIEF SUMMARY 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999" y="1468191"/>
            <a:ext cx="9942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we all know that covid-19 disease has emerged in December 2019 and has impacted many countries and billions of people suffered from this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has become a worldwide pandemic and a global public thread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with no proper vaccine which became a cause of death of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millions of people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And in our project we have made a deep analysis of several countries suffering from this worldwide pandemic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5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92178"/>
            <a:ext cx="12192001" cy="144655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r>
              <a:rPr lang="en-US" sz="4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</a:t>
            </a:r>
            <a:r>
              <a:rPr lang="en-US" sz="4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LINEAR </a:t>
            </a:r>
            <a:r>
              <a:rPr lang="en-US" sz="4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REGRESSION B/W CONFIRMED </a:t>
            </a:r>
          </a:p>
          <a:p>
            <a:r>
              <a:rPr lang="en-US" sz="4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</a:t>
            </a:r>
            <a:r>
              <a:rPr lang="en-US" sz="4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AND </a:t>
            </a:r>
            <a:r>
              <a:rPr lang="en-US" sz="4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RCOVERED CASES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3" y="2240923"/>
            <a:ext cx="8512935" cy="40375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728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337" y="145616"/>
            <a:ext cx="59357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CORRELATION :-      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068946"/>
            <a:ext cx="11483662" cy="57890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22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411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0301" y="179162"/>
            <a:ext cx="9636549" cy="769441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DESCRIPTIVE AND STATISTICAL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695460" y="1753141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American </a:t>
            </a:r>
            <a:r>
              <a:rPr lang="en-US" sz="2800" dirty="0"/>
              <a:t>countries are :</a:t>
            </a:r>
          </a:p>
          <a:p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Barbuda                                            </a:t>
            </a:r>
            <a:r>
              <a:rPr lang="en-US" sz="2800" dirty="0"/>
              <a:t>9.    </a:t>
            </a:r>
            <a:r>
              <a:rPr lang="en-US" sz="2800" dirty="0" smtClean="0"/>
              <a:t>Chile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Argentina                                          10</a:t>
            </a:r>
            <a:r>
              <a:rPr lang="en-US" sz="2800" dirty="0"/>
              <a:t>.  </a:t>
            </a:r>
            <a:r>
              <a:rPr lang="en-US" sz="2800" dirty="0" smtClean="0"/>
              <a:t>Colombia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Bahamas                                           11</a:t>
            </a:r>
            <a:r>
              <a:rPr lang="en-US" sz="2800" dirty="0"/>
              <a:t>.  </a:t>
            </a:r>
            <a:r>
              <a:rPr lang="en-US" sz="2800" dirty="0" smtClean="0"/>
              <a:t>Costa Rica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Barbados                                           12</a:t>
            </a:r>
            <a:r>
              <a:rPr lang="en-US" sz="2800" dirty="0"/>
              <a:t>.  </a:t>
            </a:r>
            <a:r>
              <a:rPr lang="en-US" sz="2800" dirty="0" smtClean="0"/>
              <a:t>Cuba        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Belize                                                 13</a:t>
            </a:r>
            <a:r>
              <a:rPr lang="en-US" sz="2800" dirty="0"/>
              <a:t>.  </a:t>
            </a:r>
            <a:r>
              <a:rPr lang="en-US" sz="2800" dirty="0" smtClean="0"/>
              <a:t>Dominicia                           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Bolivia                                                14</a:t>
            </a:r>
            <a:r>
              <a:rPr lang="en-US" sz="2800" dirty="0"/>
              <a:t>.  </a:t>
            </a:r>
            <a:r>
              <a:rPr lang="en-US" sz="2800" dirty="0" smtClean="0"/>
              <a:t>Dominican Republic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Brazil                                                  15</a:t>
            </a:r>
            <a:r>
              <a:rPr lang="en-US" sz="2800" dirty="0"/>
              <a:t>.  </a:t>
            </a:r>
            <a:r>
              <a:rPr lang="en-US" sz="2800" dirty="0" smtClean="0"/>
              <a:t>Ecuador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Candad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90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216" y="928687"/>
            <a:ext cx="114707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Brazil </a:t>
            </a:r>
            <a:r>
              <a:rPr lang="en-US" sz="2400" b="1" dirty="0"/>
              <a:t>is one of the countries of the </a:t>
            </a:r>
            <a:r>
              <a:rPr lang="en-US" sz="2400" b="1" dirty="0" smtClean="0"/>
              <a:t>America </a:t>
            </a:r>
            <a:r>
              <a:rPr lang="en-US" sz="2400" b="1" dirty="0"/>
              <a:t>where large number of cases were confirmed in Jan </a:t>
            </a:r>
            <a:r>
              <a:rPr lang="en-US" sz="2400" b="1" dirty="0" smtClean="0"/>
              <a:t>2020. </a:t>
            </a:r>
            <a:r>
              <a:rPr lang="en-US" sz="2400" b="1" dirty="0"/>
              <a:t>It occupies a peak in </a:t>
            </a:r>
            <a:r>
              <a:rPr lang="en-US" sz="2400" b="1" dirty="0" smtClean="0"/>
              <a:t>America.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Secondly </a:t>
            </a:r>
            <a:r>
              <a:rPr lang="en-US" sz="2400" b="1" dirty="0" smtClean="0"/>
              <a:t>Colombia </a:t>
            </a:r>
            <a:r>
              <a:rPr lang="en-US" sz="2400" b="1" dirty="0"/>
              <a:t>is found to be have increasing number of cases </a:t>
            </a:r>
            <a:r>
              <a:rPr lang="en-US" sz="2400" b="1" dirty="0" smtClean="0"/>
              <a:t>but still the situation is controlled.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One the other hand </a:t>
            </a:r>
            <a:r>
              <a:rPr lang="en-US" sz="2400" b="1" dirty="0" smtClean="0"/>
              <a:t>the rest of  </a:t>
            </a:r>
            <a:r>
              <a:rPr lang="en-US" sz="2400" b="1" dirty="0"/>
              <a:t>the countries </a:t>
            </a:r>
            <a:r>
              <a:rPr lang="en-US" sz="2400" b="1" dirty="0" smtClean="0"/>
              <a:t>have very </a:t>
            </a:r>
            <a:r>
              <a:rPr lang="en-US" sz="2400" b="1" dirty="0"/>
              <a:t>less spread of covid-19 cases and the situation is highly controlled as compared </a:t>
            </a:r>
            <a:r>
              <a:rPr lang="en-US" sz="2400" b="1" dirty="0" smtClean="0"/>
              <a:t>to Brazil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We can clearly analyze it through a simple bar chart of confirmed cases of this region</a:t>
            </a:r>
          </a:p>
        </p:txBody>
      </p:sp>
    </p:spTree>
    <p:extLst>
      <p:ext uri="{BB962C8B-B14F-4D97-AF65-F5344CB8AC3E}">
        <p14:creationId xmlns:p14="http://schemas.microsoft.com/office/powerpoint/2010/main" val="4097517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2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508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58" y="1237779"/>
            <a:ext cx="114965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 discussed previously that the situation </a:t>
            </a:r>
            <a:r>
              <a:rPr lang="en-US" sz="2400" b="1" dirty="0" smtClean="0"/>
              <a:t>in Brazil was out of control but the death rate was not high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Many cases were recovered in Brazil .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Fortunately the rest of the countries are on the safe side with less active and deaths cases and mostly 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3354534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98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338" y="1405411"/>
            <a:ext cx="114836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the month of February the situation of Algeria was </a:t>
            </a:r>
            <a:r>
              <a:rPr lang="en-US" sz="2400" b="1" dirty="0" smtClean="0"/>
              <a:t>same as january and </a:t>
            </a:r>
            <a:r>
              <a:rPr lang="en-US" sz="2400" b="1" dirty="0"/>
              <a:t>has the largest number of cases reported but the recovery ratio was much better than that of january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Death rate in whole </a:t>
            </a:r>
            <a:r>
              <a:rPr lang="en-US" sz="2400" b="1" dirty="0" smtClean="0"/>
              <a:t>America </a:t>
            </a:r>
            <a:r>
              <a:rPr lang="en-US" sz="2400" b="1" dirty="0"/>
              <a:t>was very less and mostly cases were healed as compared to the report of January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Whereas the countries where the situation was controlled in January were still safe from this virus means no change .</a:t>
            </a:r>
          </a:p>
        </p:txBody>
      </p:sp>
    </p:spTree>
    <p:extLst>
      <p:ext uri="{BB962C8B-B14F-4D97-AF65-F5344CB8AC3E}">
        <p14:creationId xmlns:p14="http://schemas.microsoft.com/office/powerpoint/2010/main" val="710963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5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050" y="108225"/>
            <a:ext cx="89811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OBJECTIVE AND DATA COLLECTION</a:t>
            </a:r>
          </a:p>
          <a:p>
            <a:pPr algn="ctr"/>
            <a:r>
              <a:rPr lang="en-US" sz="4800" b="1" cap="none" spc="0" dirty="0" smtClean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METHODOLOGY :-</a:t>
            </a:r>
          </a:p>
          <a:p>
            <a:pPr algn="ctr"/>
            <a:endParaRPr lang="en-US" sz="4800" b="1" cap="none" spc="0" dirty="0"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096" y="1687132"/>
            <a:ext cx="110243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have performed analysis on 45 countries of the world by grouping them into 15 countries on the basis of WHO regions namely :-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Europe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Africa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America</a:t>
            </a:r>
          </a:p>
          <a:p>
            <a:endParaRPr lang="en-US" sz="2800" dirty="0"/>
          </a:p>
          <a:p>
            <a:r>
              <a:rPr lang="en-US" sz="2800" dirty="0" smtClean="0"/>
              <a:t>We have taken this dataset from kaggle website reporting the situation of </a:t>
            </a:r>
            <a:endParaRPr lang="en-US" sz="2800" dirty="0"/>
          </a:p>
          <a:p>
            <a:r>
              <a:rPr lang="en-US" sz="2800" dirty="0" smtClean="0"/>
              <a:t>January and February</a:t>
            </a:r>
          </a:p>
          <a:p>
            <a:r>
              <a:rPr lang="en-US" sz="2800" b="1" dirty="0" smtClean="0"/>
              <a:t> URL: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https://www.kaggle.com/datasets/imdevskp/corona-virus-report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464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632" y="385224"/>
            <a:ext cx="8337154" cy="769441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sz="4400" b="1" spc="50" dirty="0">
                <a:ln w="0">
                  <a:solidFill>
                    <a:srgbClr val="002060"/>
                  </a:solidFill>
                </a:ln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PIE CHART OF DEATHS / 100 Cases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8" y="1429555"/>
            <a:ext cx="9066726" cy="49583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8381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3514" y="282193"/>
            <a:ext cx="9505872" cy="769441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DOT PLOT OF DEATHS / 100 RECOVERED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4" y="1159099"/>
            <a:ext cx="11428486" cy="5698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27" y="1317709"/>
            <a:ext cx="4790941" cy="3151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727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04" y="0"/>
            <a:ext cx="111429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BOX PLOT OF RECOVERED / 100 CASES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102492"/>
            <a:ext cx="11483662" cy="575550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4475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3847"/>
            <a:ext cx="12192000" cy="144655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r>
              <a:rPr lang="en-US" sz="4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SCATTER </a:t>
            </a:r>
            <a:r>
              <a:rPr lang="en-US" sz="4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PLOT B/W CONFIRMED </a:t>
            </a:r>
          </a:p>
          <a:p>
            <a:r>
              <a:rPr lang="en-US" sz="4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</a:t>
            </a:r>
            <a:r>
              <a:rPr lang="en-US" sz="4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AND </a:t>
            </a:r>
            <a:r>
              <a:rPr lang="en-US" sz="4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RECOVERED CASES</a:t>
            </a:r>
            <a:endParaRPr lang="en-US" sz="4400" dirty="0">
              <a:ln w="6600">
                <a:solidFill>
                  <a:srgbClr val="FF000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8" y="1803042"/>
            <a:ext cx="11496541" cy="50549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784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7893" y="127647"/>
            <a:ext cx="78032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HYPOTHTETICAL  TESTING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953037"/>
            <a:ext cx="11483662" cy="5904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616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1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0526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0"/>
            <a:ext cx="11483662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2896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311119"/>
            <a:ext cx="11509420" cy="144655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r>
              <a:rPr lang="en-US" sz="4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LINEAR REGRESSION B/W CONFIRMED </a:t>
            </a:r>
          </a:p>
          <a:p>
            <a:r>
              <a:rPr lang="en-US" sz="4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AND RCOVERED CASES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2498501"/>
            <a:ext cx="8706117" cy="4198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992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1821" y="0"/>
            <a:ext cx="5012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CORRELATION :- 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8" y="811370"/>
            <a:ext cx="11496541" cy="6046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009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986" y="182331"/>
            <a:ext cx="11655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WHY WE USE GRAPHICAL ANALYSIS ? </a:t>
            </a:r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</a:t>
            </a:r>
            <a:endParaRPr lang="en-US" sz="5400" b="1" dirty="0">
              <a:ln w="6600">
                <a:solidFill>
                  <a:srgbClr val="002060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248" y="1571223"/>
            <a:ext cx="10728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facilitates and improve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Graphics make data easy to understand and eliminate language and literacy barriers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Understanding content : visuals are more effective than text in human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 rapid visualization of our dataset</a:t>
            </a:r>
          </a:p>
        </p:txBody>
      </p:sp>
    </p:spTree>
    <p:extLst>
      <p:ext uri="{BB962C8B-B14F-4D97-AF65-F5344CB8AC3E}">
        <p14:creationId xmlns:p14="http://schemas.microsoft.com/office/powerpoint/2010/main" val="259304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541" y="288529"/>
            <a:ext cx="7758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QUANTITAVE VARIABLES :-</a:t>
            </a:r>
            <a:endParaRPr lang="en-US" sz="5400" b="1" cap="none" spc="0" dirty="0">
              <a:ln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409" y="1403797"/>
            <a:ext cx="11526591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Confirmed Cases                                                       8.   Deaths / 100 Cases   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Deaths                                                                         9.   Recovered / 100 Cases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Recovered Cases                                                        10.  Confirmed Last Week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Active Cases                                                                11.  1 Week Change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New Cases                                                                   12.  1 Week % Increase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New Deaths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New Recovered</a:t>
            </a:r>
          </a:p>
        </p:txBody>
      </p:sp>
    </p:spTree>
    <p:extLst>
      <p:ext uri="{BB962C8B-B14F-4D97-AF65-F5344CB8AC3E}">
        <p14:creationId xmlns:p14="http://schemas.microsoft.com/office/powerpoint/2010/main" val="9127868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459" y="1469805"/>
            <a:ext cx="11496541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linkClick r:id="rId2"/>
              </a:rPr>
              <a:t>https://www.tandfonline.com/doi/full/10.1080/10408363.2020.1783198?scroll=top&amp;needAccess=true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u="sng" dirty="0">
                <a:solidFill>
                  <a:schemeClr val="bg2">
                    <a:lumMod val="10000"/>
                  </a:schemeClr>
                </a:solidFill>
                <a:hlinkClick r:id="rId3"/>
              </a:rPr>
              <a:t>https://www.tandfonline.com/doi/full/10.1080/22221751.2020.1775132?scroll=top&amp;needAccess=true</a:t>
            </a:r>
            <a:endParaRPr lang="en-US" sz="2800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u="sng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https://journals.sagepub.com/doi/full/10.1177/2347631120983481</a:t>
            </a:r>
            <a:endParaRPr lang="en-US" sz="2800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u="sng" dirty="0">
                <a:solidFill>
                  <a:schemeClr val="bg2">
                    <a:lumMod val="10000"/>
                  </a:schemeClr>
                </a:solidFill>
                <a:hlinkClick r:id="rId5"/>
              </a:rPr>
              <a:t>https://link.springer.com/article/10.1007/s11125-020-09464-3</a:t>
            </a:r>
            <a:r>
              <a:rPr lang="en-US" sz="2800" u="sng" dirty="0">
                <a:hlinkClick r:id="rId5"/>
              </a:rPr>
              <a:t>/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07583" y="259604"/>
            <a:ext cx="10831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</a:t>
            </a:r>
            <a:r>
              <a:rPr lang="en-US" sz="5400" b="1" dirty="0" smtClean="0">
                <a:ln w="66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REFRENCES   </a:t>
            </a:r>
            <a:r>
              <a:rPr lang="en-US" sz="5400" b="1" dirty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</a:t>
            </a:r>
            <a:endParaRPr lang="en-US" sz="5400" b="1" dirty="0">
              <a:ln w="6600">
                <a:solidFill>
                  <a:srgbClr val="002060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839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575" y="2155966"/>
            <a:ext cx="69880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!</a:t>
            </a:r>
            <a:endParaRPr lang="en-US" sz="9600" b="1" cap="none" spc="0" dirty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7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7611" y="95346"/>
            <a:ext cx="3403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DATASET :-</a:t>
            </a:r>
            <a:r>
              <a:rPr lang="en-US" sz="5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sz="5400" b="1" cap="none" spc="0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1134586"/>
            <a:ext cx="11445026" cy="547352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8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63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993" y="275651"/>
            <a:ext cx="8769965" cy="7078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DESCRIPTIVE AND STATISTICAL ANALYSIS</a:t>
            </a:r>
            <a:endParaRPr lang="en-US" sz="40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197" y="1352283"/>
            <a:ext cx="115008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European countries are :</a:t>
            </a:r>
          </a:p>
          <a:p>
            <a:r>
              <a:rPr lang="en-US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Albania                                            9.    Bulgaria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Andorra                                          10.  Croatia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Armenia                                         11.  Cyprus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Austria                                            12.  Czechia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Azerbaijan                                      13.  Denmark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Belarus                                            14.  Estonia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Belgium                                           15.  Finland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Bosnia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0049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545</TotalTime>
  <Words>1219</Words>
  <Application>Microsoft Office PowerPoint</Application>
  <PresentationFormat>Widescreen</PresentationFormat>
  <Paragraphs>175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Franklin Gothic Book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</cp:revision>
  <dcterms:created xsi:type="dcterms:W3CDTF">2022-05-12T11:13:28Z</dcterms:created>
  <dcterms:modified xsi:type="dcterms:W3CDTF">2022-05-21T00:47:17Z</dcterms:modified>
</cp:coreProperties>
</file>