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12DF54-BFDE-46EE-BA79-6CCE1A4AE5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142E47-EF4D-493C-85A2-405687404B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5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EDA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Anashwara AV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845734"/>
            <a:ext cx="10058400" cy="4567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Binning is used to categorize the continuous variables to discrete categories so that we can have a better visualization of the trend.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As we know that generally, the income is related to the age group of the person and hence, we categorized ages into different </a:t>
            </a:r>
            <a:r>
              <a:rPr lang="en-US" sz="1800" b="1" dirty="0" smtClean="0"/>
              <a:t>age groups.</a:t>
            </a:r>
          </a:p>
          <a:p>
            <a:r>
              <a:rPr lang="en-US" sz="1800" dirty="0"/>
              <a:t>20-30(newly employed having good future in payment of loans</a:t>
            </a:r>
            <a:r>
              <a:rPr lang="en-US" sz="1800" dirty="0" smtClean="0"/>
              <a:t>),</a:t>
            </a:r>
          </a:p>
          <a:p>
            <a:r>
              <a:rPr lang="en-US" sz="1800" dirty="0" smtClean="0"/>
              <a:t>30-40</a:t>
            </a:r>
            <a:r>
              <a:rPr lang="en-US" sz="1800" dirty="0"/>
              <a:t>( usually higher earning section),</a:t>
            </a:r>
          </a:p>
          <a:p>
            <a:r>
              <a:rPr lang="en-US" sz="1800" dirty="0"/>
              <a:t>40-50( higher earning and near to pension/ leaving the job),</a:t>
            </a:r>
          </a:p>
          <a:p>
            <a:r>
              <a:rPr lang="en-US" sz="1800" dirty="0"/>
              <a:t>50-60( some already retired and some on verge of retirement),</a:t>
            </a:r>
          </a:p>
          <a:p>
            <a:r>
              <a:rPr lang="en-US" sz="1800" dirty="0"/>
              <a:t>60-70( mostly retired individuals who usually live on pensions)</a:t>
            </a:r>
          </a:p>
          <a:p>
            <a:r>
              <a:rPr lang="en-US" sz="1800" dirty="0"/>
              <a:t>These bins are helpful in classification of data into different groups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Similar binning can be done for number of members in the family to indicate if it is a </a:t>
            </a:r>
            <a:r>
              <a:rPr lang="en-US" sz="1800" b="1" dirty="0" smtClean="0"/>
              <a:t>joint family or a nuclear family</a:t>
            </a:r>
          </a:p>
        </p:txBody>
      </p:sp>
    </p:spTree>
    <p:extLst>
      <p:ext uri="{BB962C8B-B14F-4D97-AF65-F5344CB8AC3E}">
        <p14:creationId xmlns:p14="http://schemas.microsoft.com/office/powerpoint/2010/main" val="111170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Ideally it is expected that there are equal instances for all the values in the target output variable.</a:t>
            </a:r>
          </a:p>
          <a:p>
            <a:pPr marL="0" indent="0">
              <a:buNone/>
            </a:pPr>
            <a:r>
              <a:rPr lang="en-US" dirty="0" smtClean="0"/>
              <a:t>But most of the times this does not hold true. This leads to imbalance in the data that we have for analysis</a:t>
            </a:r>
          </a:p>
          <a:p>
            <a:pPr marL="0" indent="0">
              <a:buNone/>
            </a:pPr>
            <a:r>
              <a:rPr lang="en-US" dirty="0" smtClean="0"/>
              <a:t>Imbalance for our target variable can be given 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Imbalance for 1 = (number of records with target 1)/ (number of records with target 0)*100</a:t>
            </a:r>
          </a:p>
          <a:p>
            <a:pPr marL="0" indent="0">
              <a:buNone/>
            </a:pPr>
            <a:r>
              <a:rPr lang="en-US" dirty="0"/>
              <a:t>Imbalance for 1: </a:t>
            </a:r>
            <a:r>
              <a:rPr lang="en-US" dirty="0" smtClean="0"/>
              <a:t>8.781828601345662 %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– Application.csv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5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Number of applications gender wise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, maximum number of loan applicants are female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2286000"/>
            <a:ext cx="4698789" cy="33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4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analysis – Application.csv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18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Number of applicants per education type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maximum number of applications come from people who have secondary/ secondary special as the education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18" y="2152799"/>
            <a:ext cx="6387911" cy="34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analysis – Application.csv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applicants  family status wise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married people are highest in the number of applicants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3" y="2176529"/>
            <a:ext cx="6837513" cy="35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4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Analysis- Application.csv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Effect of gender and mean income on Target variable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shows that, in case of male customers,  the defaulters had less mean income that non- defaulters, whereas in case of female customers, the income almost remained similar for defaulters and non defaulters. We can ignore XNA as it has only 4 records but just kept it for overview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78" y="2167510"/>
            <a:ext cx="3249145" cy="33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Analysis- Application.csv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1264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Effect of gender and mean income on target 0 and 1 separately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shows that, women who are defaulters have a whole range of income although the mean is lower than men. Thus there is a lot of variation in the income of defaulters women. </a:t>
            </a:r>
          </a:p>
          <a:p>
            <a:r>
              <a:rPr lang="en-US" sz="1800" dirty="0" smtClean="0"/>
              <a:t>Note: The black line indicated the spread of values for the mean income.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50" y="2125014"/>
            <a:ext cx="3113777" cy="3393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26" y="2125014"/>
            <a:ext cx="3167031" cy="34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7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Analysis- Application.csv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1264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Amount credit v/s Family status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above graph indicates that in most cases, the amount credited y defaulters is less than the amount credited by non defaulters. But, in case of widows, the amount credited for defaulters is more than non defaulters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80" y="2099256"/>
            <a:ext cx="4679023" cy="36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8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96734"/>
          </a:xfrm>
        </p:spPr>
        <p:txBody>
          <a:bodyPr/>
          <a:lstStyle/>
          <a:p>
            <a:r>
              <a:rPr lang="en-US" dirty="0" smtClean="0"/>
              <a:t>So we analyzed the ration of people getting defaulted to total applications to find some interesting conclusions </a:t>
            </a:r>
          </a:p>
          <a:p>
            <a:r>
              <a:rPr lang="en-US" dirty="0" smtClean="0"/>
              <a:t>Gender ratio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Thus, chances of men defaulting are higher than women defaulting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59" y="2275148"/>
            <a:ext cx="4255528" cy="34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0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96734"/>
          </a:xfrm>
        </p:spPr>
        <p:txBody>
          <a:bodyPr/>
          <a:lstStyle/>
          <a:p>
            <a:r>
              <a:rPr lang="en-US" dirty="0" smtClean="0"/>
              <a:t>Education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Chances of person with lower secondary education defaulting is higher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39" y="1845734"/>
            <a:ext cx="4457388" cy="34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provided with a credit provider details of their loan applications and their outcome i.e. if he loan has been defaulted or not.</a:t>
            </a:r>
          </a:p>
          <a:p>
            <a:r>
              <a:rPr lang="en-US" dirty="0" smtClean="0"/>
              <a:t>We have around 122 parameters in application.csv and around 22 in previous_application.csv.</a:t>
            </a:r>
          </a:p>
          <a:p>
            <a:endParaRPr lang="en-US" dirty="0" smtClean="0"/>
          </a:p>
          <a:p>
            <a:r>
              <a:rPr lang="en-US" dirty="0" smtClean="0"/>
              <a:t>We need to analyze the data and find out the parameters which seems to have high affect in defaulting of a loan</a:t>
            </a:r>
          </a:p>
          <a:p>
            <a:endParaRPr lang="en-US" dirty="0"/>
          </a:p>
          <a:p>
            <a:r>
              <a:rPr lang="en-US" dirty="0" smtClean="0"/>
              <a:t>In further slides, target 0 indicates that the customer is not defaulter, target 1 means customer is a defaulter</a:t>
            </a:r>
          </a:p>
        </p:txBody>
      </p:sp>
    </p:spTree>
    <p:extLst>
      <p:ext uri="{BB962C8B-B14F-4D97-AF65-F5344CB8AC3E}">
        <p14:creationId xmlns:p14="http://schemas.microsoft.com/office/powerpoint/2010/main" val="313764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96734"/>
          </a:xfrm>
        </p:spPr>
        <p:txBody>
          <a:bodyPr/>
          <a:lstStyle/>
          <a:p>
            <a:r>
              <a:rPr lang="en-US" dirty="0" smtClean="0"/>
              <a:t>Age group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Chances of 20-30 age group people being defaulters are higher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54" y="1845734"/>
            <a:ext cx="4309325" cy="34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4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96734"/>
          </a:xfrm>
        </p:spPr>
        <p:txBody>
          <a:bodyPr/>
          <a:lstStyle/>
          <a:p>
            <a:r>
              <a:rPr lang="en-US" dirty="0" smtClean="0"/>
              <a:t>Family status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Chances of people with civil marriage and single /unmarried people being defaulters are greater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0" y="1737360"/>
            <a:ext cx="4734328" cy="38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8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We found the top correlated variables to the target variable and found out that </a:t>
            </a:r>
          </a:p>
          <a:p>
            <a:pPr marL="0" indent="0">
              <a:buNone/>
            </a:pPr>
            <a:r>
              <a:rPr lang="en-US" sz="1600" b="1" dirty="0" smtClean="0"/>
              <a:t>Top positively correlated are </a:t>
            </a:r>
          </a:p>
          <a:p>
            <a:pPr marL="0" indent="0">
              <a:buNone/>
            </a:pPr>
            <a:r>
              <a:rPr lang="en-US" sz="1600" dirty="0"/>
              <a:t>DAYS_BIRTH                    0.078</a:t>
            </a:r>
          </a:p>
          <a:p>
            <a:pPr marL="0" indent="0">
              <a:buNone/>
            </a:pPr>
            <a:r>
              <a:rPr lang="en-US" sz="1600" dirty="0"/>
              <a:t>REGION_RATING_CLIENT_W_CITY   0.061</a:t>
            </a:r>
          </a:p>
          <a:p>
            <a:pPr marL="0" indent="0">
              <a:buNone/>
            </a:pPr>
            <a:r>
              <a:rPr lang="en-US" sz="1600" dirty="0"/>
              <a:t>REGION_RATING_CLIENT          0.059</a:t>
            </a:r>
          </a:p>
          <a:p>
            <a:pPr marL="0" indent="0">
              <a:buNone/>
            </a:pPr>
            <a:r>
              <a:rPr lang="en-US" sz="1600" dirty="0" smtClean="0"/>
              <a:t>DAYS_LAST_PHONE_CHANGE        0.055</a:t>
            </a:r>
          </a:p>
          <a:p>
            <a:pPr marL="0" indent="0">
              <a:buNone/>
            </a:pPr>
            <a:r>
              <a:rPr lang="en-US" sz="1600" b="1" dirty="0" smtClean="0"/>
              <a:t>Top negatively correlated are </a:t>
            </a:r>
          </a:p>
          <a:p>
            <a:pPr marL="0" indent="0">
              <a:buNone/>
            </a:pPr>
            <a:r>
              <a:rPr lang="en-US" sz="1600" dirty="0"/>
              <a:t> EXT_SOURCE_3                 -0.179</a:t>
            </a:r>
          </a:p>
          <a:p>
            <a:pPr marL="0" indent="0">
              <a:buNone/>
            </a:pPr>
            <a:r>
              <a:rPr lang="en-US" sz="1600" dirty="0"/>
              <a:t>EXT_SOURCE_2                 -0.160</a:t>
            </a:r>
          </a:p>
          <a:p>
            <a:pPr marL="0" indent="0">
              <a:buNone/>
            </a:pPr>
            <a:r>
              <a:rPr lang="en-US" sz="1600" dirty="0"/>
              <a:t>EXT_SOURCE_1                 -0.155</a:t>
            </a:r>
          </a:p>
        </p:txBody>
      </p:sp>
    </p:spTree>
    <p:extLst>
      <p:ext uri="{BB962C8B-B14F-4D97-AF65-F5344CB8AC3E}">
        <p14:creationId xmlns:p14="http://schemas.microsoft.com/office/powerpoint/2010/main" val="296814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from correlation and ratio analysis we came to the conclusions that:</a:t>
            </a:r>
          </a:p>
          <a:p>
            <a:r>
              <a:rPr lang="en-US" dirty="0" smtClean="0"/>
              <a:t>Age group of 20-30 are mostly at a risk of becoming defaulters.</a:t>
            </a:r>
          </a:p>
          <a:p>
            <a:r>
              <a:rPr lang="en-US" dirty="0" smtClean="0"/>
              <a:t>Single / unmarried people are at a risk of becoming defaulters than others</a:t>
            </a:r>
          </a:p>
          <a:p>
            <a:r>
              <a:rPr lang="en-US" dirty="0" smtClean="0"/>
              <a:t>Male are more prone to be defaulters</a:t>
            </a:r>
          </a:p>
          <a:p>
            <a:r>
              <a:rPr lang="en-US" dirty="0" smtClean="0"/>
              <a:t>People with secondary education are prone to be defaulters.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Metrics and Roadmap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61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Records in application.csv: 307511</a:t>
            </a:r>
          </a:p>
          <a:p>
            <a:r>
              <a:rPr lang="en-US" dirty="0" smtClean="0"/>
              <a:t>Records in previous_application.csv: 1670214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brief steps that we take for the analysis are:</a:t>
            </a:r>
          </a:p>
          <a:p>
            <a:r>
              <a:rPr lang="en-US" dirty="0" smtClean="0"/>
              <a:t>Missing values analysis and imputation</a:t>
            </a:r>
          </a:p>
          <a:p>
            <a:r>
              <a:rPr lang="en-US" dirty="0" smtClean="0"/>
              <a:t>Outlier analysis</a:t>
            </a:r>
          </a:p>
          <a:p>
            <a:r>
              <a:rPr lang="en-US" dirty="0" smtClean="0"/>
              <a:t>Binning and imbalance</a:t>
            </a:r>
          </a:p>
          <a:p>
            <a:r>
              <a:rPr lang="en-US" dirty="0" err="1" smtClean="0"/>
              <a:t>Unvariate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Bivariate analysis</a:t>
            </a:r>
          </a:p>
          <a:p>
            <a:r>
              <a:rPr lang="en-US" dirty="0" smtClean="0"/>
              <a:t>Segmented </a:t>
            </a:r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Ratio analysis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5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analysis and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We got around 17 rows for which more than  60% data was missing</a:t>
            </a:r>
          </a:p>
          <a:p>
            <a:r>
              <a:rPr lang="en-US" sz="2000" dirty="0" smtClean="0"/>
              <a:t>After observing these columns we found out that CAR_AGE column with 65% missing value was closely related with OWNS_CAR</a:t>
            </a:r>
          </a:p>
          <a:p>
            <a:r>
              <a:rPr lang="en-US" sz="2000" dirty="0" smtClean="0"/>
              <a:t>It was observed that  </a:t>
            </a:r>
            <a:r>
              <a:rPr lang="en-US" sz="2000" dirty="0"/>
              <a:t>for a large number of records where car age is </a:t>
            </a:r>
            <a:r>
              <a:rPr lang="en-US" sz="2000" dirty="0" smtClean="0"/>
              <a:t>missing, the  OWNS_CAR column was N which means they did not own a car. </a:t>
            </a:r>
            <a:r>
              <a:rPr lang="en-US" sz="2000" b="1" dirty="0" smtClean="0"/>
              <a:t>Thus car age was safely imputed to zero for such cases. </a:t>
            </a:r>
            <a:endParaRPr lang="en-US" sz="2000" b="1" dirty="0"/>
          </a:p>
          <a:p>
            <a:r>
              <a:rPr lang="en-US" sz="2000" dirty="0" smtClean="0"/>
              <a:t>Similarly for other columns with less than 50% missing values a method called </a:t>
            </a:r>
            <a:r>
              <a:rPr lang="en-US" sz="2000" b="1" dirty="0" smtClean="0"/>
              <a:t>hot deck imputation </a:t>
            </a:r>
            <a:r>
              <a:rPr lang="en-US" sz="2000" dirty="0" smtClean="0"/>
              <a:t>can be used.</a:t>
            </a:r>
          </a:p>
          <a:p>
            <a:r>
              <a:rPr lang="en-US" sz="2000" dirty="0"/>
              <a:t>Hot deck imputation is a method for handling missing data in which each missing value is replaced with an observed response from a “similar” unit</a:t>
            </a:r>
            <a:r>
              <a:rPr lang="en-US" sz="2000" dirty="0" smtClean="0"/>
              <a:t>. </a:t>
            </a:r>
            <a:r>
              <a:rPr lang="en-US" sz="2000" dirty="0" err="1" smtClean="0"/>
              <a:t>i.e</a:t>
            </a:r>
            <a:r>
              <a:rPr lang="en-US" sz="2000" dirty="0" smtClean="0"/>
              <a:t> </a:t>
            </a:r>
            <a:r>
              <a:rPr lang="en-US" sz="2000" dirty="0" err="1" smtClean="0"/>
              <a:t>eg</a:t>
            </a:r>
            <a:r>
              <a:rPr lang="en-US" sz="2000" dirty="0" smtClean="0"/>
              <a:t>. If ‘occupation type is missing, we will take other parameters in row like </a:t>
            </a:r>
            <a:r>
              <a:rPr lang="en-US" sz="2000" dirty="0" err="1" smtClean="0"/>
              <a:t>amt_credit</a:t>
            </a:r>
            <a:r>
              <a:rPr lang="en-US" sz="2000" dirty="0" smtClean="0"/>
              <a:t>, income </a:t>
            </a:r>
            <a:r>
              <a:rPr lang="en-US" sz="2000" dirty="0" err="1" smtClean="0"/>
              <a:t>etc</a:t>
            </a:r>
            <a:r>
              <a:rPr lang="en-US" sz="2000" dirty="0" smtClean="0"/>
              <a:t> and check which rows have similar income or amount credit and then substitute that occupation in the missing value.</a:t>
            </a:r>
          </a:p>
          <a:p>
            <a:r>
              <a:rPr lang="en-US" sz="2000" dirty="0" smtClean="0"/>
              <a:t>This ensures that a more accurate imputation is happening instead of straight imputation with median/mode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766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used:</a:t>
            </a:r>
          </a:p>
          <a:p>
            <a:pPr marL="0" indent="0">
              <a:buNone/>
            </a:pPr>
            <a:r>
              <a:rPr lang="en-US" dirty="0" smtClean="0"/>
              <a:t>Calculate first quartile Q1</a:t>
            </a:r>
          </a:p>
          <a:p>
            <a:pPr marL="0" indent="0">
              <a:buNone/>
            </a:pPr>
            <a:r>
              <a:rPr lang="en-US" dirty="0" smtClean="0"/>
              <a:t>Calculated third quartile Q3</a:t>
            </a:r>
          </a:p>
          <a:p>
            <a:pPr marL="0" indent="0">
              <a:buNone/>
            </a:pPr>
            <a:r>
              <a:rPr lang="en-US" dirty="0" smtClean="0"/>
              <a:t>Inter quartile range = Q3-Q1</a:t>
            </a:r>
          </a:p>
          <a:p>
            <a:pPr marL="0" indent="0">
              <a:buNone/>
            </a:pPr>
            <a:r>
              <a:rPr lang="en-US" dirty="0" smtClean="0"/>
              <a:t>All outliers lie above Q3+1.5IQR and below Q1-1.5IQR</a:t>
            </a:r>
          </a:p>
        </p:txBody>
      </p:sp>
    </p:spTree>
    <p:extLst>
      <p:ext uri="{BB962C8B-B14F-4D97-AF65-F5344CB8AC3E}">
        <p14:creationId xmlns:p14="http://schemas.microsoft.com/office/powerpoint/2010/main" val="108572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9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Amount Credit						Total Income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Outliers : 43					Outliers:1441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4" y="2530247"/>
            <a:ext cx="4992237" cy="3188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63" y="2463707"/>
            <a:ext cx="4992237" cy="31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3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Count of Children 				Count of Family members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Outliers: 42						Outliers: 121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81" y="2228487"/>
            <a:ext cx="4992237" cy="3188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" y="2228487"/>
            <a:ext cx="5030346" cy="31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965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Enquiries to Credit Bureau 				Car Age	</a:t>
            </a:r>
          </a:p>
          <a:p>
            <a:pPr marL="0" indent="0">
              <a:buNone/>
            </a:pPr>
            <a:r>
              <a:rPr lang="en-US" dirty="0" smtClean="0"/>
              <a:t>hour before application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Outliers: 1626					</a:t>
            </a:r>
            <a:r>
              <a:rPr lang="en-US" dirty="0"/>
              <a:t> </a:t>
            </a:r>
            <a:r>
              <a:rPr lang="en-US" dirty="0" smtClean="0"/>
              <a:t>  Outliers: 3341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3" y="2544716"/>
            <a:ext cx="5868737" cy="3188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37" y="2544717"/>
            <a:ext cx="4916020" cy="30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 and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Days Employed:</a:t>
            </a:r>
          </a:p>
          <a:p>
            <a:r>
              <a:rPr lang="en-US" dirty="0" smtClean="0"/>
              <a:t>For the column days employed, we </a:t>
            </a:r>
            <a:r>
              <a:rPr lang="en-US" dirty="0"/>
              <a:t>observed that, mostly the days </a:t>
            </a:r>
            <a:r>
              <a:rPr lang="en-US" dirty="0" smtClean="0"/>
              <a:t>employed were </a:t>
            </a:r>
            <a:r>
              <a:rPr lang="en-US" dirty="0"/>
              <a:t>negative values, but there were around1/6th of the values positive and </a:t>
            </a:r>
            <a:r>
              <a:rPr lang="en-US" dirty="0" smtClean="0"/>
              <a:t>majority of them has the value 365243 </a:t>
            </a:r>
            <a:r>
              <a:rPr lang="en-US" dirty="0" err="1" smtClean="0"/>
              <a:t>i.e</a:t>
            </a:r>
            <a:r>
              <a:rPr lang="en-US" dirty="0" smtClean="0"/>
              <a:t> around 1000 years.</a:t>
            </a:r>
          </a:p>
          <a:p>
            <a:r>
              <a:rPr lang="en-US" dirty="0" smtClean="0"/>
              <a:t> Then </a:t>
            </a:r>
            <a:r>
              <a:rPr lang="en-US" dirty="0"/>
              <a:t>we checked it with the income type and found out that for most </a:t>
            </a:r>
            <a:r>
              <a:rPr lang="en-US" b="1" dirty="0"/>
              <a:t>pensioners</a:t>
            </a:r>
            <a:r>
              <a:rPr lang="en-US" dirty="0"/>
              <a:t> and </a:t>
            </a:r>
            <a:r>
              <a:rPr lang="en-US" b="1" dirty="0"/>
              <a:t>unemployed</a:t>
            </a:r>
            <a:r>
              <a:rPr lang="en-US" dirty="0"/>
              <a:t> people, the value was positive.</a:t>
            </a:r>
          </a:p>
          <a:p>
            <a:r>
              <a:rPr lang="en-US" dirty="0"/>
              <a:t>The values for unemployed seemed to be correct, but for pensioners the value came </a:t>
            </a:r>
            <a:r>
              <a:rPr lang="en-US" dirty="0" smtClean="0"/>
              <a:t>out to be 365243  </a:t>
            </a:r>
            <a:r>
              <a:rPr lang="en-US" dirty="0"/>
              <a:t>which </a:t>
            </a:r>
            <a:r>
              <a:rPr lang="en-US" dirty="0" smtClean="0"/>
              <a:t>may </a:t>
            </a:r>
            <a:r>
              <a:rPr lang="en-US" dirty="0"/>
              <a:t>be a default value </a:t>
            </a:r>
            <a:r>
              <a:rPr lang="en-US" dirty="0" smtClean="0"/>
              <a:t>put while accepting the application.</a:t>
            </a:r>
            <a:endParaRPr lang="en-US" dirty="0"/>
          </a:p>
          <a:p>
            <a:r>
              <a:rPr lang="en-US" dirty="0"/>
              <a:t>So we need to change this value to some other value or in general can be substituted by 60 -20 = 40 years which is a normal year span for </a:t>
            </a:r>
            <a:r>
              <a:rPr lang="en-US" dirty="0" smtClean="0"/>
              <a:t>employment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62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1141</Words>
  <Application>Microsoft Office PowerPoint</Application>
  <PresentationFormat>Widescreen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Wingdings</vt:lpstr>
      <vt:lpstr>Retrospect</vt:lpstr>
      <vt:lpstr>Credit EDA Analysis</vt:lpstr>
      <vt:lpstr>Problem Statement</vt:lpstr>
      <vt:lpstr>Data Metrics and Roadmap</vt:lpstr>
      <vt:lpstr>Missing values analysis and imputation</vt:lpstr>
      <vt:lpstr>Outlier detection</vt:lpstr>
      <vt:lpstr>Outlier detection</vt:lpstr>
      <vt:lpstr>Outlier Detection</vt:lpstr>
      <vt:lpstr>Outliers</vt:lpstr>
      <vt:lpstr>Correction and imputation</vt:lpstr>
      <vt:lpstr>Binning</vt:lpstr>
      <vt:lpstr>Imbalance</vt:lpstr>
      <vt:lpstr>Univariate analysis – Application.csv</vt:lpstr>
      <vt:lpstr>Univariate analysis – Application.csv</vt:lpstr>
      <vt:lpstr>Univariate analysis – Application.csv</vt:lpstr>
      <vt:lpstr>Bivariate Analysis- Application.csv</vt:lpstr>
      <vt:lpstr>Bivariate Analysis- Application.csv</vt:lpstr>
      <vt:lpstr>Bivariate Analysis- Application.csv</vt:lpstr>
      <vt:lpstr>Ratio analysis</vt:lpstr>
      <vt:lpstr>Ratio analysis</vt:lpstr>
      <vt:lpstr>Ratio analysis</vt:lpstr>
      <vt:lpstr>Ratio analysis</vt:lpstr>
      <vt:lpstr>Correlation</vt:lpstr>
      <vt:lpstr>Conclusion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Analysis</dc:title>
  <dc:creator>Anashwara AV</dc:creator>
  <cp:lastModifiedBy>Anashwara AV</cp:lastModifiedBy>
  <cp:revision>18</cp:revision>
  <dcterms:created xsi:type="dcterms:W3CDTF">2019-07-22T15:21:24Z</dcterms:created>
  <dcterms:modified xsi:type="dcterms:W3CDTF">2020-03-03T13:49:20Z</dcterms:modified>
</cp:coreProperties>
</file>