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63" r:id="rId4"/>
    <p:sldId id="264" r:id="rId5"/>
    <p:sldId id="280" r:id="rId6"/>
    <p:sldId id="281" r:id="rId7"/>
    <p:sldId id="282" r:id="rId8"/>
    <p:sldId id="283" r:id="rId9"/>
    <p:sldId id="284" r:id="rId10"/>
    <p:sldId id="285" r:id="rId11"/>
    <p:sldId id="286" r:id="rId12"/>
    <p:sldId id="287" r:id="rId13"/>
    <p:sldId id="288" r:id="rId14"/>
    <p:sldId id="289" r:id="rId15"/>
    <p:sldId id="273" r:id="rId16"/>
    <p:sldId id="272" r:id="rId17"/>
    <p:sldId id="279" r:id="rId18"/>
    <p:sldId id="26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B00"/>
    <a:srgbClr val="004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90"/>
  </p:normalViewPr>
  <p:slideViewPr>
    <p:cSldViewPr snapToGrid="0" snapToObjects="1">
      <p:cViewPr varScale="1">
        <p:scale>
          <a:sx n="105" d="100"/>
          <a:sy n="105" d="100"/>
        </p:scale>
        <p:origin x="18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0AA79-4FCC-074F-85E0-CEE218925B64}" type="datetimeFigureOut">
              <a:rPr lang="pt-BR" smtClean="0"/>
              <a:t>14/07/2022</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12006-13B0-9343-974D-D1B6F7856FE8}"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4012006-13B0-9343-974D-D1B6F7856FE8}" type="slidenum">
              <a:rPr lang="pt-BR" smtClean="0"/>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11</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12</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13</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14</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15</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16</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17</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4012006-13B0-9343-974D-D1B6F7856FE8}" type="slidenum">
              <a:rPr lang="pt-BR" smtClean="0"/>
              <a:t>18</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8</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9</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E4012006-13B0-9343-974D-D1B6F7856FE8}" type="slidenum">
              <a:rPr lang="pt-BR" smtClean="0"/>
              <a:t>10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t>14/07/2022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t>14/07/2022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t>14/07/2022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F9344B4-9850-F84E-AF53-CD3E9423C711}" type="datetimeFigureOut">
              <a:rPr lang="pt-BR" smtClean="0"/>
              <a:t>14/07/2022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F9344B4-9850-F84E-AF53-CD3E9423C711}" type="datetimeFigureOut">
              <a:rPr lang="pt-BR" smtClean="0"/>
              <a:t>14/07/2022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F9344B4-9850-F84E-AF53-CD3E9423C711}" type="datetimeFigureOut">
              <a:rPr lang="pt-BR" smtClean="0"/>
              <a:t>14/07/2022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hasCustomPrompt="1"/>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F9344B4-9850-F84E-AF53-CD3E9423C711}" type="datetimeFigureOut">
              <a:rPr lang="pt-BR" smtClean="0"/>
              <a:t>14/07/2022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F9344B4-9850-F84E-AF53-CD3E9423C711}" type="datetimeFigureOut">
              <a:rPr lang="pt-BR" smtClean="0"/>
              <a:t>14/07/2022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344B4-9850-F84E-AF53-CD3E9423C711}" type="datetimeFigureOut">
              <a:rPr lang="pt-BR" smtClean="0"/>
              <a:t>14/07/2022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F9344B4-9850-F84E-AF53-CD3E9423C711}" type="datetimeFigureOut">
              <a:rPr lang="pt-BR" smtClean="0"/>
              <a:t>14/07/2022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5F9344B4-9850-F84E-AF53-CD3E9423C711}" type="datetimeFigureOut">
              <a:rPr lang="pt-BR" smtClean="0"/>
              <a:t>14/07/2022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57D5177-FEBC-BE45-ABC7-E7850195CA8B}"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344B4-9850-F84E-AF53-CD3E9423C711}" type="datetimeFigureOut">
              <a:rPr lang="pt-BR" smtClean="0"/>
              <a:t>14/07/2022</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D5177-FEBC-BE45-ABC7-E7850195CA8B}"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285999"/>
            <a:ext cx="7772400" cy="1223963"/>
          </a:xfrm>
        </p:spPr>
        <p:txBody>
          <a:bodyPr>
            <a:noAutofit/>
          </a:bodyPr>
          <a:lstStyle/>
          <a:p>
            <a:r>
              <a:rPr lang="pt-BR" sz="6600" b="1" dirty="0">
                <a:solidFill>
                  <a:srgbClr val="ED8B00"/>
                </a:solidFill>
                <a:latin typeface="+mn-lt"/>
                <a:cs typeface="Calibri" panose="020F0502020204030204" pitchFamily="34" charset="0"/>
              </a:rPr>
              <a:t>Programador</a:t>
            </a:r>
            <a:br>
              <a:rPr lang="pt-BR" sz="6600" b="1">
                <a:solidFill>
                  <a:srgbClr val="ED8B00"/>
                </a:solidFill>
                <a:latin typeface="+mn-lt"/>
                <a:cs typeface="Calibri" panose="020F0502020204030204" pitchFamily="34" charset="0"/>
              </a:rPr>
            </a:br>
            <a:r>
              <a:rPr lang="pt-BR" sz="6600" b="1">
                <a:solidFill>
                  <a:srgbClr val="ED8B00"/>
                </a:solidFill>
                <a:latin typeface="+mn-lt"/>
                <a:cs typeface="Calibri" panose="020F0502020204030204" pitchFamily="34" charset="0"/>
              </a:rPr>
              <a:t>Sistemas</a:t>
            </a:r>
            <a:endParaRPr lang="pt-BR" sz="6600" b="1" dirty="0">
              <a:solidFill>
                <a:srgbClr val="ED8B00"/>
              </a:solidFill>
              <a:latin typeface="+mn-lt"/>
              <a:cs typeface="Calibri" panose="020F0502020204030204" pitchFamily="34" charset="0"/>
            </a:endParaRPr>
          </a:p>
        </p:txBody>
      </p:sp>
      <p:sp>
        <p:nvSpPr>
          <p:cNvPr id="3" name="Subtítulo 2"/>
          <p:cNvSpPr>
            <a:spLocks noGrp="1"/>
          </p:cNvSpPr>
          <p:nvPr>
            <p:ph type="subTitle" idx="1"/>
          </p:nvPr>
        </p:nvSpPr>
        <p:spPr>
          <a:xfrm>
            <a:off x="1143000" y="3602038"/>
            <a:ext cx="6858000" cy="1108507"/>
          </a:xfrm>
        </p:spPr>
        <p:txBody>
          <a:bodyPr>
            <a:normAutofit/>
          </a:bodyPr>
          <a:lstStyle/>
          <a:p>
            <a:pPr algn="l"/>
            <a:endParaRPr lang="pt-BR" sz="2800" dirty="0">
              <a:solidFill>
                <a:schemeClr val="bg1"/>
              </a:solidFill>
              <a:latin typeface="+mj-lt"/>
            </a:endParaRPr>
          </a:p>
          <a:p>
            <a:r>
              <a:rPr lang="pt-BR" sz="2800" dirty="0">
                <a:solidFill>
                  <a:schemeClr val="bg1"/>
                </a:solidFill>
                <a:latin typeface="+mj-lt"/>
              </a:rPr>
              <a:t>Professor: Gelvazio Camargo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Cargos na área de TI Rio do Sul e Região</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5355312"/>
          </a:xfrm>
          <a:prstGeom prst="rect">
            <a:avLst/>
          </a:prstGeom>
        </p:spPr>
        <p:txBody>
          <a:bodyPr wrap="square">
            <a:spAutoFit/>
          </a:bodyPr>
          <a:lstStyle/>
          <a:p>
            <a:r>
              <a:rPr lang="pt-BR" b="1" dirty="0"/>
              <a:t>Suporte de Apoio ao Usuário</a:t>
            </a:r>
          </a:p>
          <a:p>
            <a:r>
              <a:rPr lang="pt-BR" dirty="0"/>
              <a:t>Presta suporte/assistência a clientes internos ou externos com objetivo de solucionar problemas técnicos.</a:t>
            </a:r>
          </a:p>
          <a:p>
            <a:endParaRPr lang="pt-BR" dirty="0"/>
          </a:p>
          <a:p>
            <a:r>
              <a:rPr lang="pt-BR" dirty="0"/>
              <a:t>Perfil: profissional que terá muito contato com clientes internos e externos para atender a chamados e demandas de suporte à tecnologia.</a:t>
            </a:r>
          </a:p>
          <a:p>
            <a:endParaRPr lang="pt-BR" dirty="0"/>
          </a:p>
          <a:p>
            <a:r>
              <a:rPr lang="pt-BR" b="1" dirty="0"/>
              <a:t>Analista de Suporte</a:t>
            </a:r>
          </a:p>
          <a:p>
            <a:r>
              <a:rPr lang="pt-BR" dirty="0"/>
              <a:t> Este profissional em geral é aquele suporte que já trabalha como suporte há pelo menos 1,5 anos ou mais na área de suporte.</a:t>
            </a:r>
          </a:p>
          <a:p>
            <a:r>
              <a:rPr lang="pt-BR" dirty="0"/>
              <a:t> Ele desempenha as mesmas atividades do suporte, mas já está com um perfil mais próximo de Analista de Regra de Negócios, pois como ele conviveu um bom tempo na área de suporte, ele já tem conhecimentos além da tecnologia, que são da área de negócios da empresa.</a:t>
            </a:r>
          </a:p>
          <a:p>
            <a:r>
              <a:rPr lang="pt-BR" dirty="0"/>
              <a:t>	</a:t>
            </a:r>
          </a:p>
          <a:p>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Cargos na área de TI Rio do Sul e Região</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4524315"/>
          </a:xfrm>
          <a:prstGeom prst="rect">
            <a:avLst/>
          </a:prstGeom>
        </p:spPr>
        <p:txBody>
          <a:bodyPr wrap="square">
            <a:spAutoFit/>
          </a:bodyPr>
          <a:lstStyle/>
          <a:p>
            <a:r>
              <a:rPr lang="pt-BR" b="1" dirty="0"/>
              <a:t>Analista de Qualidade</a:t>
            </a:r>
          </a:p>
          <a:p>
            <a:r>
              <a:rPr lang="pt-BR" dirty="0"/>
              <a:t> O analista de qualidade deve testar o software de maneira que o que foi feito pelo programador atenda os requisitos da regra de negócios.</a:t>
            </a:r>
          </a:p>
          <a:p>
            <a:r>
              <a:rPr lang="pt-BR" dirty="0"/>
              <a:t>  Basicamente esta pessoa passa o dia todo testando o sistema e validando regras de negócios.</a:t>
            </a:r>
          </a:p>
          <a:p>
            <a:r>
              <a:rPr lang="pt-BR" dirty="0"/>
              <a:t>Tem grande contato com a area de Regras de Negócios  e com a programação ao mesmo tempo.</a:t>
            </a:r>
          </a:p>
          <a:p>
            <a:endParaRPr lang="pt-BR" dirty="0"/>
          </a:p>
          <a:p>
            <a:r>
              <a:rPr lang="pt-BR" b="1" dirty="0"/>
              <a:t>Analista de Regra de Negócios </a:t>
            </a:r>
          </a:p>
          <a:p>
            <a:r>
              <a:rPr lang="pt-BR" dirty="0"/>
              <a:t>   È aquela pessoa que entende do negócio, como as coisas funcionam e como elas devem ser.</a:t>
            </a:r>
          </a:p>
          <a:p>
            <a:r>
              <a:rPr lang="pt-BR" dirty="0"/>
              <a:t>   Por exemplo numa empresa de software comercial, o Analista de Regra de negócios vai entender muito de Tributação Fiscal e leis de circulação de mercadorias.</a:t>
            </a:r>
          </a:p>
          <a:p>
            <a:r>
              <a:rPr lang="pt-BR"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Cargos na área de TI Rio do Sul e Região</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5078313"/>
          </a:xfrm>
          <a:prstGeom prst="rect">
            <a:avLst/>
          </a:prstGeom>
        </p:spPr>
        <p:txBody>
          <a:bodyPr wrap="square">
            <a:spAutoFit/>
          </a:bodyPr>
          <a:lstStyle/>
          <a:p>
            <a:r>
              <a:rPr lang="pt-BR" b="1" dirty="0"/>
              <a:t>Analista de Sistemas </a:t>
            </a:r>
          </a:p>
          <a:p>
            <a:r>
              <a:rPr lang="pt-BR" dirty="0"/>
              <a:t> È responsável por interpretar as regras de negócios e criar as bases de dados, assim como a lista de alterações para o programador desenvolver.</a:t>
            </a:r>
          </a:p>
          <a:p>
            <a:endParaRPr lang="pt-BR" dirty="0"/>
          </a:p>
          <a:p>
            <a:r>
              <a:rPr lang="pt-BR" b="1" dirty="0"/>
              <a:t>Programador Front-end e Back-end</a:t>
            </a:r>
            <a:r>
              <a:rPr lang="pt-BR" dirty="0"/>
              <a:t> </a:t>
            </a:r>
          </a:p>
          <a:p>
            <a:r>
              <a:rPr lang="pt-BR" dirty="0"/>
              <a:t> Este profissional é responsável por desenvolver o sistema e fazer melhorias e ajustes no mesmo.</a:t>
            </a:r>
          </a:p>
          <a:p>
            <a:r>
              <a:rPr lang="pt-BR" dirty="0"/>
              <a:t>Trabalha tanto com layouts e usabilidade do usuário, como com códigos e regras de negócios.</a:t>
            </a:r>
          </a:p>
          <a:p>
            <a:endParaRPr lang="pt-BR" dirty="0"/>
          </a:p>
          <a:p>
            <a:r>
              <a:rPr lang="pt-BR" b="1" dirty="0"/>
              <a:t>Programador Mobile</a:t>
            </a:r>
          </a:p>
          <a:p>
            <a:r>
              <a:rPr lang="pt-BR" dirty="0"/>
              <a:t>	Programa, codifica e testa nas plataformas Android e/ou iOS. Executa a manutenção dos sistemas, fazendo eventuais correções necessárias, visando atender às necessidades dos usuários. Desenvolve trabalhos de montagem, depuração e testes de programas, executando serviços de manutenção nos programas já desenvolvidos.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Cargos na área de TI Rio do Sul e Região</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3970318"/>
          </a:xfrm>
          <a:prstGeom prst="rect">
            <a:avLst/>
          </a:prstGeom>
        </p:spPr>
        <p:txBody>
          <a:bodyPr wrap="square">
            <a:spAutoFit/>
          </a:bodyPr>
          <a:lstStyle/>
          <a:p>
            <a:r>
              <a:rPr lang="pt-BR" b="1" dirty="0"/>
              <a:t>Programador Full Stack</a:t>
            </a:r>
          </a:p>
          <a:p>
            <a:r>
              <a:rPr lang="pt-BR" dirty="0"/>
              <a:t>	O(a) programador(a), escreve códigos que se tornam comandos/instruções para um computador. </a:t>
            </a:r>
          </a:p>
          <a:p>
            <a:r>
              <a:rPr lang="pt-BR" dirty="0"/>
              <a:t>	Esses comandos são traduzidos para a linguagem da máquina e geram um fluxo de funcionamento, </a:t>
            </a:r>
          </a:p>
          <a:p>
            <a:r>
              <a:rPr lang="pt-BR" dirty="0"/>
              <a:t>	de acordo com o objetivo desejado.</a:t>
            </a:r>
          </a:p>
          <a:p>
            <a:endParaRPr lang="pt-BR" dirty="0"/>
          </a:p>
          <a:p>
            <a:r>
              <a:rPr lang="pt-BR" dirty="0"/>
              <a:t>	Assim, esse conjunto de instruções se torna um software, que funciona de acordo com um conjunto de etapas logicamente conectadas, com entradas, processamento e saídas respectivas.</a:t>
            </a:r>
          </a:p>
          <a:p>
            <a:r>
              <a:rPr lang="pt-BR" dirty="0"/>
              <a:t>	Em suma, uma pessoa que programa é responsável por transformar requisitos em um sistema pronto. </a:t>
            </a:r>
          </a:p>
          <a:p>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Cargos na área de TI Rio do Sul e Região</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4524315"/>
          </a:xfrm>
          <a:prstGeom prst="rect">
            <a:avLst/>
          </a:prstGeom>
        </p:spPr>
        <p:txBody>
          <a:bodyPr wrap="square">
            <a:spAutoFit/>
          </a:bodyPr>
          <a:lstStyle/>
          <a:p>
            <a:r>
              <a:rPr lang="pt-BR" b="1" dirty="0"/>
              <a:t>SRE (Site Reliability Engineering) | Engenharia de Confiabilidade de Sites</a:t>
            </a:r>
          </a:p>
          <a:p>
            <a:r>
              <a:rPr lang="pt-BR" dirty="0"/>
              <a:t>	A função do engenheiro de confiabilidade de sites é singular e requer experiência, conhecimento e habilidades em desenvolvimento de software, administração de sistemas e operações de TI. </a:t>
            </a:r>
          </a:p>
          <a:p>
            <a:endParaRPr lang="pt-BR" dirty="0"/>
          </a:p>
          <a:p>
            <a:r>
              <a:rPr lang="pt-BR" dirty="0"/>
              <a:t>	As equipes de SRE são responsáveis pela maneira como o código é implantado, configurado e monitorado, bem como pela disponibilidade, latência, gerenciamento de mudanças, resposta a emergências </a:t>
            </a:r>
          </a:p>
          <a:p>
            <a:r>
              <a:rPr lang="pt-BR" dirty="0"/>
              <a:t>	e gerenciamento de capacidade dos serviços em produção.</a:t>
            </a:r>
          </a:p>
          <a:p>
            <a:r>
              <a:rPr lang="pt-BR" dirty="0"/>
              <a:t>	</a:t>
            </a:r>
          </a:p>
          <a:p>
            <a:r>
              <a:rPr lang="pt-BR" dirty="0"/>
              <a:t>	Em resumo, o profissional desta área é responsável pela infra-estrutura do sistema implantado pela empresa.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b="1" dirty="0">
              <a:solidFill>
                <a:schemeClr val="bg2">
                  <a:lumMod val="75000"/>
                </a:schemeClr>
              </a:solidFill>
              <a:latin typeface="+mn-lt"/>
              <a:cs typeface="Calibri" panose="020F0502020204030204" pitchFamily="34" charset="0"/>
            </a:endParaRP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542" y="1163779"/>
            <a:ext cx="6048375" cy="5158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ubtítulo 2"/>
          <p:cNvSpPr txBox="1"/>
          <p:nvPr/>
        </p:nvSpPr>
        <p:spPr>
          <a:xfrm>
            <a:off x="761251" y="1815218"/>
            <a:ext cx="7989557" cy="4338694"/>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ü"/>
            </a:pPr>
            <a:r>
              <a:rPr lang="pt-BR" sz="2400" b="1" dirty="0">
                <a:latin typeface="Arial" panose="020B0604020202020204" pitchFamily="34" charset="0"/>
                <a:cs typeface="Arial" panose="020B0604020202020204" pitchFamily="34" charset="0"/>
              </a:rPr>
              <a:t>Respeito;</a:t>
            </a:r>
          </a:p>
          <a:p>
            <a:pPr marL="457200" indent="-457200">
              <a:buFont typeface="Wingdings" panose="05000000000000000000" pitchFamily="2" charset="2"/>
              <a:buChar char="ü"/>
            </a:pPr>
            <a:r>
              <a:rPr lang="pt-BR" sz="2400" b="1" dirty="0">
                <a:latin typeface="Arial" panose="020B0604020202020204" pitchFamily="34" charset="0"/>
                <a:cs typeface="Arial" panose="020B0604020202020204" pitchFamily="34" charset="0"/>
              </a:rPr>
              <a:t>Diálogo para resolver questões que venham surgir;</a:t>
            </a:r>
          </a:p>
          <a:p>
            <a:pPr marL="457200" indent="-457200">
              <a:buFont typeface="Wingdings" panose="05000000000000000000" pitchFamily="2" charset="2"/>
              <a:buChar char="ü"/>
            </a:pPr>
            <a:r>
              <a:rPr lang="pt-BR" sz="2400" b="1" dirty="0">
                <a:latin typeface="Arial" panose="020B0604020202020204" pitchFamily="34" charset="0"/>
                <a:cs typeface="Arial" panose="020B0604020202020204" pitchFamily="34" charset="0"/>
              </a:rPr>
              <a:t>Pontualidade pois seu tempo é seu bem mais precioso;</a:t>
            </a:r>
          </a:p>
          <a:p>
            <a:pPr marL="457200" indent="-457200">
              <a:buFont typeface="Wingdings" panose="05000000000000000000" pitchFamily="2" charset="2"/>
              <a:buChar char="ü"/>
            </a:pPr>
            <a:r>
              <a:rPr lang="pt-BR" sz="2400" b="1" dirty="0">
                <a:latin typeface="Arial" panose="020B0604020202020204" pitchFamily="34" charset="0"/>
                <a:cs typeface="Arial" panose="020B0604020202020204" pitchFamily="34" charset="0"/>
              </a:rPr>
              <a:t>As atividades sempre serão feitas com capricho e dedicação;</a:t>
            </a:r>
          </a:p>
          <a:p>
            <a:pPr marL="457200" indent="-457200">
              <a:buFont typeface="Wingdings" panose="05000000000000000000" pitchFamily="2" charset="2"/>
              <a:buChar char="ü"/>
            </a:pPr>
            <a:r>
              <a:rPr lang="pt-BR" sz="2400" b="1" dirty="0">
                <a:latin typeface="Arial" panose="020B0604020202020204" pitchFamily="34" charset="0"/>
                <a:cs typeface="Arial" panose="020B0604020202020204" pitchFamily="34" charset="0"/>
              </a:rPr>
              <a:t>Demais regras que a instituição trabalha faltas, avaliações...</a:t>
            </a:r>
          </a:p>
          <a:p>
            <a:pPr marL="457200" indent="-457200">
              <a:buFont typeface="Wingdings" panose="05000000000000000000" pitchFamily="2" charset="2"/>
              <a:buChar char="ü"/>
            </a:pPr>
            <a:r>
              <a:rPr lang="pt-BR" sz="2400" b="1" dirty="0">
                <a:solidFill>
                  <a:srgbClr val="FF0000"/>
                </a:solidFill>
                <a:latin typeface="Arial" panose="020B0604020202020204" pitchFamily="34" charset="0"/>
                <a:cs typeface="Arial" panose="020B0604020202020204" pitchFamily="34" charset="0"/>
              </a:rPr>
              <a:t>Não pode usar celular durante a aula!</a:t>
            </a:r>
          </a:p>
          <a:p>
            <a:pPr marL="457200" indent="-457200">
              <a:buFont typeface="Wingdings" panose="05000000000000000000" pitchFamily="2" charset="2"/>
              <a:buChar char="ü"/>
            </a:pPr>
            <a:r>
              <a:rPr lang="pt-BR" sz="2400" b="1" dirty="0">
                <a:solidFill>
                  <a:srgbClr val="FF0000"/>
                </a:solidFill>
                <a:latin typeface="Arial" panose="020B0604020202020204" pitchFamily="34" charset="0"/>
                <a:cs typeface="Arial" panose="020B0604020202020204" pitchFamily="34" charset="0"/>
              </a:rPr>
              <a:t>Não pode usar fone de ouvido!</a:t>
            </a:r>
          </a:p>
          <a:p>
            <a:pPr marL="457200" indent="-457200">
              <a:buFont typeface="Wingdings" panose="05000000000000000000" pitchFamily="2" charset="2"/>
              <a:buChar char="ü"/>
            </a:pPr>
            <a:endParaRPr lang="pt-BR" sz="2400" b="1" dirty="0">
              <a:latin typeface="Arial" panose="020B0604020202020204" pitchFamily="34" charset="0"/>
              <a:cs typeface="Arial" panose="020B0604020202020204" pitchFamily="34" charset="0"/>
            </a:endParaRPr>
          </a:p>
        </p:txBody>
      </p:sp>
      <p:sp>
        <p:nvSpPr>
          <p:cNvPr id="4" name="Título 1"/>
          <p:cNvSpPr txBox="1"/>
          <p:nvPr/>
        </p:nvSpPr>
        <p:spPr>
          <a:xfrm>
            <a:off x="796636" y="422498"/>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O que precisamos para ter aulas mais positivas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6" y="471049"/>
            <a:ext cx="6089071" cy="953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sz="2000" b="1" dirty="0">
              <a:solidFill>
                <a:schemeClr val="bg2">
                  <a:lumMod val="75000"/>
                </a:schemeClr>
              </a:solidFill>
              <a:latin typeface="+mn-lt"/>
              <a:cs typeface="Calibri" panose="020F0502020204030204" pitchFamily="34" charset="0"/>
            </a:endParaRP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pt-BR" sz="2400" b="1" dirty="0">
                <a:latin typeface="Arial" panose="020B0604020202020204" pitchFamily="34" charset="0"/>
                <a:cs typeface="Arial" panose="020B0604020202020204" pitchFamily="34" charset="0"/>
              </a:rPr>
              <a:t>OBRIGADO!</a:t>
            </a:r>
          </a:p>
          <a:p>
            <a:r>
              <a:rPr lang="pt-BR" sz="2400" dirty="0"/>
              <a:t>É fazendo que se aprende a fazer aquilo que se deve aprender a fazer.</a:t>
            </a:r>
          </a:p>
          <a:p>
            <a:r>
              <a:rPr lang="pt-BR" sz="2400" b="1" dirty="0">
                <a:latin typeface="Arial" panose="020B0604020202020204" pitchFamily="34" charset="0"/>
                <a:cs typeface="Arial" panose="020B0604020202020204" pitchFamily="34" charset="0"/>
              </a:rPr>
              <a:t>Aristóteles, o pai da lógica.</a:t>
            </a:r>
          </a:p>
          <a:p>
            <a:endParaRPr lang="pt-BR" sz="24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ítulo 1"/>
          <p:cNvSpPr txBox="1"/>
          <p:nvPr/>
        </p:nvSpPr>
        <p:spPr>
          <a:xfrm>
            <a:off x="796637" y="416458"/>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1"/>
                </a:solidFill>
                <a:latin typeface="+mn-lt"/>
                <a:cs typeface="Calibri" panose="020F0502020204030204" pitchFamily="34" charset="0"/>
              </a:rPr>
              <a:t>Plano da Aula 18/07/2022</a:t>
            </a:r>
          </a:p>
        </p:txBody>
      </p:sp>
      <p:sp>
        <p:nvSpPr>
          <p:cNvPr id="19" name="Subtítulo 2"/>
          <p:cNvSpPr txBox="1"/>
          <p:nvPr/>
        </p:nvSpPr>
        <p:spPr>
          <a:xfrm>
            <a:off x="894980" y="1754111"/>
            <a:ext cx="6749404" cy="4271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t-BR" b="1" spc="300" dirty="0">
                <a:solidFill>
                  <a:schemeClr val="bg1"/>
                </a:solidFill>
                <a:latin typeface="Arial" panose="020B0604020202020204" pitchFamily="34" charset="0"/>
                <a:cs typeface="Arial" panose="020B0604020202020204" pitchFamily="34" charset="0"/>
              </a:rPr>
              <a:t>Conhecendo o professor;</a:t>
            </a:r>
          </a:p>
          <a:p>
            <a:pPr>
              <a:buFont typeface="Wingdings" panose="05000000000000000000" pitchFamily="2" charset="2"/>
              <a:buChar char="ü"/>
            </a:pPr>
            <a:r>
              <a:rPr lang="pt-BR" b="1" spc="300" dirty="0">
                <a:solidFill>
                  <a:schemeClr val="bg1"/>
                </a:solidFill>
                <a:latin typeface="Arial" panose="020B0604020202020204" pitchFamily="34" charset="0"/>
                <a:cs typeface="Arial" panose="020B0604020202020204" pitchFamily="34" charset="0"/>
              </a:rPr>
              <a:t>Conhecendo a turma; </a:t>
            </a:r>
          </a:p>
          <a:p>
            <a:pPr>
              <a:buFont typeface="Wingdings" panose="05000000000000000000" pitchFamily="2" charset="2"/>
              <a:buChar char="ü"/>
            </a:pPr>
            <a:r>
              <a:rPr lang="pt-BR" b="1" spc="300" dirty="0">
                <a:solidFill>
                  <a:schemeClr val="bg1"/>
                </a:solidFill>
                <a:latin typeface="Arial" panose="020B0604020202020204" pitchFamily="34" charset="0"/>
                <a:cs typeface="Arial" panose="020B0604020202020204" pitchFamily="34" charset="0"/>
              </a:rPr>
              <a:t>Plano de ensino da UC.</a:t>
            </a:r>
          </a:p>
          <a:p>
            <a:pPr>
              <a:buFont typeface="Wingdings" panose="05000000000000000000" pitchFamily="2" charset="2"/>
              <a:buChar char="ü"/>
            </a:pPr>
            <a:r>
              <a:rPr lang="pt-BR" b="1" dirty="0">
                <a:solidFill>
                  <a:schemeClr val="bg1"/>
                </a:solidFill>
                <a:latin typeface="Arial" panose="020B0604020202020204" pitchFamily="34" charset="0"/>
                <a:cs typeface="Arial" panose="020B0604020202020204" pitchFamily="34" charset="0"/>
              </a:rPr>
              <a:t>Habilidades Profissional de TI </a:t>
            </a:r>
          </a:p>
          <a:p>
            <a:pPr>
              <a:buFont typeface="Wingdings" panose="05000000000000000000" pitchFamily="2" charset="2"/>
              <a:buChar char="ü"/>
            </a:pPr>
            <a:r>
              <a:rPr lang="pt-BR" b="1" dirty="0">
                <a:solidFill>
                  <a:schemeClr val="bg1"/>
                </a:solidFill>
                <a:latin typeface="Arial" panose="020B0604020202020204" pitchFamily="34" charset="0"/>
                <a:cs typeface="Arial" panose="020B0604020202020204" pitchFamily="34" charset="0"/>
              </a:rPr>
              <a:t>Cargos na área de TI Rio do Sul e Região</a:t>
            </a:r>
          </a:p>
          <a:p>
            <a:pPr>
              <a:buFont typeface="Wingdings" panose="05000000000000000000" pitchFamily="2" charset="2"/>
              <a:buChar char="ü"/>
            </a:pPr>
            <a:r>
              <a:rPr lang="pt-BR" b="1" dirty="0">
                <a:solidFill>
                  <a:schemeClr val="bg1"/>
                </a:solidFill>
                <a:latin typeface="Arial" panose="020B0604020202020204" pitchFamily="34" charset="0"/>
                <a:cs typeface="Arial" panose="020B0604020202020204" pitchFamily="34" charset="0"/>
              </a:rPr>
              <a:t>Criar conta github</a:t>
            </a:r>
          </a:p>
          <a:p>
            <a:pPr>
              <a:buFont typeface="Wingdings" panose="05000000000000000000" pitchFamily="2" charset="2"/>
              <a:buChar char="ü"/>
            </a:pPr>
            <a:r>
              <a:rPr lang="pt-BR" b="1" dirty="0">
                <a:solidFill>
                  <a:schemeClr val="bg1"/>
                </a:solidFill>
                <a:latin typeface="Arial" panose="020B0604020202020204" pitchFamily="34" charset="0"/>
                <a:cs typeface="Arial" panose="020B0604020202020204" pitchFamily="34" charset="0"/>
              </a:rPr>
              <a:t>Introdução a Lógica de Programação</a:t>
            </a:r>
          </a:p>
          <a:p>
            <a:pPr>
              <a:buFont typeface="Wingdings" panose="05000000000000000000" pitchFamily="2" charset="2"/>
              <a:buChar char="ü"/>
            </a:pPr>
            <a:endParaRPr lang="pt-BR" sz="2000" b="1" dirty="0">
              <a:solidFill>
                <a:schemeClr val="bg2">
                  <a:lumMod val="75000"/>
                </a:schemeClr>
              </a:solidFill>
              <a:cs typeface="Calibri" panose="020F0502020204030204" pitchFamily="34" charset="0"/>
            </a:endParaRPr>
          </a:p>
          <a:p>
            <a:pPr>
              <a:buFont typeface="Wingdings" panose="05000000000000000000" pitchFamily="2" charset="2"/>
              <a:buChar char="ü"/>
            </a:pPr>
            <a:endParaRPr lang="pt-BR" sz="2000" b="1" spc="3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Conhecendo o Professor</a:t>
            </a:r>
          </a:p>
        </p:txBody>
      </p:sp>
      <p:sp>
        <p:nvSpPr>
          <p:cNvPr id="3" name="Subtítulo 2"/>
          <p:cNvSpPr txBox="1"/>
          <p:nvPr/>
        </p:nvSpPr>
        <p:spPr>
          <a:xfrm>
            <a:off x="796637" y="2113712"/>
            <a:ext cx="7687940" cy="3592496"/>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pt-BR" sz="2400" dirty="0">
              <a:solidFill>
                <a:schemeClr val="bg2">
                  <a:lumMod val="75000"/>
                </a:schemeClr>
              </a:solidFill>
            </a:endParaRPr>
          </a:p>
        </p:txBody>
      </p:sp>
      <p:sp>
        <p:nvSpPr>
          <p:cNvPr id="2" name="Retângulo 1"/>
          <p:cNvSpPr/>
          <p:nvPr/>
        </p:nvSpPr>
        <p:spPr>
          <a:xfrm>
            <a:off x="796637" y="1608488"/>
            <a:ext cx="6696588" cy="3693319"/>
          </a:xfrm>
          <a:prstGeom prst="rect">
            <a:avLst/>
          </a:prstGeom>
        </p:spPr>
        <p:txBody>
          <a:bodyPr wrap="square">
            <a:spAutoFit/>
          </a:bodyPr>
          <a:lstStyle/>
          <a:p>
            <a:r>
              <a:rPr lang="pt-BR" dirty="0"/>
              <a:t>2006 - Formação do Ensino Médio</a:t>
            </a:r>
          </a:p>
          <a:p>
            <a:r>
              <a:rPr lang="pt-BR" dirty="0"/>
              <a:t>2007 à 2010 - Auxiliar de produção em várias empresas (PAMPLONA, CERAMICA RAINHA, POSTO SEOLA)</a:t>
            </a:r>
          </a:p>
          <a:p>
            <a:r>
              <a:rPr lang="pt-BR" dirty="0"/>
              <a:t>2010 - Iniciou com TI no SESI como estagiário por um ano.</a:t>
            </a:r>
          </a:p>
          <a:p>
            <a:r>
              <a:rPr lang="pt-BR" dirty="0"/>
              <a:t>2011 à 2015 - IBS Sistemas, sendo  um ano de suporte e depois Analista de Qualidade.</a:t>
            </a:r>
          </a:p>
          <a:p>
            <a:r>
              <a:rPr lang="pt-BR" dirty="0"/>
              <a:t>2017 - Formado em Análise e Desenvolvimento de Sistemas pela UNINTER.</a:t>
            </a:r>
          </a:p>
          <a:p>
            <a:r>
              <a:rPr lang="pt-BR" dirty="0"/>
              <a:t>2016 à 2019 - IPM Sistemas dois anos de programador e um ano de Analista de Sistemas.</a:t>
            </a:r>
          </a:p>
          <a:p>
            <a:r>
              <a:rPr lang="pt-BR" dirty="0"/>
              <a:t>2019 à atual Tidas Tecnologia Programador PHP e Node.js.</a:t>
            </a:r>
          </a:p>
          <a:p>
            <a:r>
              <a:rPr lang="pt-BR" dirty="0"/>
              <a:t>2022 – fevereiro 2022 á atual – professor de desenvolvimento de software Senac.</a:t>
            </a:r>
          </a:p>
        </p:txBody>
      </p:sp>
      <p:pic>
        <p:nvPicPr>
          <p:cNvPr id="1026" name="Picture 2" descr="G5 Parceiros: Pamplona Alimentos | G5 Esportes – Assessoria Esportiva –  Curitiba/PR #Corrida #Funcional #Kettlebe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20" y="5375983"/>
            <a:ext cx="1650215" cy="9313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lhas rainha preço – Reparo do telh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468" y="5244470"/>
            <a:ext cx="1464641" cy="11053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u SESI (@SouSESI) / Twit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3730" y="5185966"/>
            <a:ext cx="1222401" cy="12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BS - Tray Cor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577" y="5290185"/>
            <a:ext cx="1140975" cy="114097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3138" y="5337597"/>
            <a:ext cx="1359341" cy="1008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descr="Tidas Crediário – Apps no Google Pla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3225" y="5030898"/>
            <a:ext cx="1276458" cy="1276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a:solidFill>
                  <a:schemeClr val="bg2">
                    <a:lumMod val="75000"/>
                  </a:schemeClr>
                </a:solidFill>
                <a:latin typeface="+mn-lt"/>
                <a:cs typeface="Calibri" panose="020F0502020204030204" pitchFamily="34" charset="0"/>
              </a:rPr>
              <a:t>Conhecendo a Turma.</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1618408" y="1406507"/>
            <a:ext cx="4996832" cy="1200329"/>
          </a:xfrm>
          <a:prstGeom prst="rect">
            <a:avLst/>
          </a:prstGeom>
        </p:spPr>
        <p:txBody>
          <a:bodyPr wrap="square">
            <a:spAutoFit/>
          </a:bodyPr>
          <a:lstStyle/>
          <a:p>
            <a:pPr algn="ctr"/>
            <a:r>
              <a:rPr lang="pt-BR" dirty="0"/>
              <a:t>NOME;</a:t>
            </a:r>
          </a:p>
          <a:p>
            <a:pPr algn="ctr"/>
            <a:r>
              <a:rPr lang="pt-BR" dirty="0"/>
              <a:t> CIDADE ONDE MORA;</a:t>
            </a:r>
          </a:p>
          <a:p>
            <a:pPr algn="ctr"/>
            <a:r>
              <a:rPr lang="pt-BR" dirty="0"/>
              <a:t> TRABALHA OU ESTUDA;</a:t>
            </a:r>
          </a:p>
          <a:p>
            <a:pPr algn="ctr"/>
            <a:r>
              <a:rPr lang="pt-BR" dirty="0"/>
              <a:t>“O QUE ESPERA DO CURSO”?</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2751292"/>
            <a:ext cx="6477000" cy="332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Habilidades do Profissional de TI </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4524315"/>
          </a:xfrm>
          <a:prstGeom prst="rect">
            <a:avLst/>
          </a:prstGeom>
        </p:spPr>
        <p:txBody>
          <a:bodyPr wrap="square">
            <a:spAutoFit/>
          </a:bodyPr>
          <a:lstStyle/>
          <a:p>
            <a:r>
              <a:rPr lang="pt-BR" b="1" dirty="0"/>
              <a:t>Quais são as habilidades que um profissional de TI deve desenvolver?</a:t>
            </a:r>
          </a:p>
          <a:p>
            <a:r>
              <a:rPr lang="pt-BR" dirty="0"/>
              <a:t>Ser bom com sistemas, códigos binários e números são pontos positivos pra quem deseja trabalhar com Tecnologia da Informação. </a:t>
            </a:r>
          </a:p>
          <a:p>
            <a:endParaRPr lang="pt-BR" dirty="0"/>
          </a:p>
          <a:p>
            <a:r>
              <a:rPr lang="pt-BR" dirty="0"/>
              <a:t>Mas temos abaixo uma lista de requisitos básicos:</a:t>
            </a:r>
          </a:p>
          <a:p>
            <a:endParaRPr lang="pt-BR" dirty="0"/>
          </a:p>
          <a:p>
            <a:r>
              <a:rPr lang="pt-BR" b="1" dirty="0"/>
              <a:t>1. Saber se comunicar com as pessoas</a:t>
            </a:r>
          </a:p>
          <a:p>
            <a:r>
              <a:rPr lang="pt-BR" dirty="0"/>
              <a:t>Um profissional de TI trabalha perto de outras pessoas da área, sem contar chefes e demais colaboradores. Por isso, é preciso se expressar bem, seja oralmente, seja por escrito — falando de forma a ser entendido por quem quer que seja o público.</a:t>
            </a:r>
          </a:p>
          <a:p>
            <a:endParaRPr lang="pt-BR" dirty="0"/>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Habilidades Profissional de TI </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5355312"/>
          </a:xfrm>
          <a:prstGeom prst="rect">
            <a:avLst/>
          </a:prstGeom>
        </p:spPr>
        <p:txBody>
          <a:bodyPr wrap="square">
            <a:spAutoFit/>
          </a:bodyPr>
          <a:lstStyle/>
          <a:p>
            <a:r>
              <a:rPr lang="pt-BR" b="1" dirty="0"/>
              <a:t>2. Trabalhar de maneira proativa</a:t>
            </a:r>
          </a:p>
          <a:p>
            <a:r>
              <a:rPr lang="pt-BR" dirty="0"/>
              <a:t>Uma vez que a área de TI é movida pela inovação, o ideal é agir proativamente. Ou seja, você não pode esperar que os transtornos aconteçam: deve trabalhar pra prever e impedir os problemas.</a:t>
            </a:r>
          </a:p>
          <a:p>
            <a:endParaRPr lang="pt-BR" dirty="0"/>
          </a:p>
          <a:p>
            <a:r>
              <a:rPr lang="pt-BR" dirty="0"/>
              <a:t>Pensar em novos softwares, atualizações e viver em busca de alcançar melhorias vai te diferenciar demais dos outros profissionais.</a:t>
            </a:r>
          </a:p>
          <a:p>
            <a:endParaRPr lang="pt-BR" dirty="0"/>
          </a:p>
          <a:p>
            <a:r>
              <a:rPr lang="pt-BR" b="1" dirty="0"/>
              <a:t>3. Buscar inovação a todo momento</a:t>
            </a:r>
          </a:p>
          <a:p>
            <a:r>
              <a:rPr lang="pt-BR" dirty="0"/>
              <a:t>Profissionais de TI nunca se dão por vencidos e sempre buscam uma nova descoberta que pode trazer ganhos para os sistemas da empresa em que estão inseridos.</a:t>
            </a:r>
          </a:p>
          <a:p>
            <a:endParaRPr lang="pt-BR" dirty="0"/>
          </a:p>
          <a:p>
            <a:r>
              <a:rPr lang="pt-BR" dirty="0"/>
              <a:t>Por isso, leia muito e faça networking profissional com outras pessoas da área. Dessa maneira, será muito mais fácil atingir todo o seu potencial!</a:t>
            </a:r>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Habilidades Profissional de TI </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5355312"/>
          </a:xfrm>
          <a:prstGeom prst="rect">
            <a:avLst/>
          </a:prstGeom>
        </p:spPr>
        <p:txBody>
          <a:bodyPr wrap="square">
            <a:spAutoFit/>
          </a:bodyPr>
          <a:lstStyle/>
          <a:p>
            <a:r>
              <a:rPr lang="pt-BR" b="1" dirty="0"/>
              <a:t>4. Formar-se numa faculdade de qualidade ou fazer um ótimo curso de programação</a:t>
            </a:r>
          </a:p>
          <a:p>
            <a:r>
              <a:rPr lang="pt-BR" dirty="0"/>
              <a:t>Optar por cursos de TI de alta qualidade também faz a diferença na sua formação e na carreira. Uma boa graduação</a:t>
            </a:r>
          </a:p>
          <a:p>
            <a:r>
              <a:rPr lang="pt-BR" dirty="0"/>
              <a:t>Ou um bom curso, trazem uma grade curricular atualizada com o mercado, tem professores com bagagem teórica e trazem adicionais ao currículo, como parcerias com grandes empresas de tecnologia.</a:t>
            </a:r>
          </a:p>
          <a:p>
            <a:endParaRPr lang="pt-BR" dirty="0"/>
          </a:p>
          <a:p>
            <a:r>
              <a:rPr lang="pt-BR" b="1" dirty="0"/>
              <a:t>5. Ser autodidata</a:t>
            </a:r>
          </a:p>
          <a:p>
            <a:r>
              <a:rPr lang="pt-BR" dirty="0"/>
              <a:t>Novas tecnologias, linguagens de programação e sistemas surgem a todo minuto. Cabe a você correr atrás de entender as principais, pra ver o que pode ou não ser incorporado ao seu trabalho. Isso faz com que saia sempre na frente.</a:t>
            </a:r>
          </a:p>
          <a:p>
            <a:endParaRPr lang="pt-BR" dirty="0"/>
          </a:p>
          <a:p>
            <a:r>
              <a:rPr lang="pt-BR" dirty="0"/>
              <a:t>Dessa maneira, seja curioso e busque sempre aprender sozinho ou, ainda, aprofundar o aprendizado observado na faculdade ou no trabalho. Há sempre muito para descobrir!</a:t>
            </a:r>
          </a:p>
          <a:p>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Habilidades Profissional de TI </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5078313"/>
          </a:xfrm>
          <a:prstGeom prst="rect">
            <a:avLst/>
          </a:prstGeom>
        </p:spPr>
        <p:txBody>
          <a:bodyPr wrap="square">
            <a:spAutoFit/>
          </a:bodyPr>
          <a:lstStyle/>
          <a:p>
            <a:r>
              <a:rPr lang="pt-BR" b="1" dirty="0"/>
              <a:t>6. Ter sede de conhecimento</a:t>
            </a:r>
          </a:p>
          <a:p>
            <a:r>
              <a:rPr lang="pt-BR" dirty="0"/>
              <a:t>Ler sobre novas tecnologias, conversar com outros profissionais da área, fazer cursos livres e por aí vai. Essa sede de conhecimento é essencial a uma profissão que respira inovação.</a:t>
            </a:r>
          </a:p>
          <a:p>
            <a:endParaRPr lang="pt-BR" dirty="0"/>
          </a:p>
          <a:p>
            <a:r>
              <a:rPr lang="pt-BR" dirty="0"/>
              <a:t>Por isso, não se engane: quem entra na área da Tecnologia da Informação entra, também, em um relacionamento sério e contínuo com os estudos. Tenha sempre isso em mente!</a:t>
            </a:r>
          </a:p>
          <a:p>
            <a:endParaRPr lang="pt-BR" dirty="0"/>
          </a:p>
          <a:p>
            <a:r>
              <a:rPr lang="pt-BR" b="1" dirty="0"/>
              <a:t>7. Trabalhar em equipe</a:t>
            </a:r>
          </a:p>
          <a:p>
            <a:r>
              <a:rPr lang="pt-BR" dirty="0"/>
              <a:t>Dificilmente um profissional de TI trabalha sozinho, ou seja, você deve aprender a delegar funções, ouvir opiniões, dar feedbacks e manter o time sempre motivado.</a:t>
            </a:r>
          </a:p>
          <a:p>
            <a:endParaRPr lang="pt-BR" dirty="0"/>
          </a:p>
          <a:p>
            <a:r>
              <a:rPr lang="pt-BR" dirty="0"/>
              <a:t>São detalhes como esses que podem te levar a posições mais altas na hierarquia da companhia, por isso, fique de olho!</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ítulo 1"/>
          <p:cNvSpPr txBox="1"/>
          <p:nvPr/>
        </p:nvSpPr>
        <p:spPr>
          <a:xfrm>
            <a:off x="796637" y="471050"/>
            <a:ext cx="6089071" cy="692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400" b="1" dirty="0">
                <a:solidFill>
                  <a:schemeClr val="bg2">
                    <a:lumMod val="75000"/>
                  </a:schemeClr>
                </a:solidFill>
                <a:latin typeface="+mn-lt"/>
                <a:cs typeface="Calibri" panose="020F0502020204030204" pitchFamily="34" charset="0"/>
              </a:rPr>
              <a:t>Habilidades Profissional de TI </a:t>
            </a:r>
          </a:p>
        </p:txBody>
      </p:sp>
      <p:sp>
        <p:nvSpPr>
          <p:cNvPr id="5" name="Subtítulo 2"/>
          <p:cNvSpPr txBox="1"/>
          <p:nvPr/>
        </p:nvSpPr>
        <p:spPr>
          <a:xfrm>
            <a:off x="796636" y="1912322"/>
            <a:ext cx="7819825" cy="3881810"/>
          </a:xfrm>
          <a:prstGeom prst="rect">
            <a:avLst/>
          </a:prstGeom>
        </p:spPr>
        <p:txBody>
          <a:bodyPr vert="horz" lIns="91440" tIns="45720" rIns="91440" bIns="4572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endParaRPr lang="pt-BR" sz="2600" dirty="0">
              <a:solidFill>
                <a:schemeClr val="bg2">
                  <a:lumMod val="75000"/>
                </a:schemeClr>
              </a:solidFill>
            </a:endParaRPr>
          </a:p>
        </p:txBody>
      </p:sp>
      <p:sp>
        <p:nvSpPr>
          <p:cNvPr id="2" name="Retângulo 1"/>
          <p:cNvSpPr/>
          <p:nvPr/>
        </p:nvSpPr>
        <p:spPr>
          <a:xfrm>
            <a:off x="882032" y="1305342"/>
            <a:ext cx="5975968" cy="2308324"/>
          </a:xfrm>
          <a:prstGeom prst="rect">
            <a:avLst/>
          </a:prstGeom>
        </p:spPr>
        <p:txBody>
          <a:bodyPr wrap="square">
            <a:spAutoFit/>
          </a:bodyPr>
          <a:lstStyle/>
          <a:p>
            <a:r>
              <a:rPr lang="pt-BR" b="1" dirty="0"/>
              <a:t>8. Ter bom domínio de inglês</a:t>
            </a:r>
          </a:p>
          <a:p>
            <a:r>
              <a:rPr lang="pt-BR" dirty="0"/>
              <a:t>Aprender inglês rápido é outro ponto que faz a diferença na profissão de TI. Também é uma forma de ter um desenvolvimento profissional acelerado, permitindo que você possa até trabalhar fora do Brasil.</a:t>
            </a:r>
          </a:p>
          <a:p>
            <a:endParaRPr lang="pt-BR" dirty="0"/>
          </a:p>
          <a:p>
            <a:r>
              <a:rPr lang="pt-BR" dirty="0"/>
              <a:t>Neste caso existem várias oportunidades de vagas de trabalho remoto.</a:t>
            </a:r>
          </a:p>
        </p:txBody>
      </p:sp>
    </p:spTree>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1492</Words>
  <Application>Microsoft Office PowerPoint</Application>
  <PresentationFormat>Apresentação na tela (4:3)</PresentationFormat>
  <Paragraphs>141</Paragraphs>
  <Slides>18</Slides>
  <Notes>17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Calibri Light</vt:lpstr>
      <vt:lpstr>Wingdings</vt:lpstr>
      <vt:lpstr>Tema do Office</vt:lpstr>
      <vt:lpstr>Programador Sistemas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Nicolas Martins Maciel</dc:creator>
  <cp:lastModifiedBy>Gelvazio Camargo - CONTA GMAIL</cp:lastModifiedBy>
  <cp:revision>58</cp:revision>
  <dcterms:created xsi:type="dcterms:W3CDTF">2020-08-21T15:35:00Z</dcterms:created>
  <dcterms:modified xsi:type="dcterms:W3CDTF">2022-07-15T00:43:34Z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A5B9826596D344958E9F5A7B36B9AB5E</vt:lpwstr>
  </property>
  <property fmtid="{D5CDD505-2E9C-101B-9397-08002B2CF9AE}" pid="3" name="KSOProductBuildVer">
    <vt:lpwstr>1046-11.2.0.11074</vt:lpwstr>
  </property>
</Properties>
</file>