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70" r:id="rId3"/>
    <p:sldId id="257" r:id="rId4"/>
    <p:sldId id="261" r:id="rId5"/>
    <p:sldId id="259" r:id="rId6"/>
    <p:sldId id="269" r:id="rId7"/>
    <p:sldId id="262" r:id="rId8"/>
    <p:sldId id="263" r:id="rId9"/>
    <p:sldId id="264" r:id="rId10"/>
    <p:sldId id="265" r:id="rId11"/>
    <p:sldId id="271" r:id="rId12"/>
    <p:sldId id="266" r:id="rId13"/>
    <p:sldId id="272" r:id="rId14"/>
    <p:sldId id="267" r:id="rId15"/>
    <p:sldId id="268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AB0E"/>
    <a:srgbClr val="1D3A00"/>
    <a:srgbClr val="5EEC3C"/>
    <a:srgbClr val="6C1A00"/>
    <a:srgbClr val="003296"/>
    <a:srgbClr val="E39A39"/>
    <a:srgbClr val="FFC901"/>
    <a:srgbClr val="FE9202"/>
    <a:srgbClr val="FEA402"/>
    <a:srgbClr val="D68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506" y="5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891995"/>
            <a:ext cx="8246070" cy="13743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266340"/>
            <a:ext cx="8093366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5EEC3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4FCC7268-D0B4-46C0-8E1F-6A30262CB1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891996"/>
            <a:ext cx="8246070" cy="3970330"/>
          </a:xfrm>
        </p:spPr>
        <p:txBody>
          <a:bodyPr/>
          <a:lstStyle>
            <a:lvl1pPr algn="l">
              <a:defRPr sz="2800">
                <a:solidFill>
                  <a:srgbClr val="1D3A00"/>
                </a:solidFill>
              </a:defRPr>
            </a:lvl1pPr>
            <a:lvl2pPr algn="l">
              <a:defRPr>
                <a:solidFill>
                  <a:srgbClr val="1D3A00"/>
                </a:solidFill>
              </a:defRPr>
            </a:lvl2pPr>
            <a:lvl3pPr algn="l">
              <a:defRPr>
                <a:solidFill>
                  <a:srgbClr val="1D3A00"/>
                </a:solidFill>
              </a:defRPr>
            </a:lvl3pPr>
            <a:lvl4pPr algn="l">
              <a:defRPr>
                <a:solidFill>
                  <a:srgbClr val="1D3A00"/>
                </a:solidFill>
              </a:defRPr>
            </a:lvl4pPr>
            <a:lvl5pPr algn="l">
              <a:defRPr>
                <a:solidFill>
                  <a:srgbClr val="1D3A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EEC3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82877"/>
            <a:ext cx="6108200" cy="3625589"/>
          </a:xfrm>
        </p:spPr>
        <p:txBody>
          <a:bodyPr/>
          <a:lstStyle>
            <a:lvl1pPr>
              <a:defRPr sz="2800">
                <a:solidFill>
                  <a:srgbClr val="1D3A00"/>
                </a:solidFill>
              </a:defRPr>
            </a:lvl1pPr>
            <a:lvl2pPr>
              <a:defRPr>
                <a:solidFill>
                  <a:srgbClr val="1D3A00"/>
                </a:solidFill>
              </a:defRPr>
            </a:lvl2pPr>
            <a:lvl3pPr>
              <a:defRPr>
                <a:solidFill>
                  <a:srgbClr val="1D3A00"/>
                </a:solidFill>
              </a:defRPr>
            </a:lvl3pPr>
            <a:lvl4pPr>
              <a:defRPr>
                <a:solidFill>
                  <a:srgbClr val="1D3A00"/>
                </a:solidFill>
              </a:defRPr>
            </a:lvl4pPr>
            <a:lvl5pPr>
              <a:defRPr>
                <a:solidFill>
                  <a:srgbClr val="1D3A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28470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48853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D3A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1960930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1D3A00"/>
                </a:solidFill>
              </a:defRPr>
            </a:lvl1pPr>
            <a:lvl2pPr algn="ctr">
              <a:defRPr sz="2000">
                <a:solidFill>
                  <a:srgbClr val="1D3A00"/>
                </a:solidFill>
              </a:defRPr>
            </a:lvl2pPr>
            <a:lvl3pPr algn="ctr">
              <a:defRPr sz="1800">
                <a:solidFill>
                  <a:srgbClr val="1D3A00"/>
                </a:solidFill>
              </a:defRPr>
            </a:lvl3pPr>
            <a:lvl4pPr algn="ctr">
              <a:defRPr sz="1600">
                <a:solidFill>
                  <a:srgbClr val="1D3A00"/>
                </a:solidFill>
              </a:defRPr>
            </a:lvl4pPr>
            <a:lvl5pPr algn="ctr">
              <a:defRPr sz="1600">
                <a:solidFill>
                  <a:srgbClr val="1D3A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48853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D3A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1960930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1D3A00"/>
                </a:solidFill>
              </a:defRPr>
            </a:lvl1pPr>
            <a:lvl2pPr algn="ctr">
              <a:defRPr sz="2000">
                <a:solidFill>
                  <a:srgbClr val="1D3A00"/>
                </a:solidFill>
              </a:defRPr>
            </a:lvl2pPr>
            <a:lvl3pPr algn="ctr">
              <a:defRPr sz="1800">
                <a:solidFill>
                  <a:srgbClr val="1D3A00"/>
                </a:solidFill>
              </a:defRPr>
            </a:lvl3pPr>
            <a:lvl4pPr algn="ctr">
              <a:defRPr sz="1600">
                <a:solidFill>
                  <a:srgbClr val="1D3A00"/>
                </a:solidFill>
              </a:defRPr>
            </a:lvl4pPr>
            <a:lvl5pPr algn="ctr">
              <a:defRPr sz="1600">
                <a:solidFill>
                  <a:srgbClr val="1D3A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42395B3-457F-4BCF-8CF0-9C9EE53C171B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srifrance.fr/" TargetMode="External"/><Relationship Id="rId2" Type="http://schemas.openxmlformats.org/officeDocument/2006/relationships/hyperlink" Target="http://www.esr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586585"/>
            <a:ext cx="7940660" cy="1336168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Présentation</a:t>
            </a:r>
            <a:r>
              <a:rPr lang="en-US" dirty="0" smtClean="0"/>
              <a:t> de logiciel du SIG 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ArcGIS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1960930"/>
            <a:ext cx="7940661" cy="244328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Les applications d’ArcGIS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Les  niveaux d’ArcGIS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Extensions d’ArcGIS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Les applications d’</a:t>
            </a:r>
            <a:r>
              <a:rPr lang="fr-FR" dirty="0" err="1"/>
              <a:t>ArcGIS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48965" y="1044700"/>
            <a:ext cx="1479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24AB0E"/>
                </a:solidFill>
              </a:rPr>
              <a:t>C. </a:t>
            </a:r>
            <a:r>
              <a:rPr lang="fr-FR" b="1" u="sng" dirty="0" err="1" smtClean="0">
                <a:solidFill>
                  <a:srgbClr val="24AB0E"/>
                </a:solidFill>
              </a:rPr>
              <a:t>ArcToolbox</a:t>
            </a:r>
            <a:endParaRPr lang="fr-FR" b="1" u="sng" dirty="0">
              <a:solidFill>
                <a:srgbClr val="24AB0E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85792" y="1414032"/>
            <a:ext cx="7398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+mj-lt"/>
              </a:rPr>
              <a:t>ArcToolbox</a:t>
            </a:r>
            <a:r>
              <a:rPr lang="fr-FR" dirty="0" smtClean="0">
                <a:latin typeface="+mj-lt"/>
              </a:rPr>
              <a:t> est un ensemble d’outils sous forme d’Assistants communs à </a:t>
            </a:r>
            <a:r>
              <a:rPr lang="fr-FR" dirty="0" err="1" smtClean="0">
                <a:latin typeface="+mj-lt"/>
              </a:rPr>
              <a:t>ArcCatalog</a:t>
            </a:r>
            <a:r>
              <a:rPr lang="fr-FR" dirty="0" smtClean="0">
                <a:latin typeface="+mj-lt"/>
              </a:rPr>
              <a:t> et </a:t>
            </a:r>
            <a:r>
              <a:rPr lang="fr-FR" dirty="0" err="1" smtClean="0">
                <a:latin typeface="+mj-lt"/>
              </a:rPr>
              <a:t>ArcMap</a:t>
            </a:r>
            <a:r>
              <a:rPr lang="fr-FR" dirty="0" smtClean="0">
                <a:latin typeface="+mj-lt"/>
              </a:rPr>
              <a:t>. Il permet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+mj-lt"/>
              </a:rPr>
              <a:t>Conversions de formats de fichiers.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+mj-lt"/>
              </a:rPr>
              <a:t>Définitions, changement de projection.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+mj-lt"/>
              </a:rPr>
              <a:t>Analyse et </a:t>
            </a:r>
            <a:r>
              <a:rPr lang="fr-FR" dirty="0" err="1" smtClean="0">
                <a:latin typeface="+mj-lt"/>
              </a:rPr>
              <a:t>géotraitements</a:t>
            </a:r>
            <a:r>
              <a:rPr lang="fr-FR" dirty="0" smtClean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+mj-lt"/>
              </a:rPr>
              <a:t>Outils spécifiques des extensions </a:t>
            </a:r>
            <a:r>
              <a:rPr lang="fr-FR" dirty="0" err="1" smtClean="0">
                <a:latin typeface="+mj-lt"/>
              </a:rPr>
              <a:t>ArcGIS</a:t>
            </a:r>
            <a:r>
              <a:rPr lang="fr-FR" dirty="0" smtClean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+mj-lt"/>
              </a:rPr>
              <a:t>Outils, modèles de traitement créés par l’utilisateur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+mj-lt"/>
              </a:rPr>
              <a:t>Et autres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410" y="1044700"/>
            <a:ext cx="28575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2266340"/>
            <a:ext cx="6566316" cy="458115"/>
          </a:xfrm>
          <a:ln>
            <a:noFill/>
          </a:ln>
        </p:spPr>
        <p:txBody>
          <a:bodyPr>
            <a:noAutofit/>
          </a:bodyPr>
          <a:lstStyle/>
          <a:p>
            <a:r>
              <a:rPr lang="fr-FR" sz="4400" dirty="0"/>
              <a:t>Les </a:t>
            </a:r>
            <a:r>
              <a:rPr lang="fr-FR" sz="4400" dirty="0" smtClean="0"/>
              <a:t>niveaux </a:t>
            </a:r>
            <a:r>
              <a:rPr lang="fr-FR" sz="4400" dirty="0"/>
              <a:t>d’</a:t>
            </a:r>
            <a:r>
              <a:rPr lang="fr-FR" sz="4400" dirty="0" err="1"/>
              <a:t>ArcGIS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1295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Les </a:t>
            </a:r>
            <a:r>
              <a:rPr lang="fr-FR" dirty="0" smtClean="0"/>
              <a:t>niveaux d’</a:t>
            </a:r>
            <a:r>
              <a:rPr lang="fr-FR" dirty="0" err="1" smtClean="0"/>
              <a:t>ArcGIS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85792" y="891995"/>
            <a:ext cx="7551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+mj-lt"/>
              </a:rPr>
              <a:t>Pour chaque version d’</a:t>
            </a:r>
            <a:r>
              <a:rPr lang="fr-FR" dirty="0" err="1" smtClean="0">
                <a:latin typeface="+mj-lt"/>
              </a:rPr>
              <a:t>ArcGIS</a:t>
            </a:r>
            <a:r>
              <a:rPr lang="fr-FR" dirty="0" smtClean="0">
                <a:latin typeface="+mj-lt"/>
              </a:rPr>
              <a:t>, il y a trois niveaux de point de vue performance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+mj-lt"/>
              </a:rPr>
              <a:t>ArcView</a:t>
            </a:r>
            <a:r>
              <a:rPr lang="fr-FR" dirty="0" smtClean="0">
                <a:latin typeface="+mj-lt"/>
              </a:rPr>
              <a:t>    : </a:t>
            </a:r>
            <a:r>
              <a:rPr lang="fr-FR" dirty="0" err="1" smtClean="0">
                <a:latin typeface="+mj-lt"/>
              </a:rPr>
              <a:t>ArcGIS</a:t>
            </a:r>
            <a:r>
              <a:rPr lang="fr-FR" dirty="0" smtClean="0">
                <a:latin typeface="+mj-lt"/>
              </a:rPr>
              <a:t> basique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+mj-lt"/>
              </a:rPr>
              <a:t>ArcEditor</a:t>
            </a:r>
            <a:r>
              <a:rPr lang="fr-FR" dirty="0" smtClean="0">
                <a:latin typeface="+mj-lt"/>
              </a:rPr>
              <a:t>  : </a:t>
            </a:r>
            <a:r>
              <a:rPr lang="fr-FR" dirty="0" err="1" smtClean="0">
                <a:latin typeface="+mj-lt"/>
              </a:rPr>
              <a:t>ArcGIS</a:t>
            </a:r>
            <a:r>
              <a:rPr lang="fr-FR" dirty="0" smtClean="0">
                <a:latin typeface="+mj-lt"/>
              </a:rPr>
              <a:t>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+mj-lt"/>
              </a:rPr>
              <a:t>ArcInfo</a:t>
            </a:r>
            <a:r>
              <a:rPr lang="fr-FR" dirty="0" smtClean="0">
                <a:latin typeface="+mj-lt"/>
              </a:rPr>
              <a:t>      : </a:t>
            </a:r>
            <a:r>
              <a:rPr lang="fr-FR" dirty="0" err="1" smtClean="0">
                <a:latin typeface="+mj-lt"/>
              </a:rPr>
              <a:t>ArcGIS</a:t>
            </a:r>
            <a:r>
              <a:rPr lang="fr-FR" dirty="0" smtClean="0">
                <a:latin typeface="+mj-lt"/>
              </a:rPr>
              <a:t> avancé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85792" y="2134946"/>
            <a:ext cx="755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+mj-lt"/>
              </a:rPr>
              <a:t>Il y a relativement peu d’outils dans </a:t>
            </a:r>
            <a:r>
              <a:rPr lang="fr-FR" dirty="0" err="1" smtClean="0">
                <a:latin typeface="+mj-lt"/>
              </a:rPr>
              <a:t>ArcView</a:t>
            </a:r>
            <a:r>
              <a:rPr lang="fr-FR" dirty="0" smtClean="0">
                <a:latin typeface="+mj-lt"/>
              </a:rPr>
              <a:t>, comparé à </a:t>
            </a:r>
            <a:r>
              <a:rPr lang="fr-FR" dirty="0" err="1" smtClean="0">
                <a:latin typeface="+mj-lt"/>
              </a:rPr>
              <a:t>ArcEditor</a:t>
            </a:r>
            <a:r>
              <a:rPr lang="fr-FR" dirty="0">
                <a:latin typeface="+mj-lt"/>
              </a:rPr>
              <a:t> </a:t>
            </a:r>
            <a:r>
              <a:rPr lang="fr-FR" dirty="0" smtClean="0">
                <a:latin typeface="+mj-lt"/>
              </a:rPr>
              <a:t>et il y a plus de fonctionnalités dans </a:t>
            </a:r>
            <a:r>
              <a:rPr lang="fr-FR" dirty="0" err="1" smtClean="0">
                <a:latin typeface="+mj-lt"/>
              </a:rPr>
              <a:t>ArcInfo</a:t>
            </a:r>
            <a:r>
              <a:rPr lang="fr-FR" dirty="0" smtClean="0">
                <a:latin typeface="+mj-lt"/>
              </a:rPr>
              <a:t> par rapport à </a:t>
            </a:r>
            <a:r>
              <a:rPr lang="fr-FR" dirty="0" err="1" smtClean="0">
                <a:latin typeface="+mj-lt"/>
              </a:rPr>
              <a:t>ArcEditor</a:t>
            </a:r>
            <a:r>
              <a:rPr lang="fr-FR" dirty="0" smtClean="0">
                <a:latin typeface="+mj-lt"/>
              </a:rPr>
              <a:t>.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57" y="2092324"/>
            <a:ext cx="7630686" cy="297680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015" y="1197405"/>
            <a:ext cx="4812149" cy="35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2266340"/>
            <a:ext cx="6566316" cy="458115"/>
          </a:xfrm>
          <a:ln>
            <a:noFill/>
          </a:ln>
        </p:spPr>
        <p:txBody>
          <a:bodyPr>
            <a:noAutofit/>
          </a:bodyPr>
          <a:lstStyle/>
          <a:p>
            <a:r>
              <a:rPr lang="fr-FR" sz="4400" dirty="0"/>
              <a:t>Les </a:t>
            </a:r>
            <a:r>
              <a:rPr lang="fr-FR" sz="4400" dirty="0" smtClean="0"/>
              <a:t>extensions </a:t>
            </a:r>
            <a:r>
              <a:rPr lang="fr-FR" sz="4400" dirty="0"/>
              <a:t>d’</a:t>
            </a:r>
            <a:r>
              <a:rPr lang="fr-FR" sz="4400" dirty="0" err="1"/>
              <a:t>ArcGIS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248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extensions </a:t>
            </a:r>
            <a:r>
              <a:rPr lang="fr-FR" dirty="0"/>
              <a:t>d’</a:t>
            </a:r>
            <a:r>
              <a:rPr lang="fr-FR" dirty="0" err="1"/>
              <a:t>ArcGIS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85792" y="891995"/>
            <a:ext cx="73984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+mj-lt"/>
              </a:rPr>
              <a:t>En plus des applications de base d’</a:t>
            </a:r>
            <a:r>
              <a:rPr lang="fr-FR" dirty="0" err="1" smtClean="0">
                <a:latin typeface="+mj-lt"/>
              </a:rPr>
              <a:t>ArcGIS</a:t>
            </a:r>
            <a:r>
              <a:rPr lang="fr-FR" dirty="0" smtClean="0">
                <a:latin typeface="+mj-lt"/>
              </a:rPr>
              <a:t>, il existe un ensemble d’extensions qui peuvent être commandés séparément, parmi ces extensions, il y a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+mj-lt"/>
              </a:rPr>
              <a:t>Spatial </a:t>
            </a:r>
            <a:r>
              <a:rPr lang="fr-FR" dirty="0" err="1" smtClean="0">
                <a:latin typeface="+mj-lt"/>
              </a:rPr>
              <a:t>Analyst</a:t>
            </a:r>
            <a:r>
              <a:rPr lang="fr-FR" dirty="0" smtClean="0">
                <a:latin typeface="+mj-lt"/>
              </a:rPr>
              <a:t> : traitement des données image (raster).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+mj-lt"/>
              </a:rPr>
              <a:t>Network </a:t>
            </a:r>
            <a:r>
              <a:rPr lang="fr-FR" dirty="0" err="1" smtClean="0">
                <a:latin typeface="+mj-lt"/>
              </a:rPr>
              <a:t>Analyst</a:t>
            </a:r>
            <a:r>
              <a:rPr lang="fr-FR" dirty="0" smtClean="0">
                <a:latin typeface="+mj-lt"/>
              </a:rPr>
              <a:t> (réseaux et transports).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+mj-lt"/>
              </a:rPr>
              <a:t>3D </a:t>
            </a:r>
            <a:r>
              <a:rPr lang="fr-FR" dirty="0" err="1" smtClean="0">
                <a:latin typeface="+mj-lt"/>
              </a:rPr>
              <a:t>Analyst</a:t>
            </a:r>
            <a:r>
              <a:rPr lang="fr-FR" dirty="0">
                <a:latin typeface="+mj-lt"/>
              </a:rPr>
              <a:t> </a:t>
            </a:r>
            <a:r>
              <a:rPr lang="fr-FR" dirty="0" smtClean="0">
                <a:latin typeface="+mj-lt"/>
              </a:rPr>
              <a:t>(applications </a:t>
            </a:r>
            <a:r>
              <a:rPr lang="fr-FR" dirty="0" err="1" smtClean="0">
                <a:latin typeface="+mj-lt"/>
              </a:rPr>
              <a:t>ArcScene</a:t>
            </a:r>
            <a:r>
              <a:rPr lang="fr-FR" dirty="0" smtClean="0">
                <a:latin typeface="+mj-lt"/>
              </a:rPr>
              <a:t> et </a:t>
            </a:r>
            <a:r>
              <a:rPr lang="fr-FR" dirty="0" err="1" smtClean="0">
                <a:latin typeface="+mj-lt"/>
              </a:rPr>
              <a:t>ArcGlobe</a:t>
            </a:r>
            <a:r>
              <a:rPr lang="fr-FR" dirty="0" smtClean="0">
                <a:latin typeface="+mj-lt"/>
              </a:rPr>
              <a:t>) : analyse de surface, visualisation 3D, TIN,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+mj-lt"/>
              </a:rPr>
              <a:t>Geostatistical</a:t>
            </a:r>
            <a:r>
              <a:rPr lang="fr-FR" dirty="0" smtClean="0">
                <a:latin typeface="+mj-lt"/>
              </a:rPr>
              <a:t> </a:t>
            </a:r>
            <a:r>
              <a:rPr lang="fr-FR" dirty="0" err="1" smtClean="0">
                <a:latin typeface="+mj-lt"/>
              </a:rPr>
              <a:t>Analyst</a:t>
            </a:r>
            <a:r>
              <a:rPr lang="fr-FR" dirty="0" smtClean="0">
                <a:latin typeface="+mj-lt"/>
              </a:rPr>
              <a:t> : fonctions avancées d’interpolations de surface (</a:t>
            </a:r>
            <a:r>
              <a:rPr lang="fr-FR" dirty="0" err="1" smtClean="0">
                <a:latin typeface="+mj-lt"/>
              </a:rPr>
              <a:t>krigeage</a:t>
            </a:r>
            <a:r>
              <a:rPr lang="fr-FR" dirty="0" smtClean="0">
                <a:latin typeface="+mj-lt"/>
              </a:rPr>
              <a:t> …).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+mj-lt"/>
              </a:rPr>
              <a:t>Tracking</a:t>
            </a:r>
            <a:r>
              <a:rPr lang="fr-FR" dirty="0" smtClean="0">
                <a:latin typeface="+mj-lt"/>
              </a:rPr>
              <a:t> </a:t>
            </a:r>
            <a:r>
              <a:rPr lang="fr-FR" dirty="0" err="1" smtClean="0">
                <a:latin typeface="+mj-lt"/>
              </a:rPr>
              <a:t>Analyst</a:t>
            </a:r>
            <a:r>
              <a:rPr lang="fr-FR" dirty="0" smtClean="0">
                <a:latin typeface="+mj-lt"/>
              </a:rPr>
              <a:t> (suivi en temps réel).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+mj-lt"/>
              </a:rPr>
              <a:t>ArcScan</a:t>
            </a:r>
            <a:r>
              <a:rPr lang="fr-FR" dirty="0" smtClean="0">
                <a:latin typeface="+mj-lt"/>
              </a:rPr>
              <a:t> (vectorisation de rasters).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+mj-lt"/>
              </a:rPr>
              <a:t>ArcPress</a:t>
            </a:r>
            <a:r>
              <a:rPr lang="fr-FR" dirty="0" smtClean="0">
                <a:latin typeface="+mj-lt"/>
              </a:rPr>
              <a:t> (Utile pour l’impression de grands fichiers raster, En conservant une haute qualité d’impression).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+mj-lt"/>
              </a:rPr>
              <a:t>MapPublisher</a:t>
            </a:r>
            <a:r>
              <a:rPr lang="fr-FR" dirty="0" smtClean="0">
                <a:latin typeface="+mj-lt"/>
              </a:rPr>
              <a:t> (Publication de documents cartographiques dans un format compact et protégeable).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+mj-lt"/>
              </a:rPr>
              <a:t>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12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6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69" y="2266340"/>
            <a:ext cx="4123036" cy="458115"/>
          </a:xfrm>
          <a:ln>
            <a:noFill/>
          </a:ln>
        </p:spPr>
        <p:txBody>
          <a:bodyPr>
            <a:noAutofit/>
          </a:bodyPr>
          <a:lstStyle/>
          <a:p>
            <a:r>
              <a:rPr lang="fr-FR" sz="5400" dirty="0" smtClean="0"/>
              <a:t>Introduction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7114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35705"/>
            <a:ext cx="7940660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43555" y="1655520"/>
            <a:ext cx="8802561" cy="7635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ArcGIS</a:t>
            </a:r>
            <a:r>
              <a:rPr lang="fr-FR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: Plate-forme du système d’informations géographique développée par ESRI (</a:t>
            </a:r>
            <a:r>
              <a:rPr lang="fr-FR" sz="20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Envirenmental</a:t>
            </a:r>
            <a:r>
              <a:rPr lang="fr-FR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Systems</a:t>
            </a:r>
            <a:r>
              <a:rPr lang="fr-FR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Research</a:t>
            </a:r>
            <a:r>
              <a:rPr lang="fr-FR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Institute) (</a:t>
            </a:r>
            <a:r>
              <a:rPr lang="fr-FR" sz="20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Redlands</a:t>
            </a:r>
            <a:r>
              <a:rPr lang="fr-FR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, USA)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43555" y="2870060"/>
            <a:ext cx="77876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+mj-lt"/>
              </a:rPr>
              <a:t>Leader mondial dans le domaine des SIG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+mj-lt"/>
              </a:rPr>
              <a:t>Sites internet pour plus de détail : </a:t>
            </a:r>
            <a:r>
              <a:rPr lang="fr-FR" sz="2000" dirty="0" smtClean="0">
                <a:latin typeface="+mj-lt"/>
                <a:hlinkClick r:id="rId2"/>
              </a:rPr>
              <a:t>www.esri.com</a:t>
            </a:r>
            <a:r>
              <a:rPr lang="fr-FR" sz="2000" dirty="0" smtClean="0">
                <a:latin typeface="+mj-lt"/>
              </a:rPr>
              <a:t> et </a:t>
            </a:r>
            <a:r>
              <a:rPr lang="fr-FR" sz="2000" dirty="0" smtClean="0">
                <a:latin typeface="+mj-lt"/>
                <a:hlinkClick r:id="rId3"/>
              </a:rPr>
              <a:t>www.esrifrance.fr</a:t>
            </a:r>
            <a:r>
              <a:rPr lang="fr-FR" sz="2000" dirty="0" smtClean="0">
                <a:latin typeface="+mj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+mj-lt"/>
              </a:rPr>
              <a:t>Evolution dans le temps et les versions d’</a:t>
            </a:r>
            <a:r>
              <a:rPr lang="fr-FR" sz="2000" dirty="0" err="1" smtClean="0">
                <a:latin typeface="+mj-lt"/>
              </a:rPr>
              <a:t>ArcGIS</a:t>
            </a:r>
            <a:endParaRPr lang="fr-FR" sz="2000" dirty="0">
              <a:latin typeface="+mj-lt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200" y="3029865"/>
            <a:ext cx="823465" cy="82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96260" y="1502815"/>
            <a:ext cx="3664920" cy="1068935"/>
          </a:xfrm>
          <a:prstGeom prst="rect">
            <a:avLst/>
          </a:prstGeom>
          <a:noFill/>
          <a:ln w="28575">
            <a:solidFill>
              <a:srgbClr val="24AB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96260" y="3335275"/>
            <a:ext cx="3664920" cy="1068935"/>
          </a:xfrm>
          <a:prstGeom prst="rect">
            <a:avLst/>
          </a:prstGeom>
          <a:noFill/>
          <a:ln w="28575">
            <a:solidFill>
              <a:srgbClr val="24AB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030114" y="2496989"/>
            <a:ext cx="3817625" cy="1068935"/>
          </a:xfrm>
          <a:prstGeom prst="rect">
            <a:avLst/>
          </a:prstGeom>
          <a:noFill/>
          <a:ln w="28575">
            <a:solidFill>
              <a:srgbClr val="24AB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96260" y="1621783"/>
            <a:ext cx="3817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 err="1" smtClean="0">
                <a:latin typeface="+mj-lt"/>
              </a:rPr>
              <a:t>ArcInfo</a:t>
            </a:r>
            <a:r>
              <a:rPr lang="fr-FR" sz="1600" dirty="0" smtClean="0">
                <a:latin typeface="+mj-lt"/>
              </a:rPr>
              <a:t> (Modèle de données: Couverture)</a:t>
            </a:r>
          </a:p>
          <a:p>
            <a:pPr algn="just"/>
            <a:r>
              <a:rPr lang="fr-FR" sz="1600" dirty="0" smtClean="0">
                <a:latin typeface="+mj-lt"/>
              </a:rPr>
              <a:t>Versions 1 à 7 de 1980 à 1999</a:t>
            </a:r>
          </a:p>
          <a:p>
            <a:pPr algn="just"/>
            <a:r>
              <a:rPr lang="fr-FR" sz="1600" dirty="0" smtClean="0">
                <a:latin typeface="+mj-lt"/>
              </a:rPr>
              <a:t>Arc Macro Langage (AML)</a:t>
            </a:r>
            <a:endParaRPr lang="fr-FR" sz="16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96260" y="3454243"/>
            <a:ext cx="3817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 err="1" smtClean="0">
                <a:latin typeface="+mj-lt"/>
              </a:rPr>
              <a:t>ArcView</a:t>
            </a:r>
            <a:r>
              <a:rPr lang="fr-FR" sz="1600" dirty="0" smtClean="0">
                <a:latin typeface="+mj-lt"/>
              </a:rPr>
              <a:t> (Modèle de </a:t>
            </a:r>
            <a:r>
              <a:rPr lang="fr-FR" sz="1600" dirty="0" err="1" smtClean="0">
                <a:latin typeface="+mj-lt"/>
              </a:rPr>
              <a:t>donnèes</a:t>
            </a:r>
            <a:r>
              <a:rPr lang="fr-FR" sz="1600" dirty="0" smtClean="0">
                <a:latin typeface="+mj-lt"/>
              </a:rPr>
              <a:t>: </a:t>
            </a:r>
            <a:r>
              <a:rPr lang="fr-FR" sz="1600" dirty="0" err="1" smtClean="0">
                <a:latin typeface="+mj-lt"/>
              </a:rPr>
              <a:t>Shapefile</a:t>
            </a:r>
            <a:r>
              <a:rPr lang="fr-FR" sz="1600" dirty="0" smtClean="0">
                <a:latin typeface="+mj-lt"/>
              </a:rPr>
              <a:t>)</a:t>
            </a:r>
          </a:p>
          <a:p>
            <a:pPr algn="just"/>
            <a:r>
              <a:rPr lang="fr-FR" sz="1600" dirty="0" smtClean="0">
                <a:latin typeface="+mj-lt"/>
              </a:rPr>
              <a:t>Versions 1 à 3 de 1994 à 1999 </a:t>
            </a:r>
          </a:p>
          <a:p>
            <a:pPr algn="just"/>
            <a:r>
              <a:rPr lang="fr-FR" sz="1600" dirty="0" smtClean="0">
                <a:latin typeface="+mj-lt"/>
              </a:rPr>
              <a:t>Avenue Scripting Langage (ASL)</a:t>
            </a:r>
            <a:endParaRPr lang="fr-FR" sz="16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030115" y="2571750"/>
            <a:ext cx="3817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 err="1" smtClean="0">
                <a:latin typeface="+mj-lt"/>
              </a:rPr>
              <a:t>ArcGIS</a:t>
            </a:r>
            <a:r>
              <a:rPr lang="fr-FR" sz="1600" dirty="0" smtClean="0">
                <a:latin typeface="+mj-lt"/>
              </a:rPr>
              <a:t> (Modèle de données: </a:t>
            </a:r>
            <a:r>
              <a:rPr lang="fr-FR" sz="1600" dirty="0" err="1" smtClean="0">
                <a:latin typeface="+mj-lt"/>
              </a:rPr>
              <a:t>Geodatabase</a:t>
            </a:r>
            <a:r>
              <a:rPr lang="fr-FR" sz="1600" dirty="0" smtClean="0">
                <a:latin typeface="+mj-lt"/>
              </a:rPr>
              <a:t>)</a:t>
            </a:r>
          </a:p>
          <a:p>
            <a:pPr algn="just"/>
            <a:r>
              <a:rPr lang="fr-FR" sz="1600" dirty="0" smtClean="0">
                <a:latin typeface="+mj-lt"/>
              </a:rPr>
              <a:t>Versions 8 à 10 de 2000 à 2019 Visual Basic pour </a:t>
            </a:r>
            <a:r>
              <a:rPr lang="fr-FR" sz="1600" dirty="0" err="1" smtClean="0">
                <a:latin typeface="+mj-lt"/>
              </a:rPr>
              <a:t>Aplications</a:t>
            </a:r>
            <a:r>
              <a:rPr lang="fr-FR" sz="1600" dirty="0" smtClean="0">
                <a:latin typeface="+mj-lt"/>
              </a:rPr>
              <a:t> </a:t>
            </a:r>
            <a:endParaRPr lang="fr-FR" sz="1600" dirty="0">
              <a:latin typeface="+mj-lt"/>
            </a:endParaRPr>
          </a:p>
        </p:txBody>
      </p:sp>
      <p:sp>
        <p:nvSpPr>
          <p:cNvPr id="10" name="Flèche droite 9"/>
          <p:cNvSpPr/>
          <p:nvPr/>
        </p:nvSpPr>
        <p:spPr>
          <a:xfrm rot="2424637">
            <a:off x="4084607" y="2087053"/>
            <a:ext cx="822079" cy="610820"/>
          </a:xfrm>
          <a:prstGeom prst="rightArrow">
            <a:avLst>
              <a:gd name="adj1" fmla="val 50000"/>
              <a:gd name="adj2" fmla="val 53364"/>
            </a:avLst>
          </a:prstGeom>
          <a:solidFill>
            <a:srgbClr val="24AB0E"/>
          </a:solidFill>
          <a:ln>
            <a:solidFill>
              <a:srgbClr val="24AB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 rot="19096234">
            <a:off x="4081653" y="3378678"/>
            <a:ext cx="822079" cy="610820"/>
          </a:xfrm>
          <a:prstGeom prst="rightArrow">
            <a:avLst>
              <a:gd name="adj1" fmla="val 50000"/>
              <a:gd name="adj2" fmla="val 53364"/>
            </a:avLst>
          </a:prstGeom>
          <a:solidFill>
            <a:srgbClr val="24AB0E"/>
          </a:solidFill>
          <a:ln>
            <a:solidFill>
              <a:srgbClr val="24AB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257555" y="1059550"/>
            <a:ext cx="370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+mj-lt"/>
              </a:rPr>
              <a:t>Evolution et Versions d’</a:t>
            </a:r>
            <a:r>
              <a:rPr lang="fr-FR" sz="2000" b="1" dirty="0" err="1" smtClean="0">
                <a:latin typeface="+mj-lt"/>
              </a:rPr>
              <a:t>ArcGIS</a:t>
            </a:r>
            <a:endParaRPr lang="fr-FR" sz="2000" b="1" dirty="0">
              <a:latin typeface="+mj-lt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99" y="1522935"/>
            <a:ext cx="8299602" cy="28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2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2266340"/>
            <a:ext cx="6566316" cy="458115"/>
          </a:xfrm>
          <a:ln>
            <a:noFill/>
          </a:ln>
        </p:spPr>
        <p:txBody>
          <a:bodyPr>
            <a:noAutofit/>
          </a:bodyPr>
          <a:lstStyle/>
          <a:p>
            <a:r>
              <a:rPr lang="fr-FR" sz="4400" dirty="0"/>
              <a:t>Les applications d’</a:t>
            </a:r>
            <a:r>
              <a:rPr lang="fr-FR" sz="4400" dirty="0" err="1"/>
              <a:t>ArcGIS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Les applications d’</a:t>
            </a:r>
            <a:r>
              <a:rPr lang="fr-FR" dirty="0" err="1"/>
              <a:t>ArcGIS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48965" y="1044700"/>
            <a:ext cx="8093365" cy="9162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1800" dirty="0" smtClean="0">
                <a:solidFill>
                  <a:schemeClr val="tx1"/>
                </a:solidFill>
                <a:latin typeface="+mj-lt"/>
              </a:rPr>
              <a:t>Le noyau principal d’</a:t>
            </a:r>
            <a:r>
              <a:rPr lang="fr-FR" sz="1800" dirty="0" err="1" smtClean="0">
                <a:solidFill>
                  <a:schemeClr val="tx1"/>
                </a:solidFill>
                <a:latin typeface="+mj-lt"/>
              </a:rPr>
              <a:t>ArcGIS</a:t>
            </a:r>
            <a:r>
              <a:rPr lang="fr-FR" sz="1800" dirty="0" smtClean="0">
                <a:solidFill>
                  <a:schemeClr val="tx1"/>
                </a:solidFill>
                <a:latin typeface="+mj-lt"/>
              </a:rPr>
              <a:t> est constitué de </a:t>
            </a:r>
            <a:r>
              <a:rPr lang="fr-FR" sz="1800" b="1" dirty="0" smtClean="0">
                <a:solidFill>
                  <a:schemeClr val="tx1"/>
                </a:solidFill>
                <a:latin typeface="+mj-lt"/>
              </a:rPr>
              <a:t>deux applications</a:t>
            </a:r>
            <a:r>
              <a:rPr lang="fr-FR" sz="1800" dirty="0" smtClean="0">
                <a:solidFill>
                  <a:schemeClr val="tx1"/>
                </a:solidFill>
                <a:latin typeface="+mj-lt"/>
              </a:rPr>
              <a:t> pour gérer les sources de données et leur utilisation et une boîte à outils commune : </a:t>
            </a:r>
            <a:r>
              <a:rPr lang="fr-FR" sz="1800" b="1" dirty="0" err="1" smtClean="0">
                <a:solidFill>
                  <a:schemeClr val="tx1"/>
                </a:solidFill>
                <a:latin typeface="+mj-lt"/>
              </a:rPr>
              <a:t>ArcMap</a:t>
            </a:r>
            <a:r>
              <a:rPr lang="fr-FR" sz="18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fr-FR" sz="1800" b="1" dirty="0" err="1" smtClean="0">
                <a:solidFill>
                  <a:schemeClr val="tx1"/>
                </a:solidFill>
                <a:latin typeface="+mj-lt"/>
              </a:rPr>
              <a:t>ArcCatalog</a:t>
            </a:r>
            <a:r>
              <a:rPr lang="fr-FR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fr-FR" sz="1800" dirty="0" smtClean="0">
                <a:solidFill>
                  <a:schemeClr val="tx1"/>
                </a:solidFill>
                <a:latin typeface="+mj-lt"/>
              </a:rPr>
              <a:t>et </a:t>
            </a:r>
            <a:r>
              <a:rPr lang="fr-FR" sz="1800" b="1" dirty="0" err="1" smtClean="0">
                <a:solidFill>
                  <a:schemeClr val="tx1"/>
                </a:solidFill>
                <a:latin typeface="+mj-lt"/>
              </a:rPr>
              <a:t>ArcToolbox</a:t>
            </a:r>
            <a:r>
              <a:rPr lang="fr-FR" sz="1800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785" y="2266340"/>
            <a:ext cx="6861141" cy="209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5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applications d’</a:t>
            </a:r>
            <a:r>
              <a:rPr lang="fr-FR" dirty="0" err="1" smtClean="0"/>
              <a:t>ArcGIS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48965" y="907385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24AB0E"/>
                </a:solidFill>
              </a:rPr>
              <a:t>A. </a:t>
            </a:r>
            <a:r>
              <a:rPr lang="fr-FR" b="1" u="sng" dirty="0" err="1" smtClean="0">
                <a:solidFill>
                  <a:srgbClr val="24AB0E"/>
                </a:solidFill>
              </a:rPr>
              <a:t>ArcMap</a:t>
            </a:r>
            <a:endParaRPr lang="fr-FR" b="1" u="sng" dirty="0">
              <a:solidFill>
                <a:srgbClr val="24AB0E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54375" y="1261327"/>
            <a:ext cx="80092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+mj-lt"/>
              </a:rPr>
              <a:t>ArcMap</a:t>
            </a:r>
            <a:r>
              <a:rPr lang="fr-FR" dirty="0" smtClean="0">
                <a:latin typeface="+mj-lt"/>
              </a:rPr>
              <a:t> est l’application centrale d’</a:t>
            </a:r>
            <a:r>
              <a:rPr lang="fr-FR" dirty="0" err="1" smtClean="0">
                <a:latin typeface="+mj-lt"/>
              </a:rPr>
              <a:t>ArcGIS</a:t>
            </a:r>
            <a:r>
              <a:rPr lang="fr-FR" dirty="0" smtClean="0">
                <a:latin typeface="+mj-lt"/>
              </a:rPr>
              <a:t>, elle permet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+mj-lt"/>
              </a:rPr>
              <a:t>Visualisation</a:t>
            </a:r>
          </a:p>
          <a:p>
            <a:r>
              <a:rPr lang="fr-FR" dirty="0">
                <a:latin typeface="+mj-lt"/>
              </a:rPr>
              <a:t>	</a:t>
            </a:r>
            <a:r>
              <a:rPr lang="fr-FR" dirty="0" smtClean="0">
                <a:latin typeface="+mj-lt"/>
              </a:rPr>
              <a:t>Etiquetage, </a:t>
            </a:r>
            <a:r>
              <a:rPr lang="fr-FR" dirty="0" err="1" smtClean="0">
                <a:latin typeface="+mj-lt"/>
              </a:rPr>
              <a:t>symbologie</a:t>
            </a:r>
            <a:r>
              <a:rPr lang="fr-FR" dirty="0" smtClean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+mj-lt"/>
              </a:rPr>
              <a:t>Edition</a:t>
            </a:r>
          </a:p>
          <a:p>
            <a:r>
              <a:rPr lang="fr-FR" dirty="0">
                <a:latin typeface="+mj-lt"/>
              </a:rPr>
              <a:t>	</a:t>
            </a:r>
            <a:r>
              <a:rPr lang="fr-FR" dirty="0" smtClean="0">
                <a:latin typeface="+mj-lt"/>
              </a:rPr>
              <a:t>Numérisations d’entités, Saisie de donnée attributaires.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+mj-lt"/>
              </a:rPr>
              <a:t>Géotraitements</a:t>
            </a:r>
            <a:r>
              <a:rPr lang="fr-FR" dirty="0" smtClean="0">
                <a:latin typeface="+mj-lt"/>
              </a:rPr>
              <a:t> </a:t>
            </a:r>
          </a:p>
          <a:p>
            <a:r>
              <a:rPr lang="fr-FR" dirty="0">
                <a:latin typeface="+mj-lt"/>
              </a:rPr>
              <a:t>	</a:t>
            </a:r>
            <a:r>
              <a:rPr lang="fr-FR" dirty="0" smtClean="0">
                <a:latin typeface="+mj-lt"/>
              </a:rPr>
              <a:t>Croisements entre couches d’information, interrogation, zones tampons…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+mj-lt"/>
              </a:rPr>
              <a:t>Mise en page </a:t>
            </a:r>
          </a:p>
          <a:p>
            <a:r>
              <a:rPr lang="fr-FR" dirty="0" smtClean="0">
                <a:latin typeface="+mj-lt"/>
              </a:rPr>
              <a:t>	Cartes, graphiques, rapports.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54376" y="3831260"/>
            <a:ext cx="488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>
                <a:latin typeface="+mj-lt"/>
              </a:rPr>
              <a:t>Les Documents </a:t>
            </a:r>
            <a:r>
              <a:rPr lang="fr-FR" b="1" u="sng" dirty="0" err="1" smtClean="0">
                <a:latin typeface="+mj-lt"/>
              </a:rPr>
              <a:t>ArcMap</a:t>
            </a:r>
            <a:r>
              <a:rPr lang="fr-FR" b="1" u="sng" dirty="0" smtClean="0">
                <a:latin typeface="+mj-lt"/>
              </a:rPr>
              <a:t> sont des fichiers : *.</a:t>
            </a:r>
            <a:r>
              <a:rPr lang="fr-FR" b="1" u="sng" dirty="0" err="1" smtClean="0">
                <a:latin typeface="+mj-lt"/>
              </a:rPr>
              <a:t>mxd</a:t>
            </a:r>
            <a:endParaRPr lang="fr-FR" b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138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Les applications d’</a:t>
            </a:r>
            <a:r>
              <a:rPr lang="fr-FR" dirty="0" err="1"/>
              <a:t>ArcGIS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8966" y="891996"/>
            <a:ext cx="8246070" cy="3359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1" u="sng" dirty="0" smtClean="0">
                <a:solidFill>
                  <a:srgbClr val="24AB0E"/>
                </a:solidFill>
                <a:latin typeface="+mj-lt"/>
              </a:rPr>
              <a:t>Deux modes du travail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sz="1800" b="1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Mode « carte » </a:t>
            </a:r>
            <a:r>
              <a:rPr lang="fr-FR" sz="1800" b="1" i="1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Map</a:t>
            </a:r>
            <a:endParaRPr lang="fr-FR" sz="1800" b="1" i="1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fr-FR" sz="18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Définitions des blocs de données et des couches.</a:t>
            </a:r>
          </a:p>
          <a:p>
            <a:r>
              <a:rPr lang="fr-FR" sz="18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Affichage, mise à jour et analyse des données.</a:t>
            </a:r>
          </a:p>
          <a:p>
            <a:r>
              <a:rPr lang="fr-FR" sz="18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Affiche le bloc de données actif.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sz="1800" b="1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Mode « mise en page » </a:t>
            </a:r>
            <a:r>
              <a:rPr lang="fr-FR" sz="1800" b="1" i="1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Layout</a:t>
            </a:r>
            <a:endParaRPr lang="fr-FR" sz="1800" b="1" i="1" dirty="0" smtClean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fr-FR" sz="18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Présentation cartographique à partir des blocs de données.</a:t>
            </a:r>
          </a:p>
          <a:p>
            <a:r>
              <a:rPr lang="fr-FR" sz="18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Ajout des autres éléments de la carte (légende, échelle…).</a:t>
            </a:r>
          </a:p>
          <a:p>
            <a:r>
              <a:rPr lang="fr-FR" sz="18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Une seule mise en page par document </a:t>
            </a:r>
            <a:r>
              <a:rPr lang="fr-FR" sz="1800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ArcMap</a:t>
            </a:r>
            <a:r>
              <a:rPr lang="fr-FR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.</a:t>
            </a:r>
            <a:endParaRPr lang="fr-FR" sz="1800" dirty="0" smtClean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245" y="884731"/>
            <a:ext cx="5039265" cy="424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5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Les applications d’</a:t>
            </a:r>
            <a:r>
              <a:rPr lang="fr-FR" dirty="0" err="1"/>
              <a:t>ArcGIS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48965" y="1044700"/>
            <a:ext cx="1456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24AB0E"/>
                </a:solidFill>
              </a:rPr>
              <a:t>B. </a:t>
            </a:r>
            <a:r>
              <a:rPr lang="fr-FR" b="1" u="sng" dirty="0" err="1" smtClean="0">
                <a:solidFill>
                  <a:srgbClr val="24AB0E"/>
                </a:solidFill>
              </a:rPr>
              <a:t>ArcCatalog</a:t>
            </a:r>
            <a:endParaRPr lang="fr-FR" b="1" u="sng" dirty="0">
              <a:solidFill>
                <a:srgbClr val="24AB0E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85792" y="1414032"/>
            <a:ext cx="7398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+mj-lt"/>
              </a:rPr>
              <a:t>L’application </a:t>
            </a:r>
            <a:r>
              <a:rPr lang="fr-FR" dirty="0" err="1" smtClean="0">
                <a:latin typeface="+mj-lt"/>
              </a:rPr>
              <a:t>ArcCatalog</a:t>
            </a:r>
            <a:r>
              <a:rPr lang="fr-FR" dirty="0" smtClean="0">
                <a:latin typeface="+mj-lt"/>
              </a:rPr>
              <a:t> permet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+mj-lt"/>
              </a:rPr>
              <a:t>Exploration des données géographiques et attributaires : Interface du type </a:t>
            </a:r>
            <a:r>
              <a:rPr lang="fr-FR" i="1" dirty="0" smtClean="0">
                <a:latin typeface="+mj-lt"/>
              </a:rPr>
              <a:t>Explorateur de fichiers de Windows.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+mj-lt"/>
              </a:rPr>
              <a:t>Mise en évidence des données géographiques.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+mj-lt"/>
              </a:rPr>
              <a:t>Gestion des données (crées, définir, déplacer, renommer, supprimer…).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+mj-lt"/>
              </a:rPr>
              <a:t>Description des données (métadonnées).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180" y="769241"/>
            <a:ext cx="4961728" cy="43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5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</Words>
  <Application>Microsoft Office PowerPoint</Application>
  <PresentationFormat>Affichage à l'écran (16:9)</PresentationFormat>
  <Paragraphs>81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Office Theme</vt:lpstr>
      <vt:lpstr>Présentation de logiciel du SIG   ArcGIS</vt:lpstr>
      <vt:lpstr>Introduction</vt:lpstr>
      <vt:lpstr>Introduction</vt:lpstr>
      <vt:lpstr>Introduction</vt:lpstr>
      <vt:lpstr>Les applications d’ArcGIS</vt:lpstr>
      <vt:lpstr>Les applications d’ArcGIS</vt:lpstr>
      <vt:lpstr>Les applications d’ArcGIS</vt:lpstr>
      <vt:lpstr>Les applications d’ArcGIS</vt:lpstr>
      <vt:lpstr>Les applications d’ArcGIS</vt:lpstr>
      <vt:lpstr>Les applications d’ArcGIS</vt:lpstr>
      <vt:lpstr>Les niveaux d’ArcGIS</vt:lpstr>
      <vt:lpstr>Les niveaux d’ArcGIS</vt:lpstr>
      <vt:lpstr>Les extensions d’ArcGIS</vt:lpstr>
      <vt:lpstr>Les extensions d’ArcGIS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2017-07-10T01:12:12Z</dcterms:created>
  <dcterms:modified xsi:type="dcterms:W3CDTF">2022-12-01T19:33:06Z</dcterms:modified>
</cp:coreProperties>
</file>