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1" r:id="rId6"/>
    <p:sldId id="263" r:id="rId7"/>
    <p:sldId id="268" r:id="rId8"/>
    <p:sldId id="269" r:id="rId9"/>
    <p:sldId id="270" r:id="rId10"/>
    <p:sldId id="271" r:id="rId11"/>
    <p:sldId id="272" r:id="rId12"/>
    <p:sldId id="273" r:id="rId13"/>
    <p:sldId id="274" r:id="rId14"/>
    <p:sldId id="264" r:id="rId15"/>
    <p:sldId id="266" r:id="rId16"/>
    <p:sldId id="267"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90" d="100"/>
          <a:sy n="90" d="100"/>
        </p:scale>
        <p:origin x="10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AE7F19-963E-44C2-AC8C-ED39FCD9BC07}" type="datetimeFigureOut">
              <a:rPr lang="en-US" smtClean="0"/>
              <a:t>09-Oct-18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1450D-0457-4D8A-B01B-4E29EB52D165}" type="slidenum">
              <a:rPr lang="en-US" smtClean="0"/>
              <a:t>‹#›</a:t>
            </a:fld>
            <a:endParaRPr lang="en-US"/>
          </a:p>
        </p:txBody>
      </p:sp>
    </p:spTree>
    <p:extLst>
      <p:ext uri="{BB962C8B-B14F-4D97-AF65-F5344CB8AC3E}">
        <p14:creationId xmlns:p14="http://schemas.microsoft.com/office/powerpoint/2010/main" val="2072584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AE7F19-963E-44C2-AC8C-ED39FCD9BC07}" type="datetimeFigureOut">
              <a:rPr lang="en-US" smtClean="0"/>
              <a:t>09-Oct-18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1450D-0457-4D8A-B01B-4E29EB52D165}" type="slidenum">
              <a:rPr lang="en-US" smtClean="0"/>
              <a:t>‹#›</a:t>
            </a:fld>
            <a:endParaRPr lang="en-US"/>
          </a:p>
        </p:txBody>
      </p:sp>
    </p:spTree>
    <p:extLst>
      <p:ext uri="{BB962C8B-B14F-4D97-AF65-F5344CB8AC3E}">
        <p14:creationId xmlns:p14="http://schemas.microsoft.com/office/powerpoint/2010/main" val="625122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6AE7F19-963E-44C2-AC8C-ED39FCD9BC07}" type="datetimeFigureOut">
              <a:rPr lang="en-US" smtClean="0"/>
              <a:t>09-Oct-18</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1DA1450D-0457-4D8A-B01B-4E29EB52D165}" type="slidenum">
              <a:rPr lang="en-US" smtClean="0"/>
              <a:t>‹#›</a:t>
            </a:fld>
            <a:endParaRPr lang="en-US"/>
          </a:p>
        </p:txBody>
      </p:sp>
    </p:spTree>
    <p:extLst>
      <p:ext uri="{BB962C8B-B14F-4D97-AF65-F5344CB8AC3E}">
        <p14:creationId xmlns:p14="http://schemas.microsoft.com/office/powerpoint/2010/main" val="41724377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AE7F19-963E-44C2-AC8C-ED39FCD9BC07}" type="datetimeFigureOut">
              <a:rPr lang="en-US" smtClean="0"/>
              <a:t>09-Oct-18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1450D-0457-4D8A-B01B-4E29EB52D165}" type="slidenum">
              <a:rPr lang="en-US" smtClean="0"/>
              <a:t>‹#›</a:t>
            </a:fld>
            <a:endParaRPr lang="en-US"/>
          </a:p>
        </p:txBody>
      </p:sp>
    </p:spTree>
    <p:extLst>
      <p:ext uri="{BB962C8B-B14F-4D97-AF65-F5344CB8AC3E}">
        <p14:creationId xmlns:p14="http://schemas.microsoft.com/office/powerpoint/2010/main" val="6065206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06AE7F19-963E-44C2-AC8C-ED39FCD9BC07}" type="datetimeFigureOut">
              <a:rPr lang="en-US" smtClean="0"/>
              <a:t>09-Oct-18</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DA1450D-0457-4D8A-B01B-4E29EB52D165}" type="slidenum">
              <a:rPr lang="en-US" smtClean="0"/>
              <a:t>‹#›</a:t>
            </a:fld>
            <a:endParaRPr lang="en-US"/>
          </a:p>
        </p:txBody>
      </p:sp>
    </p:spTree>
    <p:extLst>
      <p:ext uri="{BB962C8B-B14F-4D97-AF65-F5344CB8AC3E}">
        <p14:creationId xmlns:p14="http://schemas.microsoft.com/office/powerpoint/2010/main" val="9098209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AE7F19-963E-44C2-AC8C-ED39FCD9BC07}" type="datetimeFigureOut">
              <a:rPr lang="en-US" smtClean="0"/>
              <a:t>09-Oct-18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A1450D-0457-4D8A-B01B-4E29EB52D165}" type="slidenum">
              <a:rPr lang="en-US" smtClean="0"/>
              <a:t>‹#›</a:t>
            </a:fld>
            <a:endParaRPr lang="en-US"/>
          </a:p>
        </p:txBody>
      </p:sp>
    </p:spTree>
    <p:extLst>
      <p:ext uri="{BB962C8B-B14F-4D97-AF65-F5344CB8AC3E}">
        <p14:creationId xmlns:p14="http://schemas.microsoft.com/office/powerpoint/2010/main" val="6745775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AE7F19-963E-44C2-AC8C-ED39FCD9BC07}" type="datetimeFigureOut">
              <a:rPr lang="en-US" smtClean="0"/>
              <a:t>09-Oct-18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A1450D-0457-4D8A-B01B-4E29EB52D165}" type="slidenum">
              <a:rPr lang="en-US" smtClean="0"/>
              <a:t>‹#›</a:t>
            </a:fld>
            <a:endParaRPr lang="en-US"/>
          </a:p>
        </p:txBody>
      </p:sp>
    </p:spTree>
    <p:extLst>
      <p:ext uri="{BB962C8B-B14F-4D97-AF65-F5344CB8AC3E}">
        <p14:creationId xmlns:p14="http://schemas.microsoft.com/office/powerpoint/2010/main" val="1330403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AE7F19-963E-44C2-AC8C-ED39FCD9BC07}" type="datetimeFigureOut">
              <a:rPr lang="en-US" smtClean="0"/>
              <a:t>09-Oct-18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A1450D-0457-4D8A-B01B-4E29EB52D165}" type="slidenum">
              <a:rPr lang="en-US" smtClean="0"/>
              <a:t>‹#›</a:t>
            </a:fld>
            <a:endParaRPr lang="en-US"/>
          </a:p>
        </p:txBody>
      </p:sp>
    </p:spTree>
    <p:extLst>
      <p:ext uri="{BB962C8B-B14F-4D97-AF65-F5344CB8AC3E}">
        <p14:creationId xmlns:p14="http://schemas.microsoft.com/office/powerpoint/2010/main" val="46706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AE7F19-963E-44C2-AC8C-ED39FCD9BC07}" type="datetimeFigureOut">
              <a:rPr lang="en-US" smtClean="0"/>
              <a:t>09-Oct-18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A1450D-0457-4D8A-B01B-4E29EB52D165}" type="slidenum">
              <a:rPr lang="en-US" smtClean="0"/>
              <a:t>‹#›</a:t>
            </a:fld>
            <a:endParaRPr lang="en-US"/>
          </a:p>
        </p:txBody>
      </p:sp>
    </p:spTree>
    <p:extLst>
      <p:ext uri="{BB962C8B-B14F-4D97-AF65-F5344CB8AC3E}">
        <p14:creationId xmlns:p14="http://schemas.microsoft.com/office/powerpoint/2010/main" val="27836427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AE7F19-963E-44C2-AC8C-ED39FCD9BC07}" type="datetimeFigureOut">
              <a:rPr lang="en-US" smtClean="0"/>
              <a:t>09-Oct-18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A1450D-0457-4D8A-B01B-4E29EB52D165}" type="slidenum">
              <a:rPr lang="en-US" smtClean="0"/>
              <a:t>‹#›</a:t>
            </a:fld>
            <a:endParaRPr lang="en-US"/>
          </a:p>
        </p:txBody>
      </p:sp>
    </p:spTree>
    <p:extLst>
      <p:ext uri="{BB962C8B-B14F-4D97-AF65-F5344CB8AC3E}">
        <p14:creationId xmlns:p14="http://schemas.microsoft.com/office/powerpoint/2010/main" val="3505518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AE7F19-963E-44C2-AC8C-ED39FCD9BC07}" type="datetimeFigureOut">
              <a:rPr lang="en-US" smtClean="0"/>
              <a:t>09-Oct-18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A1450D-0457-4D8A-B01B-4E29EB52D165}" type="slidenum">
              <a:rPr lang="en-US" smtClean="0"/>
              <a:t>‹#›</a:t>
            </a:fld>
            <a:endParaRPr lang="en-US"/>
          </a:p>
        </p:txBody>
      </p:sp>
    </p:spTree>
    <p:extLst>
      <p:ext uri="{BB962C8B-B14F-4D97-AF65-F5344CB8AC3E}">
        <p14:creationId xmlns:p14="http://schemas.microsoft.com/office/powerpoint/2010/main" val="1392632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6AE7F19-963E-44C2-AC8C-ED39FCD9BC07}" type="datetimeFigureOut">
              <a:rPr lang="en-US" smtClean="0"/>
              <a:t>09-Oct-18</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1DA1450D-0457-4D8A-B01B-4E29EB52D165}" type="slidenum">
              <a:rPr lang="en-US" smtClean="0"/>
              <a:t>‹#›</a:t>
            </a:fld>
            <a:endParaRPr lang="en-US"/>
          </a:p>
        </p:txBody>
      </p:sp>
    </p:spTree>
    <p:extLst>
      <p:ext uri="{BB962C8B-B14F-4D97-AF65-F5344CB8AC3E}">
        <p14:creationId xmlns:p14="http://schemas.microsoft.com/office/powerpoint/2010/main" val="300258431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3848" y="-193182"/>
            <a:ext cx="9144000" cy="2387600"/>
          </a:xfrm>
        </p:spPr>
        <p:txBody>
          <a:bodyPr/>
          <a:lstStyle/>
          <a:p>
            <a:r>
              <a:rPr lang="en-US" b="1" u="sng" dirty="0" smtClean="0">
                <a:solidFill>
                  <a:schemeClr val="tx1"/>
                </a:solidFill>
                <a:effectLst>
                  <a:outerShdw blurRad="38100" dist="38100" dir="2700000" algn="tl">
                    <a:srgbClr val="000000">
                      <a:alpha val="43137"/>
                    </a:srgbClr>
                  </a:outerShdw>
                </a:effectLst>
              </a:rPr>
              <a:t>INVENTORY MANAGEMENT SYSTEM</a:t>
            </a:r>
            <a:endParaRPr lang="en-US" b="1" u="sng" dirty="0">
              <a:solidFill>
                <a:schemeClr val="tx1"/>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433848" y="2194419"/>
            <a:ext cx="9144000" cy="3858652"/>
          </a:xfrm>
        </p:spPr>
        <p:txBody>
          <a:bodyPr>
            <a:normAutofit fontScale="25000" lnSpcReduction="20000"/>
          </a:bodyPr>
          <a:lstStyle/>
          <a:p>
            <a:endParaRPr lang="en-US" sz="11200" b="1" dirty="0">
              <a:solidFill>
                <a:schemeClr val="bg1"/>
              </a:solidFill>
            </a:endParaRPr>
          </a:p>
          <a:p>
            <a:r>
              <a:rPr lang="en-US" sz="12800" b="1" dirty="0" smtClean="0">
                <a:solidFill>
                  <a:schemeClr val="bg1"/>
                </a:solidFill>
              </a:rPr>
              <a:t>Web Application on ASP.NET MVC</a:t>
            </a:r>
            <a:endParaRPr lang="en-US" sz="12800" dirty="0">
              <a:solidFill>
                <a:schemeClr val="bg1"/>
              </a:solidFill>
            </a:endParaRPr>
          </a:p>
          <a:p>
            <a:endParaRPr lang="en-US" sz="5000" dirty="0" smtClean="0">
              <a:solidFill>
                <a:schemeClr val="bg1"/>
              </a:solidFill>
            </a:endParaRPr>
          </a:p>
          <a:p>
            <a:endParaRPr lang="en-US" sz="5000" dirty="0">
              <a:solidFill>
                <a:schemeClr val="bg1"/>
              </a:solidFill>
            </a:endParaRPr>
          </a:p>
          <a:p>
            <a:endParaRPr lang="en-US" sz="5000" dirty="0" smtClean="0">
              <a:solidFill>
                <a:schemeClr val="bg1"/>
              </a:solidFill>
            </a:endParaRPr>
          </a:p>
          <a:p>
            <a:endParaRPr lang="en-US" sz="8000" dirty="0">
              <a:solidFill>
                <a:schemeClr val="bg1"/>
              </a:solidFill>
            </a:endParaRPr>
          </a:p>
          <a:p>
            <a:pPr algn="r"/>
            <a:r>
              <a:rPr lang="en-US" sz="8000" b="1" u="sng" dirty="0" err="1" smtClean="0">
                <a:effectLst>
                  <a:outerShdw blurRad="38100" dist="38100" dir="2700000" algn="tl">
                    <a:srgbClr val="000000">
                      <a:alpha val="43137"/>
                    </a:srgbClr>
                  </a:outerShdw>
                </a:effectLst>
              </a:rPr>
              <a:t>Supervisor:Engr.Jahanzaib</a:t>
            </a:r>
            <a:r>
              <a:rPr lang="en-US" sz="8000" b="1" u="sng" dirty="0" smtClean="0">
                <a:effectLst>
                  <a:outerShdw blurRad="38100" dist="38100" dir="2700000" algn="tl">
                    <a:srgbClr val="000000">
                      <a:alpha val="43137"/>
                    </a:srgbClr>
                  </a:outerShdw>
                </a:effectLst>
              </a:rPr>
              <a:t> Ali Khan</a:t>
            </a:r>
            <a:endParaRPr lang="en-US" sz="8000" b="1" u="sng" dirty="0">
              <a:effectLst>
                <a:outerShdw blurRad="38100" dist="38100" dir="2700000" algn="tl">
                  <a:srgbClr val="000000">
                    <a:alpha val="43137"/>
                  </a:srgbClr>
                </a:outerShdw>
              </a:effectLst>
            </a:endParaRPr>
          </a:p>
          <a:p>
            <a:pPr algn="r"/>
            <a:r>
              <a:rPr lang="en-US" sz="8000" b="1" u="sng" dirty="0" smtClean="0">
                <a:effectLst>
                  <a:outerShdw blurRad="38100" dist="38100" dir="2700000" algn="tl">
                    <a:srgbClr val="000000">
                      <a:alpha val="43137"/>
                    </a:srgbClr>
                  </a:outerShdw>
                </a:effectLst>
              </a:rPr>
              <a:t>Co-Supervisor:Engr.Tariq Pirzada</a:t>
            </a:r>
          </a:p>
          <a:p>
            <a:pPr algn="l"/>
            <a:r>
              <a:rPr lang="en-US" sz="8000" dirty="0" smtClean="0"/>
              <a:t>   </a:t>
            </a:r>
            <a:r>
              <a:rPr lang="en-US" sz="8000" b="1" dirty="0" smtClean="0"/>
              <a:t>     </a:t>
            </a:r>
            <a:r>
              <a:rPr lang="en-US" sz="8000" b="1" u="sng" dirty="0" smtClean="0">
                <a:effectLst>
                  <a:outerShdw blurRad="38100" dist="38100" dir="2700000" algn="tl">
                    <a:srgbClr val="000000">
                      <a:alpha val="43137"/>
                    </a:srgbClr>
                  </a:outerShdw>
                </a:effectLst>
              </a:rPr>
              <a:t>Group Members:</a:t>
            </a:r>
          </a:p>
          <a:p>
            <a:pPr marL="457200" indent="-457200" algn="l">
              <a:buFont typeface="+mj-lt"/>
              <a:buAutoNum type="arabicPeriod"/>
            </a:pPr>
            <a:r>
              <a:rPr lang="en-US" sz="8000" b="1" dirty="0" smtClean="0"/>
              <a:t>Anas Usmani (Group Leader)</a:t>
            </a:r>
          </a:p>
          <a:p>
            <a:pPr marL="457200" indent="-457200" algn="l">
              <a:buFont typeface="+mj-lt"/>
              <a:buAutoNum type="arabicPeriod"/>
            </a:pPr>
            <a:r>
              <a:rPr lang="en-US" sz="8000" b="1" dirty="0" smtClean="0"/>
              <a:t>Wajahat Ullah khan</a:t>
            </a:r>
          </a:p>
          <a:p>
            <a:pPr marL="457200" indent="-457200" algn="l">
              <a:buFont typeface="+mj-lt"/>
              <a:buAutoNum type="arabicPeriod"/>
            </a:pPr>
            <a:r>
              <a:rPr lang="en-US" sz="8000" b="1" dirty="0" smtClean="0"/>
              <a:t>Hafiza Sidra </a:t>
            </a:r>
            <a:r>
              <a:rPr lang="en-US" sz="8000" b="1" dirty="0"/>
              <a:t>K</a:t>
            </a:r>
            <a:r>
              <a:rPr lang="en-US" sz="8000" b="1" dirty="0" smtClean="0"/>
              <a:t>han</a:t>
            </a:r>
            <a:endParaRPr lang="en-US" sz="80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39900" cy="2082800"/>
          </a:xfrm>
          <a:prstGeom prst="rect">
            <a:avLst/>
          </a:prstGeom>
        </p:spPr>
      </p:pic>
    </p:spTree>
    <p:extLst>
      <p:ext uri="{BB962C8B-B14F-4D97-AF65-F5344CB8AC3E}">
        <p14:creationId xmlns:p14="http://schemas.microsoft.com/office/powerpoint/2010/main" val="3333781354"/>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Accounts </a:t>
            </a:r>
            <a:r>
              <a:rPr lang="en-US" sz="2800" dirty="0" smtClean="0"/>
              <a:t>(Read / Write)</a:t>
            </a:r>
            <a:r>
              <a:rPr lang="en-US" dirty="0" smtClean="0"/>
              <a:t> Views</a:t>
            </a:r>
            <a:endParaRPr lang="en-US" dirty="0"/>
          </a:p>
        </p:txBody>
      </p:sp>
      <p:pic>
        <p:nvPicPr>
          <p:cNvPr id="4" name="Content Placeholder 3"/>
          <p:cNvPicPr>
            <a:picLocks noGrp="1" noChangeAspect="1"/>
          </p:cNvPicPr>
          <p:nvPr>
            <p:ph idx="1"/>
          </p:nvPr>
        </p:nvPicPr>
        <p:blipFill>
          <a:blip r:embed="rId2"/>
          <a:stretch>
            <a:fillRect/>
          </a:stretch>
        </p:blipFill>
        <p:spPr>
          <a:xfrm>
            <a:off x="2713219" y="2234646"/>
            <a:ext cx="1851707" cy="42068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89" y="2234646"/>
            <a:ext cx="1966065" cy="4206875"/>
          </a:xfrm>
          <a:prstGeom prst="rect">
            <a:avLst/>
          </a:prstGeom>
        </p:spPr>
      </p:pic>
      <p:pic>
        <p:nvPicPr>
          <p:cNvPr id="6" name="Picture 5"/>
          <p:cNvPicPr>
            <a:picLocks noChangeAspect="1"/>
          </p:cNvPicPr>
          <p:nvPr/>
        </p:nvPicPr>
        <p:blipFill>
          <a:blip r:embed="rId4"/>
          <a:stretch>
            <a:fillRect/>
          </a:stretch>
        </p:blipFill>
        <p:spPr>
          <a:xfrm>
            <a:off x="4944352" y="2234646"/>
            <a:ext cx="1771650" cy="4206875"/>
          </a:xfrm>
          <a:prstGeom prst="rect">
            <a:avLst/>
          </a:prstGeom>
        </p:spPr>
      </p:pic>
      <p:pic>
        <p:nvPicPr>
          <p:cNvPr id="7" name="Picture 6"/>
          <p:cNvPicPr>
            <a:picLocks noChangeAspect="1"/>
          </p:cNvPicPr>
          <p:nvPr/>
        </p:nvPicPr>
        <p:blipFill>
          <a:blip r:embed="rId5"/>
          <a:stretch>
            <a:fillRect/>
          </a:stretch>
        </p:blipFill>
        <p:spPr>
          <a:xfrm>
            <a:off x="7112743" y="2234645"/>
            <a:ext cx="4686300" cy="4206875"/>
          </a:xfrm>
          <a:prstGeom prst="rect">
            <a:avLst/>
          </a:prstGeom>
        </p:spPr>
      </p:pic>
    </p:spTree>
    <p:extLst>
      <p:ext uri="{BB962C8B-B14F-4D97-AF65-F5344CB8AC3E}">
        <p14:creationId xmlns:p14="http://schemas.microsoft.com/office/powerpoint/2010/main" val="1847829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Inventory:</a:t>
            </a:r>
            <a:endParaRPr lang="en-US" dirty="0"/>
          </a:p>
        </p:txBody>
      </p:sp>
      <p:pic>
        <p:nvPicPr>
          <p:cNvPr id="4" name="Content Placeholder 3"/>
          <p:cNvPicPr>
            <a:picLocks noGrp="1" noChangeAspect="1"/>
          </p:cNvPicPr>
          <p:nvPr>
            <p:ph idx="1"/>
          </p:nvPr>
        </p:nvPicPr>
        <p:blipFill>
          <a:blip r:embed="rId2"/>
          <a:stretch>
            <a:fillRect/>
          </a:stretch>
        </p:blipFill>
        <p:spPr>
          <a:xfrm>
            <a:off x="2406597" y="2181484"/>
            <a:ext cx="7376724" cy="4315009"/>
          </a:xfrm>
          <a:prstGeom prst="rect">
            <a:avLst/>
          </a:prstGeom>
        </p:spPr>
      </p:pic>
    </p:spTree>
    <p:extLst>
      <p:ext uri="{BB962C8B-B14F-4D97-AF65-F5344CB8AC3E}">
        <p14:creationId xmlns:p14="http://schemas.microsoft.com/office/powerpoint/2010/main" val="176079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Inventory </a:t>
            </a:r>
            <a:r>
              <a:rPr lang="en-US" sz="2800" dirty="0" smtClean="0"/>
              <a:t>(Read </a:t>
            </a:r>
            <a:r>
              <a:rPr lang="en-US" sz="2800" dirty="0"/>
              <a:t>/ Write)</a:t>
            </a:r>
            <a:r>
              <a:rPr lang="en-US" dirty="0"/>
              <a:t> Views</a:t>
            </a:r>
          </a:p>
        </p:txBody>
      </p:sp>
      <p:pic>
        <p:nvPicPr>
          <p:cNvPr id="4" name="Content Placeholder 3"/>
          <p:cNvPicPr>
            <a:picLocks noGrp="1" noChangeAspect="1"/>
          </p:cNvPicPr>
          <p:nvPr>
            <p:ph idx="1"/>
          </p:nvPr>
        </p:nvPicPr>
        <p:blipFill>
          <a:blip r:embed="rId2"/>
          <a:stretch>
            <a:fillRect/>
          </a:stretch>
        </p:blipFill>
        <p:spPr>
          <a:xfrm>
            <a:off x="518828" y="2181484"/>
            <a:ext cx="1817370" cy="4206875"/>
          </a:xfrm>
          <a:prstGeom prst="rect">
            <a:avLst/>
          </a:prstGeom>
        </p:spPr>
      </p:pic>
      <p:pic>
        <p:nvPicPr>
          <p:cNvPr id="5" name="Picture 4"/>
          <p:cNvPicPr>
            <a:picLocks noChangeAspect="1"/>
          </p:cNvPicPr>
          <p:nvPr/>
        </p:nvPicPr>
        <p:blipFill>
          <a:blip r:embed="rId3"/>
          <a:stretch>
            <a:fillRect/>
          </a:stretch>
        </p:blipFill>
        <p:spPr>
          <a:xfrm>
            <a:off x="2655148" y="2181484"/>
            <a:ext cx="1990725" cy="4206875"/>
          </a:xfrm>
          <a:prstGeom prst="rect">
            <a:avLst/>
          </a:prstGeom>
        </p:spPr>
      </p:pic>
      <p:pic>
        <p:nvPicPr>
          <p:cNvPr id="6" name="Picture 5"/>
          <p:cNvPicPr>
            <a:picLocks noChangeAspect="1"/>
          </p:cNvPicPr>
          <p:nvPr/>
        </p:nvPicPr>
        <p:blipFill>
          <a:blip r:embed="rId4"/>
          <a:stretch>
            <a:fillRect/>
          </a:stretch>
        </p:blipFill>
        <p:spPr>
          <a:xfrm>
            <a:off x="5084749" y="2181484"/>
            <a:ext cx="1552575" cy="4206875"/>
          </a:xfrm>
          <a:prstGeom prst="rect">
            <a:avLst/>
          </a:prstGeom>
        </p:spPr>
      </p:pic>
      <p:pic>
        <p:nvPicPr>
          <p:cNvPr id="7" name="Picture 6"/>
          <p:cNvPicPr>
            <a:picLocks noChangeAspect="1"/>
          </p:cNvPicPr>
          <p:nvPr/>
        </p:nvPicPr>
        <p:blipFill>
          <a:blip r:embed="rId5"/>
          <a:stretch>
            <a:fillRect/>
          </a:stretch>
        </p:blipFill>
        <p:spPr>
          <a:xfrm>
            <a:off x="7120822" y="2181484"/>
            <a:ext cx="4553727" cy="4210050"/>
          </a:xfrm>
          <a:prstGeom prst="rect">
            <a:avLst/>
          </a:prstGeom>
        </p:spPr>
      </p:pic>
    </p:spTree>
    <p:extLst>
      <p:ext uri="{BB962C8B-B14F-4D97-AF65-F5344CB8AC3E}">
        <p14:creationId xmlns:p14="http://schemas.microsoft.com/office/powerpoint/2010/main" val="25118662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Detail Entry (Voucher)</a:t>
            </a:r>
            <a:endParaRPr lang="en-US" dirty="0"/>
          </a:p>
        </p:txBody>
      </p:sp>
      <p:pic>
        <p:nvPicPr>
          <p:cNvPr id="4" name="Content Placeholder 3"/>
          <p:cNvPicPr>
            <a:picLocks noGrp="1" noChangeAspect="1"/>
          </p:cNvPicPr>
          <p:nvPr>
            <p:ph idx="1"/>
          </p:nvPr>
        </p:nvPicPr>
        <p:blipFill>
          <a:blip r:embed="rId2"/>
          <a:stretch>
            <a:fillRect/>
          </a:stretch>
        </p:blipFill>
        <p:spPr>
          <a:xfrm>
            <a:off x="1584495" y="2245280"/>
            <a:ext cx="9020927" cy="4206875"/>
          </a:xfrm>
          <a:prstGeom prst="rect">
            <a:avLst/>
          </a:prstGeom>
        </p:spPr>
      </p:pic>
    </p:spTree>
    <p:extLst>
      <p:ext uri="{BB962C8B-B14F-4D97-AF65-F5344CB8AC3E}">
        <p14:creationId xmlns:p14="http://schemas.microsoft.com/office/powerpoint/2010/main" val="2053082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what is left:</a:t>
            </a:r>
            <a:endParaRPr lang="en-US" b="1" u="sng"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Master Detail Entry (Sales/ Purchase)</a:t>
            </a:r>
            <a:r>
              <a:rPr lang="en-US" dirty="0" smtClean="0"/>
              <a:t>.</a:t>
            </a:r>
            <a:endParaRPr lang="en-US" dirty="0" smtClean="0"/>
          </a:p>
          <a:p>
            <a:pPr>
              <a:buFont typeface="Wingdings" panose="05000000000000000000" pitchFamily="2" charset="2"/>
              <a:buChar char="Ø"/>
            </a:pPr>
            <a:r>
              <a:rPr lang="en-US" dirty="0" smtClean="0"/>
              <a:t>Reports of vouchers/ sales / purchase Transactions.</a:t>
            </a:r>
          </a:p>
          <a:p>
            <a:pPr>
              <a:buFont typeface="Wingdings" panose="05000000000000000000" pitchFamily="2" charset="2"/>
              <a:buChar char="Ø"/>
            </a:pPr>
            <a:r>
              <a:rPr lang="en-US" dirty="0" smtClean="0"/>
              <a:t>Design of dashboard</a:t>
            </a:r>
          </a:p>
          <a:p>
            <a:pPr>
              <a:buFont typeface="Wingdings" panose="05000000000000000000" pitchFamily="2" charset="2"/>
              <a:buChar char="Ø"/>
            </a:pPr>
            <a:r>
              <a:rPr lang="en-US" dirty="0" smtClean="0"/>
              <a:t>Thesis Write up</a:t>
            </a:r>
          </a:p>
        </p:txBody>
      </p:sp>
    </p:spTree>
    <p:extLst>
      <p:ext uri="{BB962C8B-B14F-4D97-AF65-F5344CB8AC3E}">
        <p14:creationId xmlns:p14="http://schemas.microsoft.com/office/powerpoint/2010/main" val="2286456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33224986"/>
              </p:ext>
            </p:extLst>
          </p:nvPr>
        </p:nvGraphicFramePr>
        <p:xfrm>
          <a:off x="1990724" y="2921000"/>
          <a:ext cx="8067675" cy="3040061"/>
        </p:xfrm>
        <a:graphic>
          <a:graphicData uri="http://schemas.openxmlformats.org/drawingml/2006/table">
            <a:tbl>
              <a:tblPr firstRow="1" firstCol="1" bandRow="1">
                <a:tableStyleId>{5C22544A-7EE6-4342-B048-85BDC9FD1C3A}</a:tableStyleId>
              </a:tblPr>
              <a:tblGrid>
                <a:gridCol w="4001670"/>
                <a:gridCol w="4066005"/>
              </a:tblGrid>
              <a:tr h="278582">
                <a:tc>
                  <a:txBody>
                    <a:bodyPr/>
                    <a:lstStyle/>
                    <a:p>
                      <a:pPr marL="457200" algn="just">
                        <a:spcBef>
                          <a:spcPts val="600"/>
                        </a:spcBef>
                        <a:spcAft>
                          <a:spcPts val="0"/>
                        </a:spcAft>
                      </a:pPr>
                      <a:r>
                        <a:rPr lang="en-US" sz="1600" u="sng" dirty="0">
                          <a:effectLst/>
                        </a:rPr>
                        <a:t>Month Required</a:t>
                      </a:r>
                      <a:endParaRPr lang="en-GB" sz="1600" u="sng" dirty="0">
                        <a:effectLst/>
                        <a:latin typeface="Times New Roman" panose="02020603050405020304" pitchFamily="18" charset="0"/>
                        <a:ea typeface="Times New Roman" panose="02020603050405020304" pitchFamily="18" charset="0"/>
                      </a:endParaRPr>
                    </a:p>
                  </a:txBody>
                  <a:tcPr marL="68580" marR="68580" marT="0" marB="0">
                    <a:solidFill>
                      <a:schemeClr val="bg2"/>
                    </a:solidFill>
                  </a:tcPr>
                </a:tc>
                <a:tc>
                  <a:txBody>
                    <a:bodyPr/>
                    <a:lstStyle/>
                    <a:p>
                      <a:pPr marL="457200" algn="just">
                        <a:spcBef>
                          <a:spcPts val="600"/>
                        </a:spcBef>
                        <a:spcAft>
                          <a:spcPts val="0"/>
                        </a:spcAft>
                      </a:pPr>
                      <a:r>
                        <a:rPr lang="en-US" sz="1600" b="1" u="sng" dirty="0">
                          <a:effectLst/>
                        </a:rPr>
                        <a:t>Work Plan</a:t>
                      </a:r>
                      <a:endParaRPr lang="en-GB" sz="1600" b="1" u="sng" dirty="0">
                        <a:effectLst/>
                        <a:latin typeface="Times New Roman" panose="02020603050405020304" pitchFamily="18" charset="0"/>
                        <a:ea typeface="Times New Roman" panose="02020603050405020304" pitchFamily="18" charset="0"/>
                      </a:endParaRPr>
                    </a:p>
                  </a:txBody>
                  <a:tcPr marL="68580" marR="68580" marT="0" marB="0">
                    <a:solidFill>
                      <a:schemeClr val="bg2"/>
                    </a:solidFill>
                  </a:tcPr>
                </a:tc>
              </a:tr>
              <a:tr h="963151">
                <a:tc>
                  <a:txBody>
                    <a:bodyPr/>
                    <a:lstStyle/>
                    <a:p>
                      <a:pPr marL="457200" algn="just">
                        <a:spcBef>
                          <a:spcPts val="600"/>
                        </a:spcBef>
                        <a:spcAft>
                          <a:spcPts val="0"/>
                        </a:spcAft>
                      </a:pPr>
                      <a:r>
                        <a:rPr lang="en-US" sz="1600" b="1" dirty="0">
                          <a:effectLst/>
                        </a:rPr>
                        <a:t>1</a:t>
                      </a:r>
                      <a:r>
                        <a:rPr lang="en-US" sz="1600" b="1" baseline="30000" dirty="0">
                          <a:effectLst/>
                        </a:rPr>
                        <a:t>st</a:t>
                      </a:r>
                      <a:r>
                        <a:rPr lang="en-US" sz="1600" b="1" dirty="0">
                          <a:effectLst/>
                        </a:rPr>
                        <a:t> month</a:t>
                      </a:r>
                      <a:endParaRPr lang="en-GB" sz="1600" b="1" dirty="0">
                        <a:effectLst/>
                        <a:latin typeface="Times New Roman" panose="02020603050405020304" pitchFamily="18" charset="0"/>
                        <a:ea typeface="Times New Roman" panose="02020603050405020304" pitchFamily="18" charset="0"/>
                      </a:endParaRPr>
                    </a:p>
                  </a:txBody>
                  <a:tcPr marL="68580" marR="68580" marT="0" marB="0">
                    <a:solidFill>
                      <a:schemeClr val="bg2"/>
                    </a:solidFill>
                  </a:tcPr>
                </a:tc>
                <a:tc>
                  <a:txBody>
                    <a:bodyPr/>
                    <a:lstStyle/>
                    <a:p>
                      <a:pPr marL="457200" algn="just">
                        <a:spcBef>
                          <a:spcPts val="600"/>
                        </a:spcBef>
                        <a:spcAft>
                          <a:spcPts val="0"/>
                        </a:spcAft>
                      </a:pPr>
                      <a:r>
                        <a:rPr lang="en-GB" sz="1600" b="1" dirty="0" smtClean="0">
                          <a:solidFill>
                            <a:schemeClr val="tx1"/>
                          </a:solidFill>
                          <a:effectLst/>
                          <a:latin typeface="Times New Roman" panose="02020603050405020304" pitchFamily="18" charset="0"/>
                          <a:ea typeface="Times New Roman" panose="02020603050405020304" pitchFamily="18" charset="0"/>
                        </a:rPr>
                        <a:t>Literature</a:t>
                      </a:r>
                      <a:r>
                        <a:rPr lang="en-GB" sz="1600" b="1" baseline="0" dirty="0" smtClean="0">
                          <a:solidFill>
                            <a:schemeClr val="tx1"/>
                          </a:solidFill>
                          <a:effectLst/>
                          <a:latin typeface="Times New Roman" panose="02020603050405020304" pitchFamily="18" charset="0"/>
                          <a:ea typeface="Times New Roman" panose="02020603050405020304" pitchFamily="18" charset="0"/>
                        </a:rPr>
                        <a:t> </a:t>
                      </a:r>
                      <a:r>
                        <a:rPr lang="en-GB" sz="1600" b="1" dirty="0" smtClean="0">
                          <a:solidFill>
                            <a:schemeClr val="tx1"/>
                          </a:solidFill>
                          <a:effectLst/>
                          <a:latin typeface="Times New Roman" panose="02020603050405020304" pitchFamily="18" charset="0"/>
                          <a:ea typeface="Times New Roman" panose="02020603050405020304" pitchFamily="18" charset="0"/>
                        </a:rPr>
                        <a:t>review , workflow, analysing</a:t>
                      </a:r>
                      <a:r>
                        <a:rPr lang="en-GB" sz="1600" b="1" baseline="0" dirty="0" smtClean="0">
                          <a:solidFill>
                            <a:schemeClr val="tx1"/>
                          </a:solidFill>
                          <a:effectLst/>
                          <a:latin typeface="Times New Roman" panose="02020603050405020304" pitchFamily="18" charset="0"/>
                          <a:ea typeface="Times New Roman" panose="02020603050405020304" pitchFamily="18" charset="0"/>
                        </a:rPr>
                        <a:t> </a:t>
                      </a:r>
                      <a:r>
                        <a:rPr lang="en-GB" sz="1600" b="1" dirty="0" smtClean="0">
                          <a:solidFill>
                            <a:schemeClr val="tx1"/>
                          </a:solidFill>
                          <a:effectLst/>
                          <a:latin typeface="Times New Roman" panose="02020603050405020304" pitchFamily="18" charset="0"/>
                          <a:ea typeface="Times New Roman" panose="02020603050405020304" pitchFamily="18" charset="0"/>
                        </a:rPr>
                        <a:t>problems</a:t>
                      </a:r>
                      <a:r>
                        <a:rPr lang="en-GB" sz="1600" b="1" baseline="0" dirty="0" smtClean="0">
                          <a:solidFill>
                            <a:schemeClr val="tx1"/>
                          </a:solidFill>
                          <a:effectLst/>
                          <a:latin typeface="Times New Roman" panose="02020603050405020304" pitchFamily="18" charset="0"/>
                          <a:ea typeface="Times New Roman" panose="02020603050405020304" pitchFamily="18" charset="0"/>
                        </a:rPr>
                        <a:t> and requirements.</a:t>
                      </a:r>
                      <a:endParaRPr lang="en-GB" sz="16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2"/>
                    </a:solidFill>
                  </a:tcPr>
                </a:tc>
              </a:tr>
              <a:tr h="642100">
                <a:tc>
                  <a:txBody>
                    <a:bodyPr/>
                    <a:lstStyle/>
                    <a:p>
                      <a:pPr marL="457200" algn="just">
                        <a:spcBef>
                          <a:spcPts val="600"/>
                        </a:spcBef>
                        <a:spcAft>
                          <a:spcPts val="0"/>
                        </a:spcAft>
                      </a:pPr>
                      <a:r>
                        <a:rPr lang="en-US" sz="1600" b="1" dirty="0">
                          <a:effectLst/>
                        </a:rPr>
                        <a:t>2</a:t>
                      </a:r>
                      <a:r>
                        <a:rPr lang="en-US" sz="1600" b="1" baseline="30000" dirty="0">
                          <a:effectLst/>
                        </a:rPr>
                        <a:t>nd</a:t>
                      </a:r>
                      <a:r>
                        <a:rPr lang="en-US" sz="1600" b="1" dirty="0">
                          <a:effectLst/>
                        </a:rPr>
                        <a:t> month </a:t>
                      </a:r>
                      <a:endParaRPr lang="en-GB" sz="1600" b="1" dirty="0">
                        <a:effectLst/>
                        <a:latin typeface="Times New Roman" panose="02020603050405020304" pitchFamily="18" charset="0"/>
                        <a:ea typeface="Times New Roman" panose="02020603050405020304" pitchFamily="18" charset="0"/>
                      </a:endParaRPr>
                    </a:p>
                  </a:txBody>
                  <a:tcPr marL="68580" marR="68580" marT="0" marB="0">
                    <a:solidFill>
                      <a:schemeClr val="bg2"/>
                    </a:solidFill>
                  </a:tcPr>
                </a:tc>
                <a:tc>
                  <a:txBody>
                    <a:bodyPr/>
                    <a:lstStyle/>
                    <a:p>
                      <a:pPr marL="457200" algn="just">
                        <a:spcBef>
                          <a:spcPts val="600"/>
                        </a:spcBef>
                        <a:spcAft>
                          <a:spcPts val="0"/>
                        </a:spcAft>
                      </a:pPr>
                      <a:r>
                        <a:rPr lang="en-GB" sz="1600" b="1" dirty="0" smtClean="0">
                          <a:solidFill>
                            <a:schemeClr val="tx1"/>
                          </a:solidFill>
                          <a:effectLst/>
                          <a:latin typeface="Times New Roman" panose="02020603050405020304" pitchFamily="18" charset="0"/>
                          <a:ea typeface="Times New Roman" panose="02020603050405020304" pitchFamily="18" charset="0"/>
                        </a:rPr>
                        <a:t>Planning structure</a:t>
                      </a:r>
                      <a:r>
                        <a:rPr lang="en-GB" sz="1600" b="1" baseline="0" dirty="0" smtClean="0">
                          <a:solidFill>
                            <a:schemeClr val="tx1"/>
                          </a:solidFill>
                          <a:effectLst/>
                          <a:latin typeface="Times New Roman" panose="02020603050405020304" pitchFamily="18" charset="0"/>
                          <a:ea typeface="Times New Roman" panose="02020603050405020304" pitchFamily="18" charset="0"/>
                        </a:rPr>
                        <a:t> of the system</a:t>
                      </a:r>
                      <a:r>
                        <a:rPr lang="en-GB" sz="1600" b="1" dirty="0" smtClean="0">
                          <a:solidFill>
                            <a:schemeClr val="tx1"/>
                          </a:solidFill>
                          <a:effectLst/>
                          <a:latin typeface="Times New Roman" panose="02020603050405020304" pitchFamily="18" charset="0"/>
                          <a:ea typeface="Times New Roman" panose="02020603050405020304" pitchFamily="18" charset="0"/>
                        </a:rPr>
                        <a:t>.</a:t>
                      </a:r>
                      <a:endParaRPr lang="en-GB" sz="16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2"/>
                    </a:solidFill>
                  </a:tcPr>
                </a:tc>
              </a:tr>
              <a:tr h="642100">
                <a:tc>
                  <a:txBody>
                    <a:bodyPr/>
                    <a:lstStyle/>
                    <a:p>
                      <a:pPr marL="457200" algn="just">
                        <a:spcBef>
                          <a:spcPts val="600"/>
                        </a:spcBef>
                        <a:spcAft>
                          <a:spcPts val="0"/>
                        </a:spcAft>
                      </a:pPr>
                      <a:r>
                        <a:rPr lang="en-US" sz="1600" b="1" dirty="0">
                          <a:effectLst/>
                        </a:rPr>
                        <a:t>3</a:t>
                      </a:r>
                      <a:r>
                        <a:rPr lang="en-US" sz="1600" b="1" baseline="30000" dirty="0">
                          <a:effectLst/>
                        </a:rPr>
                        <a:t>rd</a:t>
                      </a:r>
                      <a:r>
                        <a:rPr lang="en-US" sz="1600" b="1" dirty="0">
                          <a:effectLst/>
                        </a:rPr>
                        <a:t> month</a:t>
                      </a:r>
                      <a:endParaRPr lang="en-GB" sz="1600" b="1" dirty="0">
                        <a:effectLst/>
                        <a:latin typeface="Times New Roman" panose="02020603050405020304" pitchFamily="18" charset="0"/>
                        <a:ea typeface="Times New Roman" panose="02020603050405020304" pitchFamily="18" charset="0"/>
                      </a:endParaRPr>
                    </a:p>
                  </a:txBody>
                  <a:tcPr marL="68580" marR="68580" marT="0" marB="0">
                    <a:solidFill>
                      <a:schemeClr val="bg2"/>
                    </a:solidFill>
                  </a:tcPr>
                </a:tc>
                <a:tc>
                  <a:txBody>
                    <a:bodyPr/>
                    <a:lstStyle/>
                    <a:p>
                      <a:pPr marL="457200" algn="just">
                        <a:spcBef>
                          <a:spcPts val="600"/>
                        </a:spcBef>
                        <a:spcAft>
                          <a:spcPts val="0"/>
                        </a:spcAft>
                      </a:pPr>
                      <a:r>
                        <a:rPr lang="en-GB" sz="1600" b="1" dirty="0" smtClean="0">
                          <a:solidFill>
                            <a:schemeClr val="tx1"/>
                          </a:solidFill>
                          <a:effectLst/>
                          <a:latin typeface="Times New Roman" panose="02020603050405020304" pitchFamily="18" charset="0"/>
                          <a:ea typeface="Times New Roman" panose="02020603050405020304" pitchFamily="18" charset="0"/>
                        </a:rPr>
                        <a:t>Learning of the different technologies.</a:t>
                      </a:r>
                      <a:endParaRPr lang="en-GB" sz="16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2"/>
                    </a:solidFill>
                  </a:tcPr>
                </a:tc>
              </a:tr>
              <a:tr h="514128">
                <a:tc>
                  <a:txBody>
                    <a:bodyPr/>
                    <a:lstStyle/>
                    <a:p>
                      <a:pPr marL="457200" algn="just">
                        <a:spcBef>
                          <a:spcPts val="600"/>
                        </a:spcBef>
                        <a:spcAft>
                          <a:spcPts val="0"/>
                        </a:spcAft>
                      </a:pPr>
                      <a:r>
                        <a:rPr lang="en-US" sz="1600" b="1" dirty="0">
                          <a:effectLst/>
                        </a:rPr>
                        <a:t>4</a:t>
                      </a:r>
                      <a:r>
                        <a:rPr lang="en-US" sz="1600" b="1" baseline="30000" dirty="0">
                          <a:effectLst/>
                        </a:rPr>
                        <a:t>th</a:t>
                      </a:r>
                      <a:r>
                        <a:rPr lang="en-US" sz="1600" b="1" dirty="0">
                          <a:effectLst/>
                        </a:rPr>
                        <a:t> month </a:t>
                      </a:r>
                      <a:endParaRPr lang="en-GB" sz="1600" b="1" dirty="0">
                        <a:effectLst/>
                        <a:latin typeface="Times New Roman" panose="02020603050405020304" pitchFamily="18" charset="0"/>
                        <a:ea typeface="Times New Roman" panose="02020603050405020304" pitchFamily="18" charset="0"/>
                      </a:endParaRPr>
                    </a:p>
                  </a:txBody>
                  <a:tcPr marL="68580" marR="68580" marT="0" marB="0">
                    <a:solidFill>
                      <a:schemeClr val="bg2"/>
                    </a:solidFill>
                  </a:tcPr>
                </a:tc>
                <a:tc>
                  <a:txBody>
                    <a:bodyPr/>
                    <a:lstStyle/>
                    <a:p>
                      <a:pPr marL="457200" algn="just">
                        <a:spcBef>
                          <a:spcPts val="600"/>
                        </a:spcBef>
                        <a:spcAft>
                          <a:spcPts val="0"/>
                        </a:spcAft>
                      </a:pPr>
                      <a:r>
                        <a:rPr lang="en-GB" sz="1600" b="1" dirty="0" smtClean="0">
                          <a:solidFill>
                            <a:schemeClr val="tx1"/>
                          </a:solidFill>
                          <a:effectLst/>
                          <a:latin typeface="Times New Roman" panose="02020603050405020304" pitchFamily="18" charset="0"/>
                          <a:ea typeface="Times New Roman" panose="02020603050405020304" pitchFamily="18" charset="0"/>
                        </a:rPr>
                        <a:t>Database Design</a:t>
                      </a:r>
                      <a:endParaRPr lang="en-GB" sz="16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2"/>
                    </a:solidFill>
                  </a:tcPr>
                </a:tc>
              </a:tr>
            </a:tbl>
          </a:graphicData>
        </a:graphic>
      </p:graphicFrame>
      <p:sp>
        <p:nvSpPr>
          <p:cNvPr id="5" name="Title 1"/>
          <p:cNvSpPr>
            <a:spLocks noGrp="1"/>
          </p:cNvSpPr>
          <p:nvPr>
            <p:ph type="title"/>
          </p:nvPr>
        </p:nvSpPr>
        <p:spPr>
          <a:xfrm>
            <a:off x="1202919" y="284176"/>
            <a:ext cx="9784080" cy="1508760"/>
          </a:xfrm>
        </p:spPr>
        <p:txBody>
          <a:bodyPr/>
          <a:lstStyle/>
          <a:p>
            <a:r>
              <a:rPr lang="en-US" dirty="0" smtClean="0"/>
              <a:t>Work plan:</a:t>
            </a:r>
            <a:endParaRPr lang="en-US" dirty="0"/>
          </a:p>
        </p:txBody>
      </p:sp>
    </p:spTree>
    <p:extLst>
      <p:ext uri="{BB962C8B-B14F-4D97-AF65-F5344CB8AC3E}">
        <p14:creationId xmlns:p14="http://schemas.microsoft.com/office/powerpoint/2010/main" val="1611483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plan: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97974240"/>
              </p:ext>
            </p:extLst>
          </p:nvPr>
        </p:nvGraphicFramePr>
        <p:xfrm>
          <a:off x="2346325" y="2493963"/>
          <a:ext cx="7848601" cy="3632200"/>
        </p:xfrm>
        <a:graphic>
          <a:graphicData uri="http://schemas.openxmlformats.org/drawingml/2006/table">
            <a:tbl>
              <a:tblPr firstRow="1" firstCol="1" bandRow="1">
                <a:tableStyleId>{5C22544A-7EE6-4342-B048-85BDC9FD1C3A}</a:tableStyleId>
              </a:tblPr>
              <a:tblGrid>
                <a:gridCol w="3916027"/>
                <a:gridCol w="3932574"/>
              </a:tblGrid>
              <a:tr h="726440">
                <a:tc>
                  <a:txBody>
                    <a:bodyPr/>
                    <a:lstStyle/>
                    <a:p>
                      <a:pPr marL="457200" algn="ctr">
                        <a:spcBef>
                          <a:spcPts val="600"/>
                        </a:spcBef>
                        <a:spcAft>
                          <a:spcPts val="0"/>
                        </a:spcAft>
                      </a:pPr>
                      <a:r>
                        <a:rPr lang="en-US" sz="1600" u="sng" dirty="0">
                          <a:effectLst/>
                        </a:rPr>
                        <a:t>Month Required</a:t>
                      </a:r>
                      <a:endParaRPr lang="en-GB" sz="1600" u="sng" dirty="0">
                        <a:effectLst/>
                        <a:latin typeface="Times New Roman" panose="02020603050405020304" pitchFamily="18" charset="0"/>
                        <a:ea typeface="Times New Roman" panose="02020603050405020304" pitchFamily="18" charset="0"/>
                      </a:endParaRPr>
                    </a:p>
                  </a:txBody>
                  <a:tcPr marL="68580" marR="68580" marT="0" marB="0">
                    <a:solidFill>
                      <a:schemeClr val="bg2"/>
                    </a:solidFill>
                  </a:tcPr>
                </a:tc>
                <a:tc>
                  <a:txBody>
                    <a:bodyPr/>
                    <a:lstStyle/>
                    <a:p>
                      <a:pPr marL="457200" algn="ctr">
                        <a:spcBef>
                          <a:spcPts val="600"/>
                        </a:spcBef>
                        <a:spcAft>
                          <a:spcPts val="0"/>
                        </a:spcAft>
                      </a:pPr>
                      <a:r>
                        <a:rPr lang="en-US" sz="1600" u="sng" dirty="0">
                          <a:effectLst/>
                        </a:rPr>
                        <a:t>Work Plan</a:t>
                      </a:r>
                      <a:endParaRPr lang="en-GB" sz="1600" u="sng" dirty="0">
                        <a:effectLst/>
                        <a:latin typeface="Times New Roman" panose="02020603050405020304" pitchFamily="18" charset="0"/>
                        <a:ea typeface="Times New Roman" panose="02020603050405020304" pitchFamily="18" charset="0"/>
                      </a:endParaRPr>
                    </a:p>
                  </a:txBody>
                  <a:tcPr marL="68580" marR="68580" marT="0" marB="0">
                    <a:solidFill>
                      <a:schemeClr val="bg2"/>
                    </a:solidFill>
                  </a:tcPr>
                </a:tc>
              </a:tr>
              <a:tr h="726440">
                <a:tc>
                  <a:txBody>
                    <a:bodyPr/>
                    <a:lstStyle/>
                    <a:p>
                      <a:pPr marL="457200" algn="just">
                        <a:spcBef>
                          <a:spcPts val="600"/>
                        </a:spcBef>
                        <a:spcAft>
                          <a:spcPts val="0"/>
                        </a:spcAft>
                      </a:pPr>
                      <a:r>
                        <a:rPr lang="en-US" sz="1600" dirty="0">
                          <a:effectLst/>
                        </a:rPr>
                        <a:t>5</a:t>
                      </a:r>
                      <a:r>
                        <a:rPr lang="en-US" sz="1600" baseline="30000" dirty="0">
                          <a:effectLst/>
                        </a:rPr>
                        <a:t>th</a:t>
                      </a:r>
                      <a:r>
                        <a:rPr lang="en-US" sz="1600" dirty="0">
                          <a:effectLst/>
                        </a:rPr>
                        <a:t> month</a:t>
                      </a:r>
                      <a:endParaRPr lang="en-GB" sz="1600" dirty="0">
                        <a:effectLst/>
                        <a:latin typeface="Times New Roman" panose="02020603050405020304" pitchFamily="18" charset="0"/>
                        <a:ea typeface="Times New Roman" panose="02020603050405020304" pitchFamily="18" charset="0"/>
                      </a:endParaRPr>
                    </a:p>
                  </a:txBody>
                  <a:tcPr marL="68580" marR="68580" marT="0" marB="0">
                    <a:solidFill>
                      <a:schemeClr val="bg2"/>
                    </a:solidFill>
                  </a:tcPr>
                </a:tc>
                <a:tc>
                  <a:txBody>
                    <a:bodyPr/>
                    <a:lstStyle/>
                    <a:p>
                      <a:pPr marL="457200" algn="just">
                        <a:spcBef>
                          <a:spcPts val="600"/>
                        </a:spcBef>
                        <a:spcAft>
                          <a:spcPts val="0"/>
                        </a:spcAft>
                      </a:pPr>
                      <a:r>
                        <a:rPr lang="en-US" sz="1600" b="1" dirty="0">
                          <a:solidFill>
                            <a:schemeClr val="tx1"/>
                          </a:solidFill>
                          <a:effectLst/>
                        </a:rPr>
                        <a:t>Designing and </a:t>
                      </a:r>
                      <a:r>
                        <a:rPr lang="en-US" sz="1600" b="1" dirty="0" smtClean="0">
                          <a:solidFill>
                            <a:schemeClr val="tx1"/>
                          </a:solidFill>
                          <a:effectLst/>
                        </a:rPr>
                        <a:t>Programming</a:t>
                      </a:r>
                      <a:endParaRPr lang="en-GB" sz="16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2"/>
                    </a:solidFill>
                  </a:tcPr>
                </a:tc>
              </a:tr>
              <a:tr h="726440">
                <a:tc>
                  <a:txBody>
                    <a:bodyPr/>
                    <a:lstStyle/>
                    <a:p>
                      <a:pPr marL="457200" algn="just">
                        <a:spcBef>
                          <a:spcPts val="600"/>
                        </a:spcBef>
                        <a:spcAft>
                          <a:spcPts val="0"/>
                        </a:spcAft>
                      </a:pPr>
                      <a:r>
                        <a:rPr lang="en-US" sz="1600" dirty="0">
                          <a:effectLst/>
                        </a:rPr>
                        <a:t>6</a:t>
                      </a:r>
                      <a:r>
                        <a:rPr lang="en-US" sz="1600" baseline="30000" dirty="0">
                          <a:effectLst/>
                        </a:rPr>
                        <a:t>th</a:t>
                      </a:r>
                      <a:r>
                        <a:rPr lang="en-US" sz="1600" dirty="0">
                          <a:effectLst/>
                        </a:rPr>
                        <a:t> month</a:t>
                      </a:r>
                      <a:endParaRPr lang="en-GB" sz="1600" dirty="0">
                        <a:effectLst/>
                        <a:latin typeface="Times New Roman" panose="02020603050405020304" pitchFamily="18" charset="0"/>
                        <a:ea typeface="Times New Roman" panose="02020603050405020304" pitchFamily="18" charset="0"/>
                      </a:endParaRPr>
                    </a:p>
                  </a:txBody>
                  <a:tcPr marL="68580" marR="68580" marT="0" marB="0">
                    <a:solidFill>
                      <a:schemeClr val="bg2"/>
                    </a:solidFill>
                  </a:tcPr>
                </a:tc>
                <a:tc>
                  <a:txBody>
                    <a:bodyPr/>
                    <a:lstStyle/>
                    <a:p>
                      <a:pPr marL="457200" algn="just">
                        <a:spcBef>
                          <a:spcPts val="600"/>
                        </a:spcBef>
                        <a:spcAft>
                          <a:spcPts val="0"/>
                        </a:spcAft>
                      </a:pPr>
                      <a:r>
                        <a:rPr lang="en-US" sz="1600" b="1" dirty="0" smtClean="0">
                          <a:solidFill>
                            <a:schemeClr val="tx1"/>
                          </a:solidFill>
                          <a:effectLst/>
                        </a:rPr>
                        <a:t>Designing and Programming</a:t>
                      </a:r>
                      <a:endParaRPr lang="en-GB" sz="16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2"/>
                    </a:solidFill>
                  </a:tcPr>
                </a:tc>
              </a:tr>
              <a:tr h="726440">
                <a:tc>
                  <a:txBody>
                    <a:bodyPr/>
                    <a:lstStyle/>
                    <a:p>
                      <a:pPr marL="457200" algn="just">
                        <a:spcBef>
                          <a:spcPts val="600"/>
                        </a:spcBef>
                        <a:spcAft>
                          <a:spcPts val="0"/>
                        </a:spcAft>
                      </a:pPr>
                      <a:r>
                        <a:rPr lang="en-US" sz="1600" dirty="0">
                          <a:effectLst/>
                        </a:rPr>
                        <a:t>7</a:t>
                      </a:r>
                      <a:r>
                        <a:rPr lang="en-US" sz="1600" baseline="30000" dirty="0">
                          <a:effectLst/>
                        </a:rPr>
                        <a:t>th</a:t>
                      </a:r>
                      <a:r>
                        <a:rPr lang="en-US" sz="1600" dirty="0">
                          <a:effectLst/>
                        </a:rPr>
                        <a:t> month</a:t>
                      </a:r>
                      <a:endParaRPr lang="en-GB" sz="1600" dirty="0">
                        <a:effectLst/>
                        <a:latin typeface="Times New Roman" panose="02020603050405020304" pitchFamily="18" charset="0"/>
                        <a:ea typeface="Times New Roman" panose="02020603050405020304" pitchFamily="18" charset="0"/>
                      </a:endParaRPr>
                    </a:p>
                  </a:txBody>
                  <a:tcPr marL="68580" marR="68580" marT="0" marB="0">
                    <a:solidFill>
                      <a:schemeClr val="bg2"/>
                    </a:solidFill>
                  </a:tcPr>
                </a:tc>
                <a:tc>
                  <a:txBody>
                    <a:bodyPr/>
                    <a:lstStyle/>
                    <a:p>
                      <a:pPr marL="457200" algn="just">
                        <a:spcBef>
                          <a:spcPts val="600"/>
                        </a:spcBef>
                        <a:spcAft>
                          <a:spcPts val="0"/>
                        </a:spcAft>
                      </a:pPr>
                      <a:r>
                        <a:rPr lang="en-US" sz="1600" b="1" dirty="0" smtClean="0">
                          <a:solidFill>
                            <a:schemeClr val="tx1"/>
                          </a:solidFill>
                          <a:effectLst/>
                        </a:rPr>
                        <a:t>Designing &amp;Testing</a:t>
                      </a:r>
                      <a:endParaRPr lang="en-GB" sz="16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2"/>
                    </a:solidFill>
                  </a:tcPr>
                </a:tc>
              </a:tr>
              <a:tr h="726440">
                <a:tc>
                  <a:txBody>
                    <a:bodyPr/>
                    <a:lstStyle/>
                    <a:p>
                      <a:pPr marL="457200" algn="just">
                        <a:spcBef>
                          <a:spcPts val="600"/>
                        </a:spcBef>
                        <a:spcAft>
                          <a:spcPts val="0"/>
                        </a:spcAft>
                      </a:pPr>
                      <a:r>
                        <a:rPr lang="en-US" sz="1600" dirty="0">
                          <a:effectLst/>
                        </a:rPr>
                        <a:t>8</a:t>
                      </a:r>
                      <a:r>
                        <a:rPr lang="en-US" sz="1600" baseline="30000" dirty="0">
                          <a:effectLst/>
                        </a:rPr>
                        <a:t>th</a:t>
                      </a:r>
                      <a:r>
                        <a:rPr lang="en-US" sz="1600" dirty="0">
                          <a:effectLst/>
                        </a:rPr>
                        <a:t> month</a:t>
                      </a:r>
                      <a:endParaRPr lang="en-GB" sz="1600" dirty="0">
                        <a:effectLst/>
                        <a:latin typeface="Times New Roman" panose="02020603050405020304" pitchFamily="18" charset="0"/>
                        <a:ea typeface="Times New Roman" panose="02020603050405020304" pitchFamily="18" charset="0"/>
                      </a:endParaRPr>
                    </a:p>
                  </a:txBody>
                  <a:tcPr marL="68580" marR="68580" marT="0" marB="0">
                    <a:solidFill>
                      <a:schemeClr val="bg2"/>
                    </a:solidFill>
                  </a:tcPr>
                </a:tc>
                <a:tc>
                  <a:txBody>
                    <a:bodyPr/>
                    <a:lstStyle/>
                    <a:p>
                      <a:pPr marL="457200" algn="just">
                        <a:spcBef>
                          <a:spcPts val="600"/>
                        </a:spcBef>
                        <a:spcAft>
                          <a:spcPts val="0"/>
                        </a:spcAft>
                      </a:pPr>
                      <a:r>
                        <a:rPr lang="en-US" sz="1600" b="1" dirty="0">
                          <a:solidFill>
                            <a:schemeClr val="tx1"/>
                          </a:solidFill>
                          <a:effectLst/>
                        </a:rPr>
                        <a:t>Thesis Write-Up</a:t>
                      </a:r>
                      <a:endParaRPr lang="en-GB" sz="16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2"/>
                    </a:solidFill>
                  </a:tcPr>
                </a:tc>
              </a:tr>
            </a:tbl>
          </a:graphicData>
        </a:graphic>
      </p:graphicFrame>
    </p:spTree>
    <p:extLst>
      <p:ext uri="{BB962C8B-B14F-4D97-AF65-F5344CB8AC3E}">
        <p14:creationId xmlns:p14="http://schemas.microsoft.com/office/powerpoint/2010/main" val="12204976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16100"/>
            <a:ext cx="12191999" cy="5041899"/>
          </a:xfrm>
          <a:prstGeom prst="rect">
            <a:avLst/>
          </a:prstGeom>
        </p:spPr>
      </p:pic>
    </p:spTree>
    <p:extLst>
      <p:ext uri="{BB962C8B-B14F-4D97-AF65-F5344CB8AC3E}">
        <p14:creationId xmlns:p14="http://schemas.microsoft.com/office/powerpoint/2010/main" val="5972859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4176"/>
            <a:ext cx="12192000" cy="1508760"/>
          </a:xfrm>
        </p:spPr>
        <p:txBody>
          <a:bodyPr/>
          <a:lstStyle/>
          <a:p>
            <a:r>
              <a:rPr lang="en-US" b="1" dirty="0" smtClean="0">
                <a:effectLst>
                  <a:outerShdw blurRad="38100" dist="38100" dir="2700000" algn="tl">
                    <a:srgbClr val="000000">
                      <a:alpha val="43137"/>
                    </a:srgbClr>
                  </a:outerShdw>
                </a:effectLst>
              </a:rPr>
              <a:t>TABLE OF CONTENTS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IMS on MVC</a:t>
            </a:r>
          </a:p>
          <a:p>
            <a:r>
              <a:rPr lang="en-US" dirty="0" smtClean="0"/>
              <a:t>Why MVC</a:t>
            </a:r>
            <a:endParaRPr lang="en-US" dirty="0" smtClean="0"/>
          </a:p>
          <a:p>
            <a:r>
              <a:rPr lang="en-US" dirty="0" smtClean="0"/>
              <a:t>What we have done</a:t>
            </a:r>
          </a:p>
          <a:p>
            <a:r>
              <a:rPr lang="en-US" dirty="0" smtClean="0"/>
              <a:t>Screenshots </a:t>
            </a:r>
          </a:p>
          <a:p>
            <a:r>
              <a:rPr lang="en-US" dirty="0" smtClean="0"/>
              <a:t>What is left?</a:t>
            </a:r>
          </a:p>
          <a:p>
            <a:r>
              <a:rPr lang="en-US" dirty="0" smtClean="0"/>
              <a:t>Work plan</a:t>
            </a:r>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9172591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200"/>
            <a:ext cx="12192000" cy="1171977"/>
          </a:xfrm>
        </p:spPr>
        <p:txBody>
          <a:bodyPr/>
          <a:lstStyle/>
          <a:p>
            <a:r>
              <a:rPr lang="en-US" b="1" dirty="0" smtClean="0">
                <a:effectLst>
                  <a:outerShdw blurRad="38100" dist="38100" dir="2700000" algn="tl">
                    <a:srgbClr val="000000">
                      <a:alpha val="43137"/>
                    </a:srgbClr>
                  </a:outerShdw>
                </a:effectLst>
              </a:rPr>
              <a:t>Inventory management </a:t>
            </a:r>
            <a:r>
              <a:rPr lang="en-US" b="1" dirty="0" smtClean="0">
                <a:effectLst>
                  <a:outerShdw blurRad="38100" dist="38100" dir="2700000" algn="tl">
                    <a:srgbClr val="000000">
                      <a:alpha val="43137"/>
                    </a:srgbClr>
                  </a:outerShdw>
                </a:effectLst>
              </a:rPr>
              <a:t>system On MVc</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71399" y="1803400"/>
            <a:ext cx="10515600" cy="5054600"/>
          </a:xfrm>
        </p:spPr>
        <p:txBody>
          <a:bodyPr>
            <a:noAutofit/>
          </a:bodyPr>
          <a:lstStyle/>
          <a:p>
            <a:endParaRPr lang="en-US" sz="2000" b="1" dirty="0" smtClean="0"/>
          </a:p>
          <a:p>
            <a:r>
              <a:rPr lang="en-US" sz="2000" b="1" dirty="0" smtClean="0"/>
              <a:t>Improved </a:t>
            </a:r>
            <a:r>
              <a:rPr lang="en-US" sz="2000" b="1" dirty="0"/>
              <a:t>Delivery </a:t>
            </a:r>
            <a:r>
              <a:rPr lang="en-US" sz="2000" b="1" dirty="0" smtClean="0"/>
              <a:t>Performance.</a:t>
            </a:r>
            <a:endParaRPr lang="en-US" sz="2000" dirty="0"/>
          </a:p>
          <a:p>
            <a:pPr lvl="3"/>
            <a:r>
              <a:rPr lang="en-US" sz="1400" b="1" dirty="0"/>
              <a:t>A good inventory management strategy helps save time and </a:t>
            </a:r>
            <a:r>
              <a:rPr lang="en-US" sz="1400" b="1" dirty="0" smtClean="0"/>
              <a:t>money.</a:t>
            </a:r>
          </a:p>
          <a:p>
            <a:r>
              <a:rPr lang="en-US" sz="2000" b="1" dirty="0" smtClean="0"/>
              <a:t>Inventory </a:t>
            </a:r>
            <a:r>
              <a:rPr lang="en-US" sz="2000" b="1" dirty="0"/>
              <a:t>management can have real time and monetary benefits.</a:t>
            </a:r>
            <a:r>
              <a:rPr lang="en-US" sz="2000" dirty="0"/>
              <a:t> </a:t>
            </a:r>
            <a:endParaRPr lang="en-US" sz="2000" dirty="0" smtClean="0"/>
          </a:p>
          <a:p>
            <a:pPr lvl="3"/>
            <a:r>
              <a:rPr lang="en-US" sz="1400" dirty="0" smtClean="0"/>
              <a:t>By </a:t>
            </a:r>
            <a:r>
              <a:rPr lang="en-US" sz="1400" dirty="0"/>
              <a:t>keeping track of which products you have on-hand or ordered, you save yourself the effort of having to do an inventory recount to ensure your records are accurate. </a:t>
            </a:r>
            <a:endParaRPr lang="en-US" sz="1400" dirty="0" smtClean="0"/>
          </a:p>
          <a:p>
            <a:r>
              <a:rPr lang="en-US" sz="2000" b="1" dirty="0"/>
              <a:t>A good IMS can ease your Document Generation task:</a:t>
            </a:r>
            <a:br>
              <a:rPr lang="en-US" sz="2000" b="1" dirty="0"/>
            </a:br>
            <a:endParaRPr lang="en-US" sz="2000" dirty="0" smtClean="0"/>
          </a:p>
        </p:txBody>
      </p:sp>
    </p:spTree>
    <p:extLst>
      <p:ext uri="{BB962C8B-B14F-4D97-AF65-F5344CB8AC3E}">
        <p14:creationId xmlns:p14="http://schemas.microsoft.com/office/powerpoint/2010/main" val="4275536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9701" y="2056133"/>
            <a:ext cx="9581881" cy="4062651"/>
          </a:xfrm>
          <a:prstGeom prst="rect">
            <a:avLst/>
          </a:prstGeom>
          <a:noFill/>
        </p:spPr>
        <p:txBody>
          <a:bodyPr wrap="square" rtlCol="0">
            <a:spAutoFit/>
          </a:bodyPr>
          <a:lstStyle/>
          <a:p>
            <a:pPr marL="342900" indent="-342900">
              <a:buFont typeface="+mj-lt"/>
              <a:buAutoNum type="arabicPeriod"/>
            </a:pPr>
            <a:r>
              <a:rPr lang="en-US" sz="2000" b="1" dirty="0" smtClean="0"/>
              <a:t>Faster </a:t>
            </a:r>
            <a:r>
              <a:rPr lang="en-US" sz="2000" b="1" dirty="0"/>
              <a:t>development process:</a:t>
            </a:r>
            <a:r>
              <a:rPr lang="en-US" sz="2000" dirty="0"/>
              <a:t> MVC supports rapid and parallel development. With MVC, one programmer can work on the view while other can work on the controller to create business logic of the web application. The application developed using MVC can be three times faster than application developed using other development patterns</a:t>
            </a:r>
            <a:r>
              <a:rPr lang="en-US" sz="2000" dirty="0" smtClean="0"/>
              <a:t>.</a:t>
            </a:r>
          </a:p>
          <a:p>
            <a:pPr marL="342900" indent="-342900">
              <a:buFont typeface="+mj-lt"/>
              <a:buAutoNum type="arabicPeriod"/>
            </a:pPr>
            <a:endParaRPr lang="en-US" sz="2000" dirty="0"/>
          </a:p>
          <a:p>
            <a:pPr marL="342900" indent="-342900">
              <a:buFont typeface="+mj-lt"/>
              <a:buAutoNum type="arabicPeriod"/>
            </a:pPr>
            <a:endParaRPr lang="en-US" sz="2000" dirty="0"/>
          </a:p>
          <a:p>
            <a:pPr marL="342900" indent="-342900">
              <a:buFont typeface="+mj-lt"/>
              <a:buAutoNum type="arabicPeriod"/>
            </a:pPr>
            <a:r>
              <a:rPr lang="en-US" sz="2000" dirty="0"/>
              <a:t> </a:t>
            </a:r>
            <a:r>
              <a:rPr lang="en-US" sz="2000" b="1" dirty="0"/>
              <a:t>Ability to provide multiple views:</a:t>
            </a:r>
            <a:r>
              <a:rPr lang="en-US" sz="2000" dirty="0"/>
              <a:t> In the MVC Model, you can create multiple views for a model. Code duplication is very limited in </a:t>
            </a:r>
            <a:r>
              <a:rPr lang="en-US" sz="2000" dirty="0" smtClean="0"/>
              <a:t>MVC.</a:t>
            </a:r>
            <a:endParaRPr lang="en-US" sz="2000" b="1" dirty="0"/>
          </a:p>
          <a:p>
            <a:pPr marL="342900" indent="-342900">
              <a:buFont typeface="+mj-lt"/>
              <a:buAutoNum type="arabicPeriod"/>
            </a:pPr>
            <a:endParaRPr lang="en-US" sz="2000" b="1" dirty="0" smtClean="0"/>
          </a:p>
          <a:p>
            <a:pPr marL="342900" indent="-342900">
              <a:buFont typeface="+mj-lt"/>
              <a:buAutoNum type="arabicPeriod"/>
            </a:pPr>
            <a:r>
              <a:rPr lang="en-US" sz="2000" b="1" dirty="0" smtClean="0"/>
              <a:t>SEO </a:t>
            </a:r>
            <a:r>
              <a:rPr lang="en-US" sz="2000" b="1" dirty="0"/>
              <a:t>friendly Development platform</a:t>
            </a:r>
            <a:r>
              <a:rPr lang="en-US" sz="2000" dirty="0"/>
              <a:t>: Using this platform, it is very easy to develop SEO-friendly URLs to generate more visits from a specific application.</a:t>
            </a:r>
          </a:p>
          <a:p>
            <a:pPr marL="342900" indent="-342900">
              <a:buFont typeface="+mj-lt"/>
              <a:buAutoNum type="arabicPeriod"/>
            </a:pPr>
            <a:endParaRPr lang="en-US" sz="2000" dirty="0"/>
          </a:p>
          <a:p>
            <a:pPr marL="342900" indent="-342900">
              <a:buFont typeface="+mj-lt"/>
              <a:buAutoNum type="arabicPeriod"/>
            </a:pPr>
            <a:endParaRPr lang="en-US" dirty="0"/>
          </a:p>
        </p:txBody>
      </p:sp>
      <p:sp>
        <p:nvSpPr>
          <p:cNvPr id="6" name="TextBox 5"/>
          <p:cNvSpPr txBox="1"/>
          <p:nvPr/>
        </p:nvSpPr>
        <p:spPr>
          <a:xfrm>
            <a:off x="0" y="631065"/>
            <a:ext cx="12191999" cy="707886"/>
          </a:xfrm>
          <a:prstGeom prst="rect">
            <a:avLst/>
          </a:prstGeom>
          <a:noFill/>
        </p:spPr>
        <p:txBody>
          <a:bodyPr wrap="square" rtlCol="0">
            <a:spAutoFit/>
          </a:bodyPr>
          <a:lstStyle/>
          <a:p>
            <a:r>
              <a:rPr lang="en-US" sz="4000" b="1" u="sng" dirty="0" smtClean="0">
                <a:solidFill>
                  <a:schemeClr val="bg2"/>
                </a:solidFill>
              </a:rPr>
              <a:t>Why MVC ?</a:t>
            </a:r>
            <a:endParaRPr lang="en-US" sz="4000" b="1" u="sng" dirty="0">
              <a:solidFill>
                <a:schemeClr val="bg2"/>
              </a:solidFill>
            </a:endParaRPr>
          </a:p>
        </p:txBody>
      </p:sp>
    </p:spTree>
    <p:extLst>
      <p:ext uri="{BB962C8B-B14F-4D97-AF65-F5344CB8AC3E}">
        <p14:creationId xmlns:p14="http://schemas.microsoft.com/office/powerpoint/2010/main" val="1919253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4176"/>
            <a:ext cx="12192000" cy="1508760"/>
          </a:xfrm>
        </p:spPr>
        <p:txBody>
          <a:bodyPr/>
          <a:lstStyle/>
          <a:p>
            <a:r>
              <a:rPr lang="en-US" b="1" u="sng" dirty="0" smtClean="0"/>
              <a:t>What we have done</a:t>
            </a:r>
            <a:endParaRPr lang="en-US" b="1" u="sng"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000" dirty="0" smtClean="0"/>
              <a:t>  </a:t>
            </a:r>
            <a:r>
              <a:rPr lang="en-US" sz="2000" dirty="0" smtClean="0"/>
              <a:t>Designed </a:t>
            </a:r>
            <a:r>
              <a:rPr lang="en-US" sz="2000" dirty="0" smtClean="0"/>
              <a:t>complete </a:t>
            </a:r>
            <a:r>
              <a:rPr lang="en-US" sz="2000" dirty="0" smtClean="0"/>
              <a:t>database.</a:t>
            </a:r>
            <a:endParaRPr lang="en-US" sz="2000" dirty="0" smtClean="0"/>
          </a:p>
          <a:p>
            <a:pPr>
              <a:buFont typeface="Wingdings" panose="05000000000000000000" pitchFamily="2" charset="2"/>
              <a:buChar char="Ø"/>
            </a:pPr>
            <a:r>
              <a:rPr lang="en-US" sz="2000" dirty="0" smtClean="0"/>
              <a:t>Designed the </a:t>
            </a:r>
            <a:r>
              <a:rPr lang="en-US" sz="2000" dirty="0" smtClean="0"/>
              <a:t>Layout of application.</a:t>
            </a:r>
            <a:endParaRPr lang="en-US" sz="2000" dirty="0" smtClean="0"/>
          </a:p>
          <a:p>
            <a:pPr>
              <a:buFont typeface="Wingdings" panose="05000000000000000000" pitchFamily="2" charset="2"/>
              <a:buChar char="Ø"/>
            </a:pPr>
            <a:r>
              <a:rPr lang="en-US" sz="2000" dirty="0" smtClean="0"/>
              <a:t>Created </a:t>
            </a:r>
            <a:r>
              <a:rPr lang="en-US" sz="2000" dirty="0" smtClean="0"/>
              <a:t>accounts </a:t>
            </a:r>
            <a:r>
              <a:rPr lang="en-US" sz="2000" dirty="0" smtClean="0"/>
              <a:t>with complete read and write </a:t>
            </a:r>
            <a:r>
              <a:rPr lang="en-US" sz="2000" dirty="0" smtClean="0"/>
              <a:t>action.</a:t>
            </a:r>
          </a:p>
          <a:p>
            <a:pPr>
              <a:buFont typeface="Wingdings" panose="05000000000000000000" pitchFamily="2" charset="2"/>
              <a:buChar char="Ø"/>
            </a:pPr>
            <a:r>
              <a:rPr lang="en-US" sz="2000" dirty="0"/>
              <a:t>Created </a:t>
            </a:r>
            <a:r>
              <a:rPr lang="en-US" sz="2000" dirty="0" smtClean="0"/>
              <a:t>inventory with </a:t>
            </a:r>
            <a:r>
              <a:rPr lang="en-US" sz="2000" dirty="0"/>
              <a:t>complete read and write action</a:t>
            </a:r>
            <a:r>
              <a:rPr lang="en-US" sz="2000" dirty="0" smtClean="0"/>
              <a:t>.</a:t>
            </a:r>
            <a:endParaRPr lang="en-US" sz="2000" dirty="0" smtClean="0"/>
          </a:p>
          <a:p>
            <a:pPr>
              <a:buFont typeface="Wingdings" panose="05000000000000000000" pitchFamily="2" charset="2"/>
              <a:buChar char="Ø"/>
            </a:pPr>
            <a:r>
              <a:rPr lang="en-US" sz="2000" dirty="0" smtClean="0"/>
              <a:t>Master</a:t>
            </a:r>
            <a:r>
              <a:rPr lang="en-US" sz="2000" dirty="0" smtClean="0"/>
              <a:t> </a:t>
            </a:r>
            <a:r>
              <a:rPr lang="en-US" sz="2000" dirty="0" smtClean="0"/>
              <a:t>detailed </a:t>
            </a:r>
            <a:r>
              <a:rPr lang="en-US" sz="2000" dirty="0" smtClean="0"/>
              <a:t>entry for Vouchers.</a:t>
            </a:r>
            <a:endParaRPr lang="en-US" sz="2000" dirty="0" smtClean="0"/>
          </a:p>
          <a:p>
            <a:pPr>
              <a:buFont typeface="Wingdings" panose="05000000000000000000" pitchFamily="2" charset="2"/>
              <a:buChar char="Ø"/>
            </a:pPr>
            <a:r>
              <a:rPr lang="en-US" sz="2000" dirty="0" smtClean="0"/>
              <a:t>User log in / log out</a:t>
            </a:r>
          </a:p>
          <a:p>
            <a:pPr marL="0" indent="0">
              <a:buNone/>
            </a:pPr>
            <a:endParaRPr lang="en-US" dirty="0"/>
          </a:p>
        </p:txBody>
      </p:sp>
    </p:spTree>
    <p:extLst>
      <p:ext uri="{BB962C8B-B14F-4D97-AF65-F5344CB8AC3E}">
        <p14:creationId xmlns:p14="http://schemas.microsoft.com/office/powerpoint/2010/main" val="3009293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6501"/>
            <a:ext cx="12192000" cy="1508760"/>
          </a:xfrm>
        </p:spPr>
        <p:txBody>
          <a:bodyPr>
            <a:normAutofit/>
          </a:bodyPr>
          <a:lstStyle/>
          <a:p>
            <a:pPr algn="ctr"/>
            <a:r>
              <a:rPr lang="en-US" sz="7200" dirty="0" smtClean="0">
                <a:solidFill>
                  <a:schemeClr val="tx1"/>
                </a:solidFill>
              </a:rPr>
              <a:t>SCREEN SHOTS:</a:t>
            </a:r>
            <a:endParaRPr lang="en-US" sz="7200" dirty="0">
              <a:solidFill>
                <a:schemeClr val="tx1"/>
              </a:solidFill>
            </a:endParaRPr>
          </a:p>
        </p:txBody>
      </p:sp>
    </p:spTree>
    <p:extLst>
      <p:ext uri="{BB962C8B-B14F-4D97-AF65-F5344CB8AC3E}">
        <p14:creationId xmlns:p14="http://schemas.microsoft.com/office/powerpoint/2010/main" val="7577574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833" y="1977650"/>
            <a:ext cx="11185451" cy="4763387"/>
          </a:xfrm>
        </p:spPr>
      </p:pic>
    </p:spTree>
    <p:extLst>
      <p:ext uri="{BB962C8B-B14F-4D97-AF65-F5344CB8AC3E}">
        <p14:creationId xmlns:p14="http://schemas.microsoft.com/office/powerpoint/2010/main" val="1992470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5818" y="2192120"/>
            <a:ext cx="8398281" cy="4206875"/>
          </a:xfrm>
        </p:spPr>
      </p:pic>
    </p:spTree>
    <p:extLst>
      <p:ext uri="{BB962C8B-B14F-4D97-AF65-F5344CB8AC3E}">
        <p14:creationId xmlns:p14="http://schemas.microsoft.com/office/powerpoint/2010/main" val="1389308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Accounts :</a:t>
            </a:r>
            <a:endParaRPr lang="en-US" dirty="0"/>
          </a:p>
        </p:txBody>
      </p:sp>
      <p:pic>
        <p:nvPicPr>
          <p:cNvPr id="6" name="Content Placeholder 5"/>
          <p:cNvPicPr>
            <a:picLocks noGrp="1" noChangeAspect="1"/>
          </p:cNvPicPr>
          <p:nvPr>
            <p:ph idx="1"/>
          </p:nvPr>
        </p:nvPicPr>
        <p:blipFill>
          <a:blip r:embed="rId2"/>
          <a:stretch>
            <a:fillRect/>
          </a:stretch>
        </p:blipFill>
        <p:spPr>
          <a:xfrm>
            <a:off x="2435805" y="2096423"/>
            <a:ext cx="7318308" cy="4206875"/>
          </a:xfrm>
          <a:prstGeom prst="rect">
            <a:avLst/>
          </a:prstGeom>
        </p:spPr>
      </p:pic>
    </p:spTree>
    <p:extLst>
      <p:ext uri="{BB962C8B-B14F-4D97-AF65-F5344CB8AC3E}">
        <p14:creationId xmlns:p14="http://schemas.microsoft.com/office/powerpoint/2010/main" val="15213093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810</TotalTime>
  <Words>253</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Corbel</vt:lpstr>
      <vt:lpstr>Times New Roman</vt:lpstr>
      <vt:lpstr>Wingdings</vt:lpstr>
      <vt:lpstr>Banded</vt:lpstr>
      <vt:lpstr>INVENTORY MANAGEMENT SYSTEM</vt:lpstr>
      <vt:lpstr>TABLE OF CONTENTS</vt:lpstr>
      <vt:lpstr>Inventory management system On MVc</vt:lpstr>
      <vt:lpstr>PowerPoint Presentation</vt:lpstr>
      <vt:lpstr>What we have done</vt:lpstr>
      <vt:lpstr>SCREEN SHOTS:</vt:lpstr>
      <vt:lpstr>Database:</vt:lpstr>
      <vt:lpstr>Layout Page</vt:lpstr>
      <vt:lpstr>Accounts :</vt:lpstr>
      <vt:lpstr>Accounts (Read / Write) Views</vt:lpstr>
      <vt:lpstr>Inventory:</vt:lpstr>
      <vt:lpstr>Inventory (Read / Write) Views</vt:lpstr>
      <vt:lpstr>Master Detail Entry (Voucher)</vt:lpstr>
      <vt:lpstr>what is left:</vt:lpstr>
      <vt:lpstr>Work plan:</vt:lpstr>
      <vt:lpstr>Work plan: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dc:title>
  <dc:creator>Wajahat Khan</dc:creator>
  <cp:lastModifiedBy>Anas usmany</cp:lastModifiedBy>
  <cp:revision>60</cp:revision>
  <dcterms:created xsi:type="dcterms:W3CDTF">2018-10-07T22:37:31Z</dcterms:created>
  <dcterms:modified xsi:type="dcterms:W3CDTF">2018-10-09T03:11:59Z</dcterms:modified>
</cp:coreProperties>
</file>