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307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31" r:id="rId18"/>
    <p:sldId id="433" r:id="rId19"/>
    <p:sldId id="434" r:id="rId20"/>
    <p:sldId id="435" r:id="rId21"/>
    <p:sldId id="430" r:id="rId22"/>
    <p:sldId id="420" r:id="rId23"/>
    <p:sldId id="421" r:id="rId24"/>
    <p:sldId id="432" r:id="rId25"/>
    <p:sldId id="428" r:id="rId26"/>
    <p:sldId id="429" r:id="rId27"/>
    <p:sldId id="423" r:id="rId28"/>
    <p:sldId id="425" r:id="rId29"/>
    <p:sldId id="427" r:id="rId30"/>
    <p:sldId id="426" r:id="rId31"/>
    <p:sldId id="305" r:id="rId32"/>
    <p:sldId id="43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05C-0D82-4C91-B543-138E54569714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8044-EA56-447E-BDEC-142B465B6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8044-EA56-447E-BDEC-142B465B65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cs.washington.edu/courses/cse403/13au/lectures/git.ppt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progit/progit2/releases/download/2.1.47/progit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0291" y="1676400"/>
            <a:ext cx="7353357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 err="1" smtClean="0"/>
              <a:t>Git</a:t>
            </a:r>
            <a:r>
              <a:rPr lang="en-US" sz="4400" b="1" dirty="0" smtClean="0"/>
              <a:t> for Version Control</a:t>
            </a:r>
            <a:endParaRPr lang="en-US" sz="4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8612" name="Picture 4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7000" y="153650"/>
            <a:ext cx="624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/>
              <a:t>Distributed 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324213"/>
            <a:ext cx="7467600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Each client (essentially) holds a complete copy of the code base</a:t>
            </a:r>
            <a:r>
              <a:rPr lang="en-GB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Code is shared between clients by </a:t>
            </a:r>
            <a:r>
              <a:rPr lang="en-GB" sz="2800" dirty="0" smtClean="0"/>
              <a:t>push/pulls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Many operations are local</a:t>
            </a:r>
            <a:r>
              <a:rPr lang="en-US" sz="2800" dirty="0" smtClean="0"/>
              <a:t>:</a:t>
            </a:r>
          </a:p>
          <a:p>
            <a:pPr marL="914400" indent="-4572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check in/out from local </a:t>
            </a:r>
            <a:r>
              <a:rPr lang="en-US" sz="2400" dirty="0" smtClean="0"/>
              <a:t>repo</a:t>
            </a:r>
          </a:p>
          <a:p>
            <a:pPr marL="914400" indent="-4572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commit changes to local </a:t>
            </a:r>
            <a:r>
              <a:rPr lang="en-US" sz="2400" dirty="0" smtClean="0"/>
              <a:t>repo</a:t>
            </a:r>
          </a:p>
          <a:p>
            <a:pPr marL="914400" indent="-4572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local repo keeps version </a:t>
            </a:r>
            <a:r>
              <a:rPr lang="en-US" sz="2400" dirty="0" smtClean="0"/>
              <a:t>history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When you're </a:t>
            </a:r>
            <a:r>
              <a:rPr lang="en-US" sz="2800" dirty="0" smtClean="0"/>
              <a:t>done, </a:t>
            </a:r>
            <a:r>
              <a:rPr lang="en-US" sz="2800" dirty="0"/>
              <a:t>you can "push" changes back to </a:t>
            </a:r>
            <a:r>
              <a:rPr lang="en-US" sz="2800" dirty="0" smtClean="0"/>
              <a:t>server.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7000" y="153650"/>
            <a:ext cx="624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/>
              <a:t>Distributed 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58" y="1370668"/>
            <a:ext cx="6561842" cy="533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3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00800" y="195342"/>
            <a:ext cx="243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File States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513344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Committed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Modified, not staged, not committed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Staged (</a:t>
            </a:r>
            <a:r>
              <a:rPr lang="en-US" sz="2800" dirty="0"/>
              <a:t>Staged files are </a:t>
            </a:r>
            <a:r>
              <a:rPr lang="en-US" sz="2800" dirty="0" smtClean="0"/>
              <a:t>ready to </a:t>
            </a:r>
            <a:r>
              <a:rPr lang="en-US" sz="2800" dirty="0"/>
              <a:t>be </a:t>
            </a:r>
            <a:r>
              <a:rPr lang="en-US" sz="2800" dirty="0" smtClean="0"/>
              <a:t>committed)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13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00800" y="195342"/>
            <a:ext cx="243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Workflow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976"/>
            <a:ext cx="9159401" cy="55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43800" y="195342"/>
            <a:ext cx="10668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Git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2971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Let’s get our hands dirty!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122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343400" y="195342"/>
            <a:ext cx="42672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Initial Configuration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35570" y="1524000"/>
            <a:ext cx="79560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Set the name and email for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to use when you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commit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pPr marL="8001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“matrix”</a:t>
            </a:r>
          </a:p>
          <a:p>
            <a:pPr marL="8001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mats@gmail.com</a:t>
            </a: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94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05400" y="152400"/>
            <a:ext cx="3657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Creating a repo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524000"/>
            <a:ext cx="762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(This will create 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/>
              <a:t> directory in your current directory)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hello.txt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–m “first file”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You need to use both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800" dirty="0" smtClean="0"/>
              <a:t> to save it to your repo.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only adds the file to the staging area.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saves it permanently.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81800" y="152400"/>
            <a:ext cx="2133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Commit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5240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After commit you can see a message containing a sequence of seven hexadecimal characters. This is the starting of a 40 character hash value that is created by passing the contents of your file, the current timestamp, etc. to 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SHA1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algorithm (a hashing algorithm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has a special pointer named HEAD which simply points to the latest commit on the current branch</a:t>
            </a:r>
            <a:endParaRPr lang="en-US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81800" y="152400"/>
            <a:ext cx="2133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err="1" smtClean="0"/>
              <a:t>gitignore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5240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There are certain files we would not generally want to keep track </a:t>
            </a:r>
            <a:r>
              <a:rPr lang="en-US" sz="2400" dirty="0" smtClean="0"/>
              <a:t>of.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For </a:t>
            </a:r>
            <a:r>
              <a:rPr lang="en-US" sz="2400" dirty="0"/>
              <a:t>example, when we compile a latex file with </a:t>
            </a:r>
            <a:r>
              <a:rPr lang="en-US" sz="2400" dirty="0" err="1"/>
              <a:t>pdflatex</a:t>
            </a:r>
            <a:r>
              <a:rPr lang="en-US" sz="2400" dirty="0"/>
              <a:t>, it generates a log file, an </a:t>
            </a:r>
            <a:r>
              <a:rPr lang="en-US" sz="2400" dirty="0" smtClean="0"/>
              <a:t>aux file</a:t>
            </a:r>
            <a:r>
              <a:rPr lang="en-US" sz="2400" dirty="0"/>
              <a:t>, and a pdf </a:t>
            </a:r>
            <a:r>
              <a:rPr lang="en-US" sz="2400" dirty="0" smtClean="0"/>
              <a:t>file.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We would not really want to maintain versions of these </a:t>
            </a:r>
            <a:r>
              <a:rPr lang="en-US" sz="2400" dirty="0" smtClean="0"/>
              <a:t>files, as </a:t>
            </a:r>
            <a:r>
              <a:rPr lang="en-US" sz="2400" dirty="0"/>
              <a:t>we can easily generate these from the </a:t>
            </a:r>
            <a:r>
              <a:rPr lang="en-US" sz="2400" dirty="0" err="1"/>
              <a:t>tex</a:t>
            </a:r>
            <a:r>
              <a:rPr lang="en-US" sz="2400" dirty="0"/>
              <a:t> file. 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81800" y="152400"/>
            <a:ext cx="2133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err="1" smtClean="0"/>
              <a:t>gitignore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1295400"/>
            <a:ext cx="762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To ignore these we will create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sz="2800" dirty="0"/>
              <a:t> </a:t>
            </a:r>
            <a:r>
              <a:rPr lang="en-US" sz="2400" dirty="0" smtClean="0"/>
              <a:t>file with the following line in it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*.</a:t>
            </a:r>
            <a:r>
              <a:rPr lang="en-US" sz="2400" dirty="0"/>
              <a:t>log</a:t>
            </a:r>
            <a:br>
              <a:rPr lang="en-US" sz="2400" dirty="0"/>
            </a:br>
            <a:r>
              <a:rPr lang="en-US" sz="2400" dirty="0"/>
              <a:t>*.</a:t>
            </a:r>
            <a:r>
              <a:rPr lang="en-US" sz="2400" dirty="0" smtClean="0"/>
              <a:t>aux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Notice the use of wild card matcher \*", which would make </a:t>
            </a:r>
            <a:r>
              <a:rPr lang="en-US" sz="2400" dirty="0" err="1"/>
              <a:t>git</a:t>
            </a:r>
            <a:r>
              <a:rPr lang="en-US" sz="2400" dirty="0"/>
              <a:t> ignore any </a:t>
            </a:r>
            <a:r>
              <a:rPr lang="en-US" sz="2400" dirty="0" smtClean="0"/>
              <a:t>files ending </a:t>
            </a:r>
            <a:r>
              <a:rPr lang="en-US" sz="2400" dirty="0"/>
              <a:t>with the stated extensions.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400"/>
            <a:ext cx="907777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24400" y="153650"/>
            <a:ext cx="4038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Management </a:t>
            </a:r>
            <a:r>
              <a:rPr lang="en-US" sz="2800" dirty="0"/>
              <a:t>of changes to documents, computer programs, large web sites, and other collections of information</a:t>
            </a:r>
            <a:r>
              <a:rPr lang="en-US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Also known as “Source Control”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For collaborative project, one needs to see </a:t>
            </a:r>
            <a:r>
              <a:rPr lang="en-US" sz="2800" dirty="0" smtClean="0">
                <a:solidFill>
                  <a:srgbClr val="0070C0"/>
                </a:solidFill>
              </a:rPr>
              <a:t>who</a:t>
            </a:r>
            <a:r>
              <a:rPr lang="en-US" sz="2800" dirty="0" smtClean="0"/>
              <a:t> changed </a:t>
            </a:r>
            <a:r>
              <a:rPr lang="en-US" sz="2800" dirty="0" smtClean="0">
                <a:solidFill>
                  <a:srgbClr val="0070C0"/>
                </a:solidFill>
              </a:rPr>
              <a:t>what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when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why</a:t>
            </a:r>
            <a:r>
              <a:rPr lang="en-US" sz="2800" dirty="0" smtClean="0"/>
              <a:t>?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One also needs the whole version history</a:t>
            </a:r>
            <a:endParaRPr lang="en-US" sz="28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30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81800" y="152400"/>
            <a:ext cx="2133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err="1" smtClean="0"/>
              <a:t>gitignore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099604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5570" y="4572000"/>
            <a:ext cx="8092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For another example, when you create an </a:t>
            </a:r>
            <a:r>
              <a:rPr lang="en-US" sz="2400" dirty="0" err="1" smtClean="0"/>
              <a:t>intellij</a:t>
            </a:r>
            <a:r>
              <a:rPr lang="en-US" sz="2400" dirty="0" smtClean="0"/>
              <a:t> project, we don’t really want to version the .idea file or .</a:t>
            </a:r>
            <a:r>
              <a:rPr lang="en-US" sz="2400" dirty="0" err="1" smtClean="0"/>
              <a:t>iml</a:t>
            </a:r>
            <a:r>
              <a:rPr lang="en-US" sz="2400" dirty="0" smtClean="0"/>
              <a:t> files. Try to </a:t>
            </a:r>
            <a:r>
              <a:rPr lang="en-US" sz="2400" smtClean="0"/>
              <a:t>implement these.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57800" y="152400"/>
            <a:ext cx="3429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Remote Repo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01889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 origin master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(Fetches the most recent updates from the remote repo into your local repo, and puts them into your working directory)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(Puts your changes from your local repo in the remote repo</a:t>
            </a:r>
            <a:r>
              <a:rPr lang="en-US" sz="2800" dirty="0" smtClean="0"/>
              <a:t>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add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05400" y="152400"/>
            <a:ext cx="3657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Git Commands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206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81600" y="152400"/>
            <a:ext cx="3810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smtClean="0"/>
              <a:t>Status, undo, log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7620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sz="2800" dirty="0"/>
              <a:t>(will show which files are modified but </a:t>
            </a:r>
            <a:r>
              <a:rPr lang="en-US" sz="2800" dirty="0" err="1"/>
              <a:t>unstaged</a:t>
            </a:r>
            <a:r>
              <a:rPr lang="en-US" sz="2800" dirty="0"/>
              <a:t>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(history)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reset HEAD --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Unstages</a:t>
            </a:r>
            <a:r>
              <a:rPr lang="en-US" sz="2800" dirty="0" smtClean="0"/>
              <a:t> the file)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reset --hard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SOME-COMMIT</a:t>
            </a:r>
            <a:r>
              <a:rPr lang="en-US" sz="2800" dirty="0" smtClean="0"/>
              <a:t> (Goes back to SOME-COMMIT)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19600" y="152400"/>
            <a:ext cx="4572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Branching &amp; Merging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name </a:t>
            </a:r>
            <a:r>
              <a:rPr lang="en-US" sz="2800" dirty="0"/>
              <a:t>(Creates a branch)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sz="2800" dirty="0" smtClean="0"/>
              <a:t>(lists all branches)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(switches to the local branch)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smtClean="0"/>
              <a:t>(</a:t>
            </a:r>
            <a:r>
              <a:rPr lang="en-US" sz="2800" dirty="0"/>
              <a:t>Merges changes from a branch to local master)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496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19600" y="152400"/>
            <a:ext cx="4572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Branching &amp; Merging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7546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19600" y="152400"/>
            <a:ext cx="4572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Branching &amp; Merging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8198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57800" y="152400"/>
            <a:ext cx="3429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Merge Conflict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01889"/>
            <a:ext cx="7620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The conflicting file will contain &lt;&lt;&lt; and &gt;&gt;&gt; sections to indicate where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was unable to resolve a conflict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Find all such sections, and edit them to the proper state (whichever of the two versions is newer / better / more correct).</a:t>
            </a:r>
            <a:endParaRPr lang="en-US" sz="28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2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010400" y="152400"/>
            <a:ext cx="18288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err="1" smtClean="0"/>
              <a:t>Github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01889"/>
            <a:ext cx="7620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GitHub.com is a site for online storage of 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smtClean="0"/>
              <a:t>repositories.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You can create a remote repo there and push code to it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Many open source projects use it, such as the Linux kernel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You can get free space for open source projects, or you can pay for private projects.</a:t>
            </a:r>
            <a:br>
              <a:rPr lang="en-US" sz="2800" dirty="0"/>
            </a:b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772400" y="119222"/>
            <a:ext cx="990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Git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634" name="Picture 2" descr="In case of fire 1 git commit 2 git push 3 leav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70" y="1405096"/>
            <a:ext cx="76200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24400" y="153650"/>
            <a:ext cx="4038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1" y="1676400"/>
            <a:ext cx="746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How do you do your project?</a:t>
            </a:r>
            <a:endParaRPr lang="en-US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Modifying existing </a:t>
            </a:r>
            <a:r>
              <a:rPr lang="en-GB" sz="2800" dirty="0" smtClean="0"/>
              <a:t>code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Backing </a:t>
            </a:r>
            <a:r>
              <a:rPr lang="en-GB" sz="2800" dirty="0"/>
              <a:t>up working </a:t>
            </a:r>
            <a:r>
              <a:rPr lang="en-GB" sz="2800" dirty="0" smtClean="0"/>
              <a:t>code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Checking </a:t>
            </a:r>
            <a:r>
              <a:rPr lang="en-GB" sz="2800" dirty="0"/>
              <a:t>if an idea </a:t>
            </a:r>
            <a:r>
              <a:rPr lang="en-GB" sz="2800" dirty="0" smtClean="0"/>
              <a:t>works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If yes, then cool! If no, then revert back to the backed up code.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2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40189" y="115669"/>
            <a:ext cx="2175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Courtesy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5570" y="2743200"/>
            <a:ext cx="8092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ctr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://git-scm.com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en.wikipedia.org/wiki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://courses.cs.washington.edu/courses/cse403/13au/lectures/git.ppt.pdf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Tx/>
              <a:buChar char="-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362200"/>
            <a:ext cx="5675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 YOU!!!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 descr="https://documents.lucidchart.com/documents/a0919304-e94f-4c88-8946-c0d3984ce455/pages/t4C0rZs7MOaRX?a=223&amp;x=88&amp;y=534&amp;w=2134&amp;h=1115&amp;store=1&amp;accept=image%2F*&amp;auth=LCA%20ed81d97fc0bbf3b4ef33f51e0069061889c20e47-ts%3D152969634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88921"/>
            <a:ext cx="7499350" cy="39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96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24400" y="153650"/>
            <a:ext cx="4038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1" y="1447800"/>
            <a:ext cx="7467600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What we generally do!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0" y="2667000"/>
            <a:ext cx="9144000" cy="2236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5417429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/>
              <a:t>You thought this was bad?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2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24400" y="153650"/>
            <a:ext cx="4038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1" y="1447800"/>
            <a:ext cx="746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dirty="0" smtClean="0"/>
              <a:t>Open Source Projects </a:t>
            </a:r>
          </a:p>
          <a:p>
            <a:pPr marL="400050" indent="-400050" algn="just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(</a:t>
            </a:r>
            <a:r>
              <a:rPr lang="en-US" sz="2400" dirty="0"/>
              <a:t>Linux kernel has thousands of regular developers, millions of files</a:t>
            </a:r>
            <a:r>
              <a:rPr lang="en-US" sz="2400" dirty="0" smtClean="0"/>
              <a:t>.)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dirty="0" smtClean="0"/>
              <a:t>Big Code Base</a:t>
            </a:r>
          </a:p>
          <a:p>
            <a:pPr marL="400050" algn="just">
              <a:lnSpc>
                <a:spcPct val="150000"/>
              </a:lnSpc>
            </a:pPr>
            <a:r>
              <a:rPr lang="en-US" sz="2400" dirty="0" smtClean="0"/>
              <a:t> (Win </a:t>
            </a:r>
            <a:r>
              <a:rPr lang="en-US" sz="2400" dirty="0"/>
              <a:t>95 </a:t>
            </a:r>
            <a:r>
              <a:rPr lang="en-US" sz="2400" dirty="0" smtClean="0"/>
              <a:t>had </a:t>
            </a:r>
            <a:r>
              <a:rPr lang="en-US" sz="2400" dirty="0" err="1" smtClean="0"/>
              <a:t>approx</a:t>
            </a:r>
            <a:r>
              <a:rPr lang="en-US" sz="2400" dirty="0" smtClean="0"/>
              <a:t> </a:t>
            </a:r>
            <a:r>
              <a:rPr lang="en-US" sz="2400" dirty="0"/>
              <a:t>5 million lines of </a:t>
            </a:r>
            <a:r>
              <a:rPr lang="en-US" sz="2400" dirty="0" smtClean="0"/>
              <a:t>code)</a:t>
            </a:r>
          </a:p>
          <a:p>
            <a:pPr marL="400050" algn="just">
              <a:lnSpc>
                <a:spcPct val="150000"/>
              </a:lnSpc>
            </a:pPr>
            <a:endParaRPr lang="en-US" sz="2400" dirty="0" smtClean="0"/>
          </a:p>
          <a:p>
            <a:pPr marL="400050" algn="just">
              <a:lnSpc>
                <a:spcPct val="150000"/>
              </a:lnSpc>
            </a:pPr>
            <a:r>
              <a:rPr lang="en-US" sz="3200" dirty="0" smtClean="0"/>
              <a:t>Hence comes Version Control System!</a:t>
            </a:r>
            <a:endParaRPr lang="en-US" sz="4000" dirty="0" smtClean="0"/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1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467600" y="153650"/>
            <a:ext cx="12192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err="1" smtClean="0"/>
              <a:t>Git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219200"/>
            <a:ext cx="7467600" cy="32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Created by Linus Torvalds, creator of </a:t>
            </a:r>
            <a:r>
              <a:rPr lang="en-US" sz="2800" dirty="0" smtClean="0"/>
              <a:t>Linux </a:t>
            </a:r>
            <a:r>
              <a:rPr lang="en-US" sz="2800" dirty="0" err="1" smtClean="0"/>
              <a:t>Kerner</a:t>
            </a:r>
            <a:r>
              <a:rPr lang="en-US" sz="2800" dirty="0" smtClean="0"/>
              <a:t>, </a:t>
            </a:r>
            <a:r>
              <a:rPr lang="en-US" sz="2800" dirty="0"/>
              <a:t>in </a:t>
            </a:r>
            <a:r>
              <a:rPr lang="en-US" sz="2800" dirty="0" smtClean="0"/>
              <a:t>2005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It was designed to do version control for Linux kernel development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  <p:pic>
        <p:nvPicPr>
          <p:cNvPr id="67586" name="Picture 2" descr="Image result for 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4879975" cy="20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467600" y="153650"/>
            <a:ext cx="12192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err="1" smtClean="0"/>
              <a:t>Git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219200"/>
            <a:ext cx="74676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Web link: </a:t>
            </a:r>
            <a:r>
              <a:rPr lang="en-US" sz="2800" dirty="0">
                <a:hlinkClick r:id="rId2"/>
              </a:rPr>
              <a:t>https://git-scm.com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Documentation: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git-scm.com/doc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 </a:t>
            </a:r>
            <a:r>
              <a:rPr lang="en-US" sz="2800" dirty="0" err="1" smtClean="0"/>
              <a:t>Git</a:t>
            </a:r>
            <a:r>
              <a:rPr lang="en-US" sz="2800" dirty="0"/>
              <a:t> book</a:t>
            </a:r>
            <a:r>
              <a:rPr lang="en-US" sz="28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github.com/progit/progit2/releases/download/2.1.47/progit.pdf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Command Line help: (where verb = commit, add, push, pull etc</a:t>
            </a:r>
            <a:r>
              <a:rPr lang="en-US" sz="2800" dirty="0"/>
              <a:t>.</a:t>
            </a:r>
            <a:r>
              <a:rPr lang="en-US" sz="28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 verb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99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7000" y="153650"/>
            <a:ext cx="624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/>
              <a:t>Centralised 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324213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A single server holds the code base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Clients access the server by means of </a:t>
            </a:r>
            <a:r>
              <a:rPr lang="en-GB" sz="2800" dirty="0" smtClean="0"/>
              <a:t>check-in/check-outs.</a:t>
            </a:r>
            <a:endParaRPr lang="en-GB" sz="28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Examples include CVS, Subversion, Visual Source Safe</a:t>
            </a:r>
            <a:r>
              <a:rPr lang="en-GB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When you're done, you "check in" back to the </a:t>
            </a:r>
            <a:r>
              <a:rPr lang="en-US" sz="2800" dirty="0" smtClean="0"/>
              <a:t>server.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02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7000" y="153650"/>
            <a:ext cx="624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/>
              <a:t>Centralised 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32345"/>
            <a:ext cx="7175966" cy="562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3027</TotalTime>
  <Words>889</Words>
  <Application>Microsoft Office PowerPoint</Application>
  <PresentationFormat>On-screen Show (4:3)</PresentationFormat>
  <Paragraphs>122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551</cp:revision>
  <dcterms:created xsi:type="dcterms:W3CDTF">2016-08-27T16:55:58Z</dcterms:created>
  <dcterms:modified xsi:type="dcterms:W3CDTF">2018-06-22T23:27:06Z</dcterms:modified>
</cp:coreProperties>
</file>