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4" r:id="rId18"/>
    <p:sldId id="275" r:id="rId19"/>
    <p:sldId id="272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3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501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6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8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4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26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4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1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8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3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78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073" y="308547"/>
            <a:ext cx="8825658" cy="3329581"/>
          </a:xfrm>
        </p:spPr>
        <p:txBody>
          <a:bodyPr/>
          <a:lstStyle/>
          <a:p>
            <a:r>
              <a:rPr lang="bn-BD" sz="3600" dirty="0" smtClean="0"/>
              <a:t>Presentation on “</a:t>
            </a:r>
            <a:r>
              <a:rPr lang="en-US" sz="3600" dirty="0"/>
              <a:t>A Detailed </a:t>
            </a:r>
            <a:r>
              <a:rPr lang="en-US" sz="3600" dirty="0" smtClean="0"/>
              <a:t>Investigation </a:t>
            </a:r>
            <a:r>
              <a:rPr lang="en-US" sz="3600" dirty="0"/>
              <a:t>and Analysis of using</a:t>
            </a:r>
            <a:br>
              <a:rPr lang="en-US" sz="3600" dirty="0"/>
            </a:br>
            <a:r>
              <a:rPr lang="en-US" sz="3600" dirty="0"/>
              <a:t>Machine Learning Techniques for </a:t>
            </a:r>
            <a:r>
              <a:rPr lang="en-US" sz="3600" dirty="0" smtClean="0"/>
              <a:t>Intrusion</a:t>
            </a:r>
            <a:r>
              <a:rPr lang="bn-BD" sz="3600" dirty="0" smtClean="0"/>
              <a:t> </a:t>
            </a:r>
            <a:r>
              <a:rPr lang="en-US" sz="3600" dirty="0" smtClean="0"/>
              <a:t>Detection</a:t>
            </a:r>
            <a:r>
              <a:rPr lang="bn-BD" sz="3600" dirty="0" smtClean="0"/>
              <a:t>”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bn-BD" dirty="0" smtClean="0"/>
              <a:t>y Md. </a:t>
            </a:r>
            <a:r>
              <a:rPr lang="en-US" dirty="0" smtClean="0"/>
              <a:t>S</a:t>
            </a:r>
            <a:r>
              <a:rPr lang="bn-BD" dirty="0" smtClean="0"/>
              <a:t>ayeduzzaman</a:t>
            </a:r>
          </a:p>
          <a:p>
            <a:r>
              <a:rPr lang="bn-BD" dirty="0" smtClean="0"/>
              <a:t>Std no. 0405035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A</a:t>
            </a:r>
            <a:r>
              <a:rPr lang="en-US" dirty="0" err="1" smtClean="0"/>
              <a:t>nomaly</a:t>
            </a:r>
            <a:r>
              <a:rPr lang="en-US" dirty="0" smtClean="0"/>
              <a:t> </a:t>
            </a:r>
            <a:r>
              <a:rPr lang="en-US" dirty="0"/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Anomaly detection based </a:t>
            </a:r>
            <a:r>
              <a:rPr lang="en-US" dirty="0" err="1"/>
              <a:t>IDSes</a:t>
            </a:r>
            <a:r>
              <a:rPr lang="en-US" dirty="0"/>
              <a:t> are based on the </a:t>
            </a:r>
            <a:r>
              <a:rPr lang="en-US" dirty="0" smtClean="0"/>
              <a:t>hypothesis</a:t>
            </a:r>
            <a:r>
              <a:rPr lang="bn-BD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attacker’s behavior differs from normal user’s </a:t>
            </a:r>
            <a:r>
              <a:rPr lang="en-US" dirty="0" smtClean="0"/>
              <a:t>behavior. </a:t>
            </a:r>
            <a:r>
              <a:rPr lang="en-US" dirty="0"/>
              <a:t>It helps in detecting the evolving attacks. </a:t>
            </a:r>
            <a:r>
              <a:rPr lang="en-US" dirty="0" smtClean="0"/>
              <a:t>Anomaly</a:t>
            </a:r>
            <a:r>
              <a:rPr lang="bn-BD" dirty="0" smtClean="0"/>
              <a:t> </a:t>
            </a:r>
            <a:r>
              <a:rPr lang="en-US" dirty="0" smtClean="0"/>
              <a:t>based </a:t>
            </a:r>
            <a:r>
              <a:rPr lang="en-US" dirty="0" err="1"/>
              <a:t>IDSes</a:t>
            </a:r>
            <a:r>
              <a:rPr lang="en-US" dirty="0"/>
              <a:t> model the normal behavior of the system </a:t>
            </a:r>
            <a:r>
              <a:rPr lang="en-US" dirty="0" smtClean="0"/>
              <a:t>and</a:t>
            </a:r>
            <a:r>
              <a:rPr lang="bn-BD" dirty="0" smtClean="0"/>
              <a:t> </a:t>
            </a:r>
            <a:r>
              <a:rPr lang="en-US" dirty="0" smtClean="0"/>
              <a:t>keep </a:t>
            </a:r>
            <a:r>
              <a:rPr lang="en-US" dirty="0"/>
              <a:t>on updating it over a duration of </a:t>
            </a:r>
            <a:r>
              <a:rPr lang="en-US" dirty="0" smtClean="0"/>
              <a:t>time</a:t>
            </a:r>
            <a:r>
              <a:rPr lang="bn-BD" dirty="0" smtClean="0"/>
              <a:t>.</a:t>
            </a:r>
          </a:p>
          <a:p>
            <a:r>
              <a:rPr lang="en-US" dirty="0"/>
              <a:t>Anomaly detection techniques are widely categorized </a:t>
            </a:r>
            <a:r>
              <a:rPr lang="en-US" dirty="0" smtClean="0"/>
              <a:t>into</a:t>
            </a:r>
            <a:r>
              <a:rPr lang="bn-BD" dirty="0" smtClean="0"/>
              <a:t> </a:t>
            </a:r>
            <a:r>
              <a:rPr lang="en-US" dirty="0" smtClean="0"/>
              <a:t>three types</a:t>
            </a:r>
            <a:r>
              <a:rPr lang="bn-BD" dirty="0" smtClean="0"/>
              <a:t> :</a:t>
            </a:r>
          </a:p>
          <a:p>
            <a:pPr lvl="2"/>
            <a:r>
              <a:rPr lang="bn-BD" sz="2000" dirty="0" smtClean="0"/>
              <a:t>1. </a:t>
            </a:r>
            <a:r>
              <a:rPr lang="en-US" sz="2000" dirty="0"/>
              <a:t>Statistical </a:t>
            </a:r>
            <a:r>
              <a:rPr lang="en-US" sz="2000" dirty="0" smtClean="0"/>
              <a:t>techniques</a:t>
            </a:r>
            <a:endParaRPr lang="bn-BD" sz="2000" dirty="0" smtClean="0"/>
          </a:p>
          <a:p>
            <a:pPr lvl="2"/>
            <a:r>
              <a:rPr lang="bn-BD" sz="2000" dirty="0" smtClean="0"/>
              <a:t>2. </a:t>
            </a:r>
            <a:r>
              <a:rPr lang="en-US" sz="2000" dirty="0"/>
              <a:t>Machine learning </a:t>
            </a:r>
            <a:r>
              <a:rPr lang="en-US" sz="2000" dirty="0" smtClean="0"/>
              <a:t>based</a:t>
            </a:r>
            <a:r>
              <a:rPr lang="bn-BD" sz="2000" dirty="0" smtClean="0"/>
              <a:t> </a:t>
            </a:r>
            <a:r>
              <a:rPr lang="en-US" sz="2000" dirty="0" smtClean="0"/>
              <a:t>techniques</a:t>
            </a:r>
            <a:endParaRPr lang="bn-BD" sz="2000" dirty="0" smtClean="0"/>
          </a:p>
          <a:p>
            <a:pPr lvl="2"/>
            <a:r>
              <a:rPr lang="bn-BD" sz="2000" dirty="0" smtClean="0"/>
              <a:t>3. </a:t>
            </a:r>
            <a:r>
              <a:rPr lang="en-US" sz="2000" dirty="0"/>
              <a:t>Finite state machine (FSM) based techniques</a:t>
            </a:r>
          </a:p>
        </p:txBody>
      </p:sp>
    </p:spTree>
    <p:extLst>
      <p:ext uri="{BB962C8B-B14F-4D97-AF65-F5344CB8AC3E}">
        <p14:creationId xmlns:p14="http://schemas.microsoft.com/office/powerpoint/2010/main" val="10229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11. </a:t>
            </a:r>
            <a:r>
              <a:rPr lang="en-US" dirty="0"/>
              <a:t>Chowdhury et al. </a:t>
            </a:r>
            <a:r>
              <a:rPr lang="en-US" dirty="0" smtClean="0"/>
              <a:t>provided </a:t>
            </a:r>
            <a:r>
              <a:rPr lang="en-US" dirty="0"/>
              <a:t>the use of machine </a:t>
            </a:r>
            <a:r>
              <a:rPr lang="en-US" dirty="0" smtClean="0"/>
              <a:t>learning</a:t>
            </a:r>
            <a:r>
              <a:rPr lang="bn-BD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network intrusion detection. They have applied the </a:t>
            </a:r>
            <a:r>
              <a:rPr lang="en-US" dirty="0" smtClean="0"/>
              <a:t>combination</a:t>
            </a:r>
            <a:r>
              <a:rPr lang="bn-B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simulated annealing (SA</a:t>
            </a:r>
            <a:r>
              <a:rPr lang="en-US" dirty="0" smtClean="0"/>
              <a:t>) </a:t>
            </a:r>
            <a:r>
              <a:rPr lang="en-US" dirty="0"/>
              <a:t>and Support </a:t>
            </a:r>
            <a:r>
              <a:rPr lang="en-US" dirty="0" smtClean="0"/>
              <a:t>Vector</a:t>
            </a:r>
            <a:r>
              <a:rPr lang="bn-BD" dirty="0" smtClean="0"/>
              <a:t> </a:t>
            </a:r>
            <a:r>
              <a:rPr lang="en-US" dirty="0" smtClean="0"/>
              <a:t>Machine </a:t>
            </a:r>
            <a:r>
              <a:rPr lang="en-US" dirty="0"/>
              <a:t>(SVM) </a:t>
            </a:r>
            <a:r>
              <a:rPr lang="en-US" dirty="0" smtClean="0"/>
              <a:t> </a:t>
            </a:r>
            <a:r>
              <a:rPr lang="en-US" dirty="0"/>
              <a:t>to improve the detection accuracy </a:t>
            </a:r>
            <a:r>
              <a:rPr lang="en-US" dirty="0" smtClean="0"/>
              <a:t>and</a:t>
            </a:r>
            <a:r>
              <a:rPr lang="bn-BD" dirty="0" smtClean="0"/>
              <a:t> </a:t>
            </a:r>
            <a:r>
              <a:rPr lang="en-US" dirty="0" smtClean="0"/>
              <a:t>reduce </a:t>
            </a:r>
            <a:r>
              <a:rPr lang="en-US" dirty="0"/>
              <a:t>the false alarms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The normal SVM </a:t>
            </a:r>
            <a:r>
              <a:rPr lang="en-US" dirty="0" smtClean="0"/>
              <a:t>provides</a:t>
            </a:r>
            <a:r>
              <a:rPr lang="bn-BD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accuracy of 88.03% whereas the proposed scheme </a:t>
            </a:r>
            <a:r>
              <a:rPr lang="en-US" dirty="0" smtClean="0"/>
              <a:t>provides</a:t>
            </a:r>
            <a:r>
              <a:rPr lang="bn-BD" dirty="0" smtClean="0"/>
              <a:t> </a:t>
            </a:r>
            <a:r>
              <a:rPr lang="en-US" dirty="0" smtClean="0"/>
              <a:t>98.76</a:t>
            </a:r>
            <a:r>
              <a:rPr lang="en-US" dirty="0"/>
              <a:t>% accuracy with a randomly selected three features </a:t>
            </a:r>
            <a:r>
              <a:rPr lang="en-US" dirty="0" smtClean="0"/>
              <a:t>using</a:t>
            </a:r>
            <a:r>
              <a:rPr lang="bn-BD" dirty="0" smtClean="0"/>
              <a:t> </a:t>
            </a:r>
            <a:r>
              <a:rPr lang="en-US" dirty="0" smtClean="0"/>
              <a:t>SA </a:t>
            </a:r>
            <a:r>
              <a:rPr lang="en-US" dirty="0"/>
              <a:t>approach. It provides 0.09% FPR and 1.35% FNR </a:t>
            </a:r>
            <a:r>
              <a:rPr lang="en-US" dirty="0" smtClean="0"/>
              <a:t>rate</a:t>
            </a:r>
            <a:r>
              <a:rPr lang="bn-BD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is reasonably low</a:t>
            </a:r>
            <a:r>
              <a:rPr lang="en-US" dirty="0" smtClean="0"/>
              <a:t>.</a:t>
            </a:r>
            <a:endParaRPr lang="bn-BD" dirty="0" smtClean="0"/>
          </a:p>
          <a:p>
            <a:endParaRPr lang="bn-BD" dirty="0"/>
          </a:p>
          <a:p>
            <a:r>
              <a:rPr lang="bn-BD" dirty="0" smtClean="0"/>
              <a:t>12. </a:t>
            </a:r>
            <a:r>
              <a:rPr lang="en-US" dirty="0" err="1"/>
              <a:t>Moustafa</a:t>
            </a:r>
            <a:r>
              <a:rPr lang="en-US" dirty="0"/>
              <a:t> et </a:t>
            </a:r>
            <a:r>
              <a:rPr lang="en-US" dirty="0" smtClean="0"/>
              <a:t>al.</a:t>
            </a:r>
            <a:r>
              <a:rPr lang="bn-BD" dirty="0" smtClean="0"/>
              <a:t> </a:t>
            </a:r>
            <a:r>
              <a:rPr lang="en-US" dirty="0" smtClean="0"/>
              <a:t>proposed </a:t>
            </a:r>
            <a:r>
              <a:rPr lang="en-US" dirty="0"/>
              <a:t>a hybrid feature selection </a:t>
            </a:r>
            <a:r>
              <a:rPr lang="en-US" dirty="0" smtClean="0"/>
              <a:t>approach</a:t>
            </a:r>
            <a:r>
              <a:rPr lang="bn-BD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reduce the irrelevant set of features and to integrate </a:t>
            </a:r>
            <a:r>
              <a:rPr lang="en-US" dirty="0" smtClean="0"/>
              <a:t>it</a:t>
            </a:r>
            <a:r>
              <a:rPr lang="bn-BD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other machine learning algorithms for intrusion detection.</a:t>
            </a:r>
          </a:p>
        </p:txBody>
      </p:sp>
    </p:spTree>
    <p:extLst>
      <p:ext uri="{BB962C8B-B14F-4D97-AF65-F5344CB8AC3E}">
        <p14:creationId xmlns:p14="http://schemas.microsoft.com/office/powerpoint/2010/main" val="34281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results using </a:t>
            </a:r>
            <a:r>
              <a:rPr lang="en-US" dirty="0" smtClean="0"/>
              <a:t>UNSWNB15</a:t>
            </a:r>
            <a:r>
              <a:rPr lang="bn-BD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as follows: EM provides an accuracy of 77.2% </a:t>
            </a:r>
            <a:r>
              <a:rPr lang="en-US" dirty="0" smtClean="0"/>
              <a:t>with</a:t>
            </a:r>
            <a:r>
              <a:rPr lang="bn-BD" dirty="0" smtClean="0"/>
              <a:t> </a:t>
            </a:r>
            <a:r>
              <a:rPr lang="en-US" dirty="0" smtClean="0"/>
              <a:t>13.1</a:t>
            </a:r>
            <a:r>
              <a:rPr lang="en-US" dirty="0"/>
              <a:t>% FAR. LR provides accuracy of 83.0% with 14.2% </a:t>
            </a:r>
            <a:r>
              <a:rPr lang="en-US" dirty="0" smtClean="0"/>
              <a:t>FAR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NB provides 79.5% accuracy with 23.5% FAR</a:t>
            </a:r>
            <a:r>
              <a:rPr lang="en-US" dirty="0" smtClean="0"/>
              <a:t>.</a:t>
            </a:r>
            <a:endParaRPr lang="bn-BD" dirty="0" smtClean="0"/>
          </a:p>
          <a:p>
            <a:endParaRPr lang="bn-BD" dirty="0"/>
          </a:p>
          <a:p>
            <a:r>
              <a:rPr lang="bn-BD" dirty="0" smtClean="0"/>
              <a:t>13. </a:t>
            </a:r>
            <a:r>
              <a:rPr lang="en-US" dirty="0" err="1" smtClean="0"/>
              <a:t>Aburomman</a:t>
            </a:r>
            <a:r>
              <a:rPr lang="en-US" dirty="0" smtClean="0"/>
              <a:t> </a:t>
            </a:r>
            <a:r>
              <a:rPr lang="en-US" dirty="0"/>
              <a:t>et al</a:t>
            </a:r>
            <a:r>
              <a:rPr lang="en-US" dirty="0" smtClean="0"/>
              <a:t>. </a:t>
            </a:r>
            <a:r>
              <a:rPr lang="en-US" dirty="0"/>
              <a:t>proposed an ensemble ML </a:t>
            </a:r>
            <a:r>
              <a:rPr lang="en-US" dirty="0" smtClean="0"/>
              <a:t>based</a:t>
            </a:r>
            <a:r>
              <a:rPr lang="bn-BD" dirty="0" smtClean="0"/>
              <a:t> </a:t>
            </a:r>
            <a:r>
              <a:rPr lang="en-US" dirty="0" smtClean="0"/>
              <a:t>intrusion </a:t>
            </a:r>
            <a:r>
              <a:rPr lang="en-US" dirty="0"/>
              <a:t>detection approach in which six k-NN and six </a:t>
            </a:r>
            <a:r>
              <a:rPr lang="en-US" dirty="0" smtClean="0"/>
              <a:t>SVM</a:t>
            </a:r>
            <a:r>
              <a:rPr lang="bn-BD" dirty="0" smtClean="0"/>
              <a:t> </a:t>
            </a:r>
            <a:r>
              <a:rPr lang="en-US" dirty="0" smtClean="0"/>
              <a:t>classifiers </a:t>
            </a:r>
            <a:r>
              <a:rPr lang="en-US" dirty="0"/>
              <a:t>are trained over KDD’99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It provides 83.6878% accuracy for detecting </a:t>
            </a:r>
            <a:r>
              <a:rPr lang="en-US" dirty="0" smtClean="0"/>
              <a:t>normal</a:t>
            </a:r>
            <a:r>
              <a:rPr lang="bn-BD" dirty="0" smtClean="0"/>
              <a:t> </a:t>
            </a:r>
            <a:r>
              <a:rPr lang="en-US" dirty="0" smtClean="0"/>
              <a:t>traces</a:t>
            </a:r>
            <a:r>
              <a:rPr lang="en-US" dirty="0"/>
              <a:t>, 96.8576% accuracy for probe attacks, 98.8534%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err="1" smtClean="0"/>
              <a:t>DoS</a:t>
            </a:r>
            <a:r>
              <a:rPr lang="en-US" dirty="0" smtClean="0"/>
              <a:t> </a:t>
            </a:r>
            <a:r>
              <a:rPr lang="en-US" dirty="0"/>
              <a:t>attacks, 99.8029% for U2R attacks and 84.7615%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smtClean="0"/>
              <a:t>R2L attacks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PERFORMANCE ANALYSIS OF DIFFERENT MACHINE</a:t>
            </a:r>
            <a:br>
              <a:rPr lang="en-US" sz="2800" dirty="0"/>
            </a:br>
            <a:r>
              <a:rPr lang="en-US" sz="2800" dirty="0"/>
              <a:t>LEARNING ALGORITHMS IN INTRUSIONS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comparison of single classifiers with 41 features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smtClean="0"/>
              <a:t>different Attacks</a:t>
            </a:r>
            <a:r>
              <a:rPr lang="bn-BD" dirty="0" smtClean="0"/>
              <a:t>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2846876"/>
            <a:ext cx="10775853" cy="391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 of single classifiers with feature selection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79" y="2025748"/>
            <a:ext cx="8947052" cy="4276578"/>
          </a:xfrm>
        </p:spPr>
      </p:pic>
    </p:spTree>
    <p:extLst>
      <p:ext uri="{BB962C8B-B14F-4D97-AF65-F5344CB8AC3E}">
        <p14:creationId xmlns:p14="http://schemas.microsoft.com/office/powerpoint/2010/main" val="9825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 of multiple classifiers with all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2082018"/>
            <a:ext cx="9186203" cy="4586068"/>
          </a:xfrm>
        </p:spPr>
      </p:pic>
    </p:spTree>
    <p:extLst>
      <p:ext uri="{BB962C8B-B14F-4D97-AF65-F5344CB8AC3E}">
        <p14:creationId xmlns:p14="http://schemas.microsoft.com/office/powerpoint/2010/main" val="27621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Performance comparison of multiple classifiers with feature selection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1853248"/>
            <a:ext cx="9748911" cy="4744499"/>
          </a:xfrm>
        </p:spPr>
      </p:pic>
    </p:spTree>
    <p:extLst>
      <p:ext uri="{BB962C8B-B14F-4D97-AF65-F5344CB8AC3E}">
        <p14:creationId xmlns:p14="http://schemas.microsoft.com/office/powerpoint/2010/main" val="27819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TOOLS FOR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 smtClean="0"/>
              <a:t>Weka</a:t>
            </a:r>
            <a:endParaRPr lang="bn-BD" dirty="0" smtClean="0"/>
          </a:p>
          <a:p>
            <a:r>
              <a:rPr lang="en-US" dirty="0"/>
              <a:t>B.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bn-BD" dirty="0" smtClean="0"/>
          </a:p>
          <a:p>
            <a:r>
              <a:rPr lang="en-US" dirty="0"/>
              <a:t>C. </a:t>
            </a:r>
            <a:r>
              <a:rPr lang="en-US" dirty="0" err="1" smtClean="0"/>
              <a:t>TensorFlow</a:t>
            </a:r>
            <a:endParaRPr lang="bn-BD" dirty="0" smtClean="0"/>
          </a:p>
          <a:p>
            <a:r>
              <a:rPr lang="en-US" dirty="0"/>
              <a:t>D. </a:t>
            </a:r>
            <a:r>
              <a:rPr lang="en-US" dirty="0" smtClean="0"/>
              <a:t>KMINE</a:t>
            </a:r>
            <a:endParaRPr lang="bn-BD" dirty="0" smtClean="0"/>
          </a:p>
          <a:p>
            <a:r>
              <a:rPr lang="en-US" dirty="0"/>
              <a:t>E. </a:t>
            </a:r>
            <a:r>
              <a:rPr lang="en-US" dirty="0" err="1" smtClean="0"/>
              <a:t>RapidMiner</a:t>
            </a:r>
            <a:endParaRPr lang="bn-BD" dirty="0" smtClean="0"/>
          </a:p>
          <a:p>
            <a:r>
              <a:rPr lang="en-US" dirty="0"/>
              <a:t>F. Environment for Developing KDD-Applications </a:t>
            </a:r>
            <a:r>
              <a:rPr lang="en-US" dirty="0" smtClean="0"/>
              <a:t>Supported</a:t>
            </a:r>
            <a:r>
              <a:rPr lang="bn-BD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Index-Structure (ELKI</a:t>
            </a:r>
            <a:r>
              <a:rPr lang="en-US" dirty="0" smtClean="0"/>
              <a:t>)</a:t>
            </a:r>
            <a:endParaRPr lang="bn-BD" dirty="0" smtClean="0"/>
          </a:p>
          <a:p>
            <a:r>
              <a:rPr lang="en-US" dirty="0"/>
              <a:t>G. Massive Online Analysis (MOA</a:t>
            </a:r>
            <a:r>
              <a:rPr lang="en-US" dirty="0" smtClean="0"/>
              <a:t>)</a:t>
            </a:r>
            <a:endParaRPr lang="bn-B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difficulties associated with detecting the </a:t>
            </a:r>
            <a:r>
              <a:rPr lang="en-US" dirty="0" smtClean="0"/>
              <a:t>low-frequency</a:t>
            </a:r>
            <a:r>
              <a:rPr lang="bn-BD" dirty="0" smtClean="0"/>
              <a:t> </a:t>
            </a:r>
            <a:r>
              <a:rPr lang="en-US" dirty="0" smtClean="0"/>
              <a:t>attacks </a:t>
            </a:r>
            <a:r>
              <a:rPr lang="en-US" dirty="0"/>
              <a:t>using machine learning techniques over network </a:t>
            </a:r>
            <a:r>
              <a:rPr lang="en-US" dirty="0" smtClean="0"/>
              <a:t>dataset</a:t>
            </a:r>
            <a:r>
              <a:rPr lang="bn-BD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been described. It motivates researchers to work on </a:t>
            </a:r>
            <a:r>
              <a:rPr lang="en-US" dirty="0" smtClean="0"/>
              <a:t>other</a:t>
            </a:r>
            <a:r>
              <a:rPr lang="bn-BD" dirty="0" smtClean="0"/>
              <a:t> </a:t>
            </a:r>
            <a:r>
              <a:rPr lang="en-US" dirty="0" smtClean="0"/>
              <a:t>solutions </a:t>
            </a:r>
            <a:r>
              <a:rPr lang="en-US" dirty="0"/>
              <a:t>to detect the Low-frequency attacks. Future </a:t>
            </a:r>
            <a:r>
              <a:rPr lang="en-US" dirty="0" smtClean="0"/>
              <a:t>research</a:t>
            </a:r>
            <a:r>
              <a:rPr lang="bn-BD" dirty="0" smtClean="0"/>
              <a:t> </a:t>
            </a:r>
            <a:r>
              <a:rPr lang="en-US" dirty="0" smtClean="0"/>
              <a:t>directions </a:t>
            </a:r>
            <a:r>
              <a:rPr lang="en-US" dirty="0"/>
              <a:t>are provided to help researchers exploring </a:t>
            </a:r>
            <a:r>
              <a:rPr lang="en-US" dirty="0" smtClean="0"/>
              <a:t>more</a:t>
            </a:r>
            <a:r>
              <a:rPr lang="bn-BD" dirty="0" smtClean="0"/>
              <a:t> </a:t>
            </a:r>
            <a:r>
              <a:rPr lang="en-US" smtClean="0"/>
              <a:t>efficient </a:t>
            </a:r>
            <a:r>
              <a:rPr lang="en-US" dirty="0"/>
              <a:t>solutions for attack detection.</a:t>
            </a:r>
          </a:p>
        </p:txBody>
      </p:sp>
    </p:spTree>
    <p:extLst>
      <p:ext uri="{BB962C8B-B14F-4D97-AF65-F5344CB8AC3E}">
        <p14:creationId xmlns:p14="http://schemas.microsoft.com/office/powerpoint/2010/main" val="28049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TABLE I. DIFFERENCE BETWEEN MISUSE DETECTION AND ANOMALY DETECTION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853248"/>
            <a:ext cx="9734576" cy="4768372"/>
          </a:xfrm>
        </p:spPr>
      </p:pic>
    </p:spTree>
    <p:extLst>
      <p:ext uri="{BB962C8B-B14F-4D97-AF65-F5344CB8AC3E}">
        <p14:creationId xmlns:p14="http://schemas.microsoft.com/office/powerpoint/2010/main" val="22000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detection approaches </a:t>
            </a:r>
            <a:r>
              <a:rPr lang="en-US" dirty="0" smtClean="0"/>
              <a:t>integrate</a:t>
            </a:r>
            <a:r>
              <a:rPr lang="bn-BD" dirty="0" smtClean="0"/>
              <a:t> </a:t>
            </a:r>
            <a:r>
              <a:rPr lang="en-US" dirty="0" smtClean="0"/>
              <a:t>misuse </a:t>
            </a:r>
            <a:r>
              <a:rPr lang="en-US" dirty="0"/>
              <a:t>and anomaly detection approach for detecting </a:t>
            </a:r>
            <a:r>
              <a:rPr lang="en-US" dirty="0" smtClean="0"/>
              <a:t>attacks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/>
              <a:t>A</a:t>
            </a:r>
            <a:r>
              <a:rPr lang="en-US" dirty="0" err="1" smtClean="0"/>
              <a:t>dvantages</a:t>
            </a:r>
            <a:r>
              <a:rPr lang="en-US" dirty="0" smtClean="0"/>
              <a:t> </a:t>
            </a:r>
            <a:r>
              <a:rPr lang="en-US" dirty="0"/>
              <a:t>of using Machine learning based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dirty="0"/>
              <a:t>S</a:t>
            </a:r>
            <a:r>
              <a:rPr lang="en-US" dirty="0" err="1" smtClean="0"/>
              <a:t>ome</a:t>
            </a:r>
            <a:r>
              <a:rPr lang="en-US" dirty="0" smtClean="0"/>
              <a:t> of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advantages of using Machine learning based IDS </a:t>
            </a:r>
            <a:r>
              <a:rPr lang="en-US" dirty="0" smtClean="0"/>
              <a:t>over</a:t>
            </a:r>
            <a:r>
              <a:rPr lang="bn-BD" dirty="0" smtClean="0"/>
              <a:t> </a:t>
            </a:r>
            <a:r>
              <a:rPr lang="en-US" dirty="0" smtClean="0"/>
              <a:t>conventional </a:t>
            </a:r>
            <a:r>
              <a:rPr lang="en-US" dirty="0"/>
              <a:t>signature based IDS are as follows</a:t>
            </a:r>
            <a:r>
              <a:rPr lang="en-US" dirty="0" smtClean="0"/>
              <a:t>:</a:t>
            </a:r>
            <a:endParaRPr lang="bn-BD" dirty="0" smtClean="0"/>
          </a:p>
          <a:p>
            <a:pPr lvl="1"/>
            <a:r>
              <a:rPr lang="en-US" sz="2000" dirty="0"/>
              <a:t>It is easy to bypass the signature based IDS by </a:t>
            </a:r>
            <a:r>
              <a:rPr lang="en-US" sz="2000" dirty="0" smtClean="0"/>
              <a:t>doing</a:t>
            </a:r>
            <a:r>
              <a:rPr lang="bn-BD" sz="2000" dirty="0" smtClean="0"/>
              <a:t> </a:t>
            </a:r>
            <a:r>
              <a:rPr lang="en-US" sz="2000" dirty="0" smtClean="0"/>
              <a:t>slight </a:t>
            </a:r>
            <a:r>
              <a:rPr lang="en-US" sz="2000" dirty="0"/>
              <a:t>variations in an attack pattern whereas </a:t>
            </a:r>
            <a:r>
              <a:rPr lang="en-US" sz="2000" dirty="0" smtClean="0"/>
              <a:t>Machine</a:t>
            </a:r>
            <a:r>
              <a:rPr lang="bn-BD" sz="2000" dirty="0" smtClean="0"/>
              <a:t> </a:t>
            </a:r>
            <a:r>
              <a:rPr lang="en-US" sz="2000" dirty="0" smtClean="0"/>
              <a:t>learning </a:t>
            </a:r>
            <a:r>
              <a:rPr lang="en-US" sz="2000" dirty="0"/>
              <a:t>based IDS based on supervised techniques </a:t>
            </a:r>
            <a:r>
              <a:rPr lang="en-US" sz="2000" dirty="0" smtClean="0"/>
              <a:t>can</a:t>
            </a:r>
            <a:r>
              <a:rPr lang="bn-BD" sz="2000" dirty="0" smtClean="0"/>
              <a:t> </a:t>
            </a:r>
            <a:r>
              <a:rPr lang="en-US" sz="2000" dirty="0" smtClean="0"/>
              <a:t>easily </a:t>
            </a:r>
            <a:r>
              <a:rPr lang="en-US" sz="2000" dirty="0"/>
              <a:t>detect the attack </a:t>
            </a:r>
            <a:r>
              <a:rPr lang="en-US" sz="2000" dirty="0" smtClean="0"/>
              <a:t>variants </a:t>
            </a:r>
            <a:r>
              <a:rPr lang="en-US" sz="2000" dirty="0"/>
              <a:t>as they learn the </a:t>
            </a:r>
            <a:r>
              <a:rPr lang="en-US" sz="2000" dirty="0" smtClean="0"/>
              <a:t>behavior</a:t>
            </a:r>
            <a:r>
              <a:rPr lang="bn-BD" sz="2000" dirty="0" smtClean="0"/>
              <a:t> </a:t>
            </a:r>
            <a:r>
              <a:rPr lang="en-US" sz="2000" dirty="0" smtClean="0"/>
              <a:t>of </a:t>
            </a:r>
            <a:r>
              <a:rPr lang="en-US" sz="2000" dirty="0"/>
              <a:t>the traffic </a:t>
            </a:r>
            <a:r>
              <a:rPr lang="en-US" sz="2000" dirty="0" smtClean="0"/>
              <a:t>flow</a:t>
            </a:r>
            <a:r>
              <a:rPr lang="bn-BD" sz="2000" dirty="0" smtClean="0"/>
              <a:t>.</a:t>
            </a:r>
          </a:p>
          <a:p>
            <a:pPr lvl="1"/>
            <a:r>
              <a:rPr lang="en-US" sz="2000" dirty="0"/>
              <a:t>The CPU load is low to moderate in Machine </a:t>
            </a:r>
            <a:r>
              <a:rPr lang="en-US" sz="2000" dirty="0" smtClean="0"/>
              <a:t>learning</a:t>
            </a:r>
            <a:r>
              <a:rPr lang="bn-BD" sz="2000" dirty="0" smtClean="0"/>
              <a:t> </a:t>
            </a:r>
            <a:r>
              <a:rPr lang="en-US" sz="2000" dirty="0" smtClean="0"/>
              <a:t>based </a:t>
            </a:r>
            <a:r>
              <a:rPr lang="en-US" sz="2000" dirty="0"/>
              <a:t>IDS as they do not analyze all signatures of </a:t>
            </a:r>
            <a:r>
              <a:rPr lang="en-US" sz="2000" dirty="0" smtClean="0"/>
              <a:t>the</a:t>
            </a:r>
            <a:r>
              <a:rPr lang="bn-BD" sz="2000" dirty="0" smtClean="0"/>
              <a:t> </a:t>
            </a:r>
            <a:r>
              <a:rPr lang="en-US" sz="2000" dirty="0" smtClean="0"/>
              <a:t>signature </a:t>
            </a:r>
            <a:r>
              <a:rPr lang="en-US" sz="2000" dirty="0"/>
              <a:t>database as done by signature based IDS</a:t>
            </a:r>
            <a:r>
              <a:rPr lang="en-US" sz="2000" dirty="0" smtClean="0"/>
              <a:t>.</a:t>
            </a:r>
            <a:endParaRPr lang="bn-BD" sz="2000" dirty="0" smtClean="0"/>
          </a:p>
          <a:p>
            <a:pPr lvl="1"/>
            <a:r>
              <a:rPr lang="en-US" sz="2000" dirty="0"/>
              <a:t>Machine learning based IDS can capture the </a:t>
            </a:r>
            <a:r>
              <a:rPr lang="en-US" sz="2000" dirty="0" smtClean="0"/>
              <a:t>complex</a:t>
            </a:r>
            <a:r>
              <a:rPr lang="bn-BD" sz="2000" dirty="0" smtClean="0"/>
              <a:t> </a:t>
            </a:r>
            <a:r>
              <a:rPr lang="en-US" sz="2000" dirty="0" smtClean="0"/>
              <a:t>properties </a:t>
            </a:r>
            <a:r>
              <a:rPr lang="en-US" sz="2000" dirty="0"/>
              <a:t>of the attack behavior and improve the </a:t>
            </a:r>
            <a:r>
              <a:rPr lang="en-US" sz="2000" dirty="0" smtClean="0"/>
              <a:t>detection</a:t>
            </a:r>
            <a:r>
              <a:rPr lang="bn-BD" sz="2000" dirty="0" smtClean="0"/>
              <a:t> </a:t>
            </a:r>
            <a:r>
              <a:rPr lang="en-US" sz="2000" dirty="0" smtClean="0"/>
              <a:t>accuracy </a:t>
            </a:r>
            <a:r>
              <a:rPr lang="en-US" sz="2000" dirty="0"/>
              <a:t>and speed than conventional </a:t>
            </a:r>
            <a:r>
              <a:rPr lang="en-US" sz="2000" dirty="0" err="1" smtClean="0"/>
              <a:t>signaturebased</a:t>
            </a:r>
            <a:r>
              <a:rPr lang="en-US" sz="2000" dirty="0" smtClean="0"/>
              <a:t> </a:t>
            </a:r>
            <a:r>
              <a:rPr lang="en-US" sz="2000" dirty="0"/>
              <a:t>IDS.</a:t>
            </a:r>
          </a:p>
        </p:txBody>
      </p:sp>
    </p:spTree>
    <p:extLst>
      <p:ext uri="{BB962C8B-B14F-4D97-AF65-F5344CB8AC3E}">
        <p14:creationId xmlns:p14="http://schemas.microsoft.com/office/powerpoint/2010/main" val="19775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Different types of attacks keep on evolving. </a:t>
            </a:r>
            <a:r>
              <a:rPr lang="en-US" sz="2000" dirty="0" smtClean="0"/>
              <a:t>Signature</a:t>
            </a:r>
            <a:r>
              <a:rPr lang="bn-BD" sz="2000" dirty="0" smtClean="0"/>
              <a:t> </a:t>
            </a:r>
            <a:r>
              <a:rPr lang="en-US" sz="2000" dirty="0" smtClean="0"/>
              <a:t>based </a:t>
            </a:r>
            <a:r>
              <a:rPr lang="en-US" sz="2000" dirty="0"/>
              <a:t>IDS will require the maintenance of the </a:t>
            </a:r>
            <a:r>
              <a:rPr lang="en-US" sz="2000" dirty="0" smtClean="0"/>
              <a:t>signature</a:t>
            </a:r>
            <a:r>
              <a:rPr lang="bn-BD" sz="2000" dirty="0" smtClean="0"/>
              <a:t> </a:t>
            </a:r>
            <a:r>
              <a:rPr lang="en-US" sz="2000" dirty="0" smtClean="0"/>
              <a:t>database </a:t>
            </a:r>
            <a:r>
              <a:rPr lang="en-US" sz="2000" dirty="0"/>
              <a:t>time to time and keep it up-to-date </a:t>
            </a:r>
            <a:r>
              <a:rPr lang="en-US" sz="2000" dirty="0" smtClean="0"/>
              <a:t>whereas</a:t>
            </a:r>
            <a:r>
              <a:rPr lang="bn-BD" sz="2000" dirty="0" smtClean="0"/>
              <a:t> </a:t>
            </a:r>
            <a:r>
              <a:rPr lang="en-US" sz="2000" dirty="0" smtClean="0"/>
              <a:t>Machine </a:t>
            </a:r>
            <a:r>
              <a:rPr lang="en-US" sz="2000" dirty="0"/>
              <a:t>learning based IDS based on clustering </a:t>
            </a:r>
            <a:r>
              <a:rPr lang="en-US" sz="2000" dirty="0" smtClean="0"/>
              <a:t>and</a:t>
            </a:r>
            <a:r>
              <a:rPr lang="bn-BD" sz="2000" dirty="0" smtClean="0"/>
              <a:t> </a:t>
            </a:r>
            <a:r>
              <a:rPr lang="en-US" sz="2000" dirty="0" smtClean="0"/>
              <a:t>outlier </a:t>
            </a:r>
            <a:r>
              <a:rPr lang="en-US" sz="2000" dirty="0"/>
              <a:t>detection won’t require such update.</a:t>
            </a:r>
          </a:p>
        </p:txBody>
      </p:sp>
    </p:spTree>
    <p:extLst>
      <p:ext uri="{BB962C8B-B14F-4D97-AF65-F5344CB8AC3E}">
        <p14:creationId xmlns:p14="http://schemas.microsoft.com/office/powerpoint/2010/main" val="11919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machine learning based </a:t>
            </a:r>
            <a:r>
              <a:rPr lang="en-US" dirty="0" smtClean="0"/>
              <a:t>intrusion</a:t>
            </a:r>
            <a:r>
              <a:rPr lang="bn-BD" dirty="0" smtClean="0"/>
              <a:t> </a:t>
            </a:r>
            <a:r>
              <a:rPr lang="en-US" dirty="0" smtClean="0"/>
              <a:t>detection </a:t>
            </a:r>
            <a:r>
              <a:rPr lang="en-US" dirty="0"/>
              <a:t>approaches have been categorized into four </a:t>
            </a:r>
            <a:r>
              <a:rPr lang="en-US" dirty="0" smtClean="0"/>
              <a:t>types.</a:t>
            </a:r>
            <a:r>
              <a:rPr lang="bn-BD" dirty="0" smtClean="0"/>
              <a:t> </a:t>
            </a:r>
            <a:r>
              <a:rPr lang="en-US" dirty="0" smtClean="0"/>
              <a:t>These </a:t>
            </a:r>
            <a:r>
              <a:rPr lang="en-US" dirty="0"/>
              <a:t>are as follows</a:t>
            </a:r>
            <a:r>
              <a:rPr lang="en-US" dirty="0" smtClean="0"/>
              <a:t>:</a:t>
            </a:r>
            <a:endParaRPr lang="bn-BD" dirty="0" smtClean="0"/>
          </a:p>
          <a:p>
            <a:r>
              <a:rPr lang="en-US" dirty="0" smtClean="0"/>
              <a:t>(</a:t>
            </a:r>
            <a:r>
              <a:rPr lang="en-US" dirty="0" err="1"/>
              <a:t>i</a:t>
            </a:r>
            <a:r>
              <a:rPr lang="en-US" dirty="0"/>
              <a:t>)Single classifiers with all features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smtClean="0"/>
              <a:t>data set</a:t>
            </a:r>
            <a:endParaRPr lang="bn-BD" dirty="0" smtClean="0"/>
          </a:p>
          <a:p>
            <a:r>
              <a:rPr lang="en-US" dirty="0" smtClean="0"/>
              <a:t>(</a:t>
            </a:r>
            <a:r>
              <a:rPr lang="en-US" dirty="0"/>
              <a:t>ii) Single classifiers with limited features of </a:t>
            </a:r>
            <a:r>
              <a:rPr lang="en-US" dirty="0" smtClean="0"/>
              <a:t>data</a:t>
            </a:r>
            <a:r>
              <a:rPr lang="bn-BD" dirty="0" smtClean="0"/>
              <a:t> </a:t>
            </a:r>
            <a:r>
              <a:rPr lang="en-US" dirty="0" smtClean="0"/>
              <a:t>set</a:t>
            </a:r>
            <a:endParaRPr lang="bn-BD" dirty="0" smtClean="0"/>
          </a:p>
          <a:p>
            <a:r>
              <a:rPr lang="en-US" dirty="0"/>
              <a:t>(iii) Multiple classifiers with all features of data </a:t>
            </a:r>
            <a:r>
              <a:rPr lang="en-US" dirty="0" smtClean="0"/>
              <a:t>set</a:t>
            </a:r>
            <a:endParaRPr lang="bn-BD" dirty="0" smtClean="0"/>
          </a:p>
          <a:p>
            <a:r>
              <a:rPr lang="en-US" dirty="0"/>
              <a:t>(iv) Multiple classifiers with limited features of data set</a:t>
            </a:r>
          </a:p>
        </p:txBody>
      </p:sp>
    </p:spTree>
    <p:extLst>
      <p:ext uri="{BB962C8B-B14F-4D97-AF65-F5344CB8AC3E}">
        <p14:creationId xmlns:p14="http://schemas.microsoft.com/office/powerpoint/2010/main" val="29141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</a:t>
            </a:r>
            <a:r>
              <a:rPr lang="en-US" dirty="0" smtClean="0"/>
              <a:t>WORK</a:t>
            </a:r>
            <a:r>
              <a:rPr lang="bn-BD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I</a:t>
            </a:r>
            <a:r>
              <a:rPr lang="en-US" dirty="0" err="1" smtClean="0"/>
              <a:t>ntrusion</a:t>
            </a:r>
            <a:r>
              <a:rPr lang="en-US" dirty="0" smtClean="0"/>
              <a:t> detection</a:t>
            </a:r>
            <a:r>
              <a:rPr lang="bn-BD" dirty="0" smtClean="0"/>
              <a:t> related works :</a:t>
            </a:r>
          </a:p>
          <a:p>
            <a:endParaRPr lang="bn-BD" dirty="0"/>
          </a:p>
          <a:p>
            <a:r>
              <a:rPr lang="bn-BD" dirty="0" smtClean="0"/>
              <a:t>1. </a:t>
            </a:r>
            <a:r>
              <a:rPr lang="en-US" dirty="0" err="1"/>
              <a:t>Haq</a:t>
            </a:r>
            <a:r>
              <a:rPr lang="en-US" dirty="0"/>
              <a:t> et al. </a:t>
            </a:r>
            <a:r>
              <a:rPr lang="en-US" dirty="0" smtClean="0"/>
              <a:t> </a:t>
            </a:r>
            <a:r>
              <a:rPr lang="en-US" dirty="0"/>
              <a:t>provided a survey on the application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smtClean="0"/>
              <a:t>machine </a:t>
            </a:r>
            <a:r>
              <a:rPr lang="en-US" dirty="0"/>
              <a:t>learning techniques in intrusion </a:t>
            </a:r>
            <a:r>
              <a:rPr lang="en-US" dirty="0" smtClean="0"/>
              <a:t>detection</a:t>
            </a:r>
            <a:r>
              <a:rPr lang="bn-BD" dirty="0" smtClean="0"/>
              <a:t>.</a:t>
            </a:r>
          </a:p>
          <a:p>
            <a:r>
              <a:rPr lang="bn-BD" dirty="0" smtClean="0"/>
              <a:t>2. </a:t>
            </a:r>
            <a:r>
              <a:rPr lang="en-US" dirty="0"/>
              <a:t>Ahmed et al</a:t>
            </a:r>
            <a:r>
              <a:rPr lang="en-US" dirty="0" smtClean="0"/>
              <a:t>. </a:t>
            </a:r>
            <a:r>
              <a:rPr lang="en-US" dirty="0"/>
              <a:t>provided a survey on network </a:t>
            </a:r>
            <a:r>
              <a:rPr lang="en-US" dirty="0" smtClean="0"/>
              <a:t>anomaly</a:t>
            </a:r>
            <a:r>
              <a:rPr lang="bn-BD" dirty="0" smtClean="0"/>
              <a:t> </a:t>
            </a:r>
            <a:r>
              <a:rPr lang="en-US" dirty="0" smtClean="0"/>
              <a:t>detection </a:t>
            </a:r>
            <a:r>
              <a:rPr lang="en-US" dirty="0"/>
              <a:t>approaches. Attacks are classified into four </a:t>
            </a:r>
            <a:r>
              <a:rPr lang="en-US" dirty="0" smtClean="0"/>
              <a:t>categories:</a:t>
            </a:r>
            <a:r>
              <a:rPr lang="bn-BD" dirty="0" smtClean="0"/>
              <a:t> </a:t>
            </a:r>
            <a:r>
              <a:rPr lang="en-US" dirty="0" err="1" smtClean="0"/>
              <a:t>DoS</a:t>
            </a:r>
            <a:r>
              <a:rPr lang="en-US" dirty="0"/>
              <a:t>, probe, U2R and R2L based on KDD’99 </a:t>
            </a:r>
            <a:r>
              <a:rPr lang="en-US" dirty="0" smtClean="0"/>
              <a:t>dataset</a:t>
            </a:r>
            <a:r>
              <a:rPr lang="bn-BD" dirty="0" smtClean="0"/>
              <a:t>.</a:t>
            </a:r>
          </a:p>
          <a:p>
            <a:r>
              <a:rPr lang="bn-BD" dirty="0" smtClean="0"/>
              <a:t>3. </a:t>
            </a:r>
            <a:r>
              <a:rPr lang="en-US" dirty="0"/>
              <a:t>A discussion on machine learning and data mining </a:t>
            </a:r>
            <a:r>
              <a:rPr lang="en-US" dirty="0" smtClean="0"/>
              <a:t>techniques</a:t>
            </a:r>
            <a:r>
              <a:rPr lang="bn-BD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intrusion detection has been given by </a:t>
            </a:r>
            <a:r>
              <a:rPr lang="en-US" dirty="0" err="1"/>
              <a:t>Buczak</a:t>
            </a:r>
            <a:r>
              <a:rPr lang="en-US" dirty="0"/>
              <a:t> </a:t>
            </a:r>
            <a:r>
              <a:rPr lang="en-US" dirty="0" smtClean="0"/>
              <a:t>et</a:t>
            </a:r>
            <a:r>
              <a:rPr lang="bn-BD" dirty="0" smtClean="0"/>
              <a:t> </a:t>
            </a:r>
            <a:r>
              <a:rPr lang="en-US" dirty="0" smtClean="0"/>
              <a:t>al</a:t>
            </a:r>
            <a:r>
              <a:rPr lang="en-US" dirty="0"/>
              <a:t>. </a:t>
            </a:r>
            <a:r>
              <a:rPr lang="en-US" dirty="0" smtClean="0"/>
              <a:t>Their survey</a:t>
            </a:r>
            <a:r>
              <a:rPr lang="bn-BD" dirty="0" smtClean="0"/>
              <a:t> </a:t>
            </a:r>
            <a:r>
              <a:rPr lang="en-US" dirty="0" smtClean="0"/>
              <a:t>describes </a:t>
            </a:r>
            <a:r>
              <a:rPr lang="en-US" dirty="0"/>
              <a:t>the application of </a:t>
            </a:r>
            <a:r>
              <a:rPr lang="en-US" dirty="0" smtClean="0"/>
              <a:t>machine</a:t>
            </a:r>
            <a:r>
              <a:rPr lang="bn-BD" dirty="0" smtClean="0"/>
              <a:t> </a:t>
            </a:r>
            <a:r>
              <a:rPr lang="en-US" dirty="0" smtClean="0"/>
              <a:t>learning </a:t>
            </a:r>
            <a:r>
              <a:rPr lang="en-US" dirty="0"/>
              <a:t>and data mining techniques for misuse and </a:t>
            </a:r>
            <a:r>
              <a:rPr lang="en-US" dirty="0" smtClean="0"/>
              <a:t>anomaly</a:t>
            </a:r>
            <a:r>
              <a:rPr lang="bn-BD" dirty="0" smtClean="0"/>
              <a:t> </a:t>
            </a:r>
            <a:r>
              <a:rPr lang="en-US" dirty="0" smtClean="0"/>
              <a:t>detection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04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</a:t>
            </a:r>
            <a:r>
              <a:rPr lang="en-US" dirty="0" smtClean="0"/>
              <a:t>ATTACKS</a:t>
            </a:r>
            <a:r>
              <a:rPr lang="bn-BD" dirty="0" smtClean="0"/>
              <a:t> :</a:t>
            </a:r>
            <a:br>
              <a:rPr lang="bn-BD" dirty="0" smtClean="0"/>
            </a:br>
            <a:r>
              <a:rPr lang="en-US" dirty="0"/>
              <a:t>A. Denial of Service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secure </a:t>
            </a:r>
            <a:r>
              <a:rPr lang="en-US" dirty="0" smtClean="0"/>
              <a:t>environment,</a:t>
            </a:r>
            <a:r>
              <a:rPr lang="bn-BD" dirty="0" smtClean="0"/>
              <a:t> </a:t>
            </a:r>
            <a:r>
              <a:rPr lang="en-US" dirty="0" smtClean="0"/>
              <a:t>both </a:t>
            </a:r>
            <a:r>
              <a:rPr lang="en-US" dirty="0"/>
              <a:t>network and host based security are </a:t>
            </a:r>
            <a:r>
              <a:rPr lang="en-US" dirty="0" smtClean="0"/>
              <a:t>important.</a:t>
            </a:r>
            <a:r>
              <a:rPr lang="bn-BD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this Section, we have described attacks which are </a:t>
            </a:r>
            <a:r>
              <a:rPr lang="en-US" dirty="0" smtClean="0"/>
              <a:t>classified</a:t>
            </a:r>
            <a:r>
              <a:rPr lang="bn-BD" dirty="0" smtClean="0"/>
              <a:t> </a:t>
            </a:r>
            <a:r>
              <a:rPr lang="en-US" dirty="0" smtClean="0"/>
              <a:t>into </a:t>
            </a:r>
            <a:r>
              <a:rPr lang="en-US" dirty="0"/>
              <a:t>three broad categories based on their </a:t>
            </a:r>
            <a:r>
              <a:rPr lang="en-US" dirty="0" smtClean="0"/>
              <a:t>characteristics. </a:t>
            </a:r>
            <a:r>
              <a:rPr lang="en-US" dirty="0"/>
              <a:t>Attacks are intentional attempts to destroy or gain </a:t>
            </a:r>
            <a:r>
              <a:rPr lang="en-US" dirty="0" smtClean="0"/>
              <a:t>unauthorized</a:t>
            </a:r>
            <a:r>
              <a:rPr lang="bn-BD" dirty="0" smtClean="0"/>
              <a:t> </a:t>
            </a:r>
            <a:r>
              <a:rPr lang="en-US" dirty="0" smtClean="0"/>
              <a:t>access </a:t>
            </a:r>
            <a:r>
              <a:rPr lang="en-US" dirty="0"/>
              <a:t>to a machine or access user’s data in </a:t>
            </a:r>
            <a:r>
              <a:rPr lang="en-US" dirty="0" smtClean="0"/>
              <a:t>an</a:t>
            </a:r>
            <a:r>
              <a:rPr lang="bn-BD" dirty="0" smtClean="0"/>
              <a:t> </a:t>
            </a:r>
            <a:r>
              <a:rPr lang="en-US" dirty="0" smtClean="0"/>
              <a:t>unauthorized </a:t>
            </a:r>
            <a:r>
              <a:rPr lang="en-US" dirty="0"/>
              <a:t>way.</a:t>
            </a:r>
            <a:endParaRPr lang="bn-BD" dirty="0" smtClean="0"/>
          </a:p>
          <a:p>
            <a:r>
              <a:rPr lang="en-US" dirty="0" smtClean="0"/>
              <a:t>A</a:t>
            </a:r>
            <a:r>
              <a:rPr lang="en-US" dirty="0"/>
              <a:t>. Denial of Service Attacks (Resource Depletion and </a:t>
            </a:r>
            <a:r>
              <a:rPr lang="en-US" dirty="0" smtClean="0"/>
              <a:t>Bandwidth</a:t>
            </a:r>
            <a:r>
              <a:rPr lang="bn-BD" dirty="0" smtClean="0"/>
              <a:t> </a:t>
            </a:r>
            <a:r>
              <a:rPr lang="en-US" dirty="0" smtClean="0"/>
              <a:t>Depletion Attacks</a:t>
            </a:r>
            <a:r>
              <a:rPr lang="bn-BD" dirty="0" smtClean="0"/>
              <a:t>) : </a:t>
            </a:r>
          </a:p>
          <a:p>
            <a:r>
              <a:rPr lang="bn-BD" dirty="0" smtClean="0"/>
              <a:t>		</a:t>
            </a:r>
            <a:r>
              <a:rPr lang="en-US" dirty="0" smtClean="0"/>
              <a:t>This </a:t>
            </a:r>
            <a:r>
              <a:rPr lang="en-US" dirty="0"/>
              <a:t>category of attacks cause the unavailability of </a:t>
            </a:r>
            <a:r>
              <a:rPr lang="en-US" dirty="0" smtClean="0"/>
              <a:t>service</a:t>
            </a:r>
            <a:r>
              <a:rPr lang="bn-BD" dirty="0" smtClean="0"/>
              <a:t> </a:t>
            </a:r>
            <a:r>
              <a:rPr lang="en-US" dirty="0" smtClean="0"/>
              <a:t>to </a:t>
            </a:r>
            <a:r>
              <a:rPr lang="bn-BD" dirty="0" smtClean="0"/>
              <a:t>	</a:t>
            </a:r>
            <a:r>
              <a:rPr lang="en-US" dirty="0" smtClean="0"/>
              <a:t>the </a:t>
            </a:r>
            <a:r>
              <a:rPr lang="en-US" dirty="0"/>
              <a:t>legitimate users and hence also referred as </a:t>
            </a:r>
            <a:r>
              <a:rPr lang="en-US" dirty="0" err="1"/>
              <a:t>DoS</a:t>
            </a:r>
            <a:r>
              <a:rPr lang="en-US" dirty="0"/>
              <a:t> (</a:t>
            </a:r>
            <a:r>
              <a:rPr lang="en-US" dirty="0" smtClean="0"/>
              <a:t>Denial</a:t>
            </a:r>
            <a:r>
              <a:rPr lang="bn-BD" dirty="0" smtClean="0"/>
              <a:t> </a:t>
            </a:r>
            <a:r>
              <a:rPr lang="en-US" dirty="0" smtClean="0"/>
              <a:t>of </a:t>
            </a:r>
            <a:r>
              <a:rPr lang="bn-BD" dirty="0" smtClean="0"/>
              <a:t>	</a:t>
            </a:r>
            <a:r>
              <a:rPr lang="en-US" dirty="0" smtClean="0"/>
              <a:t>Service</a:t>
            </a:r>
            <a:r>
              <a:rPr lang="en-US" dirty="0"/>
              <a:t>) </a:t>
            </a:r>
            <a:r>
              <a:rPr lang="en-US" dirty="0" smtClean="0"/>
              <a:t>attacks</a:t>
            </a:r>
            <a:r>
              <a:rPr lang="bn-BD" dirty="0" smtClean="0"/>
              <a:t>. A</a:t>
            </a:r>
            <a:r>
              <a:rPr lang="en-US" dirty="0" smtClean="0"/>
              <a:t>n </a:t>
            </a:r>
            <a:r>
              <a:rPr lang="en-US" dirty="0"/>
              <a:t>attacker can occupy multiple machines (</a:t>
            </a:r>
            <a:r>
              <a:rPr lang="en-US" dirty="0" smtClean="0"/>
              <a:t>Zombies)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can use them to launch </a:t>
            </a:r>
            <a:r>
              <a:rPr lang="en-US" dirty="0" err="1"/>
              <a:t>DoS</a:t>
            </a:r>
            <a:r>
              <a:rPr lang="en-US" dirty="0"/>
              <a:t> attacks. This kind of </a:t>
            </a:r>
            <a:r>
              <a:rPr lang="en-US" dirty="0" err="1"/>
              <a:t>DoS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bn-BD" dirty="0" smtClean="0"/>
              <a:t> </a:t>
            </a:r>
            <a:r>
              <a:rPr lang="en-US" dirty="0" smtClean="0"/>
              <a:t>also </a:t>
            </a:r>
            <a:r>
              <a:rPr lang="en-US" dirty="0"/>
              <a:t>called as Denial of Service attack (</a:t>
            </a:r>
            <a:r>
              <a:rPr lang="en-US" dirty="0" err="1"/>
              <a:t>DDoS</a:t>
            </a:r>
            <a:r>
              <a:rPr lang="en-US" dirty="0" smtClean="0"/>
              <a:t>)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DoS</a:t>
            </a:r>
            <a:r>
              <a:rPr lang="en-US" dirty="0"/>
              <a:t> attack </a:t>
            </a:r>
            <a:r>
              <a:rPr lang="en-US" dirty="0" smtClean="0"/>
              <a:t>is</a:t>
            </a:r>
            <a:r>
              <a:rPr lang="bn-BD" dirty="0" smtClean="0"/>
              <a:t> </a:t>
            </a:r>
            <a:r>
              <a:rPr lang="en-US" dirty="0" smtClean="0"/>
              <a:t>classified </a:t>
            </a:r>
            <a:r>
              <a:rPr lang="en-US" dirty="0"/>
              <a:t>into two types</a:t>
            </a:r>
            <a:r>
              <a:rPr lang="en-US" dirty="0" smtClean="0"/>
              <a:t>:</a:t>
            </a:r>
            <a:endParaRPr lang="bn-BD" dirty="0" smtClean="0"/>
          </a:p>
          <a:p>
            <a:r>
              <a:rPr lang="bn-BD" dirty="0" smtClean="0"/>
              <a:t>1. </a:t>
            </a:r>
            <a:r>
              <a:rPr lang="en-US" dirty="0"/>
              <a:t>Bandwidth </a:t>
            </a:r>
            <a:r>
              <a:rPr lang="en-US" dirty="0" smtClean="0"/>
              <a:t>Depletion</a:t>
            </a:r>
            <a:r>
              <a:rPr lang="bn-BD" dirty="0" smtClean="0"/>
              <a:t> </a:t>
            </a:r>
            <a:r>
              <a:rPr lang="en-US" dirty="0"/>
              <a:t>attacks</a:t>
            </a:r>
            <a:r>
              <a:rPr lang="bn-BD" dirty="0" smtClean="0"/>
              <a:t> : </a:t>
            </a:r>
            <a:r>
              <a:rPr lang="sv-SE" dirty="0"/>
              <a:t>In Bandwidth Depletion attack, </a:t>
            </a:r>
            <a:r>
              <a:rPr lang="sv-SE" dirty="0" smtClean="0"/>
              <a:t>attacker</a:t>
            </a:r>
            <a:r>
              <a:rPr lang="bn-BD" dirty="0" smtClean="0"/>
              <a:t> </a:t>
            </a:r>
            <a:r>
              <a:rPr lang="en-US" dirty="0" smtClean="0"/>
              <a:t>tries </a:t>
            </a:r>
            <a:r>
              <a:rPr lang="en-US" dirty="0"/>
              <a:t>to overload the network by network packets. There </a:t>
            </a:r>
            <a:r>
              <a:rPr lang="en-US" dirty="0" smtClean="0"/>
              <a:t>are</a:t>
            </a:r>
            <a:r>
              <a:rPr lang="bn-BD" dirty="0" smtClean="0"/>
              <a:t> </a:t>
            </a:r>
            <a:r>
              <a:rPr lang="en-US" dirty="0" smtClean="0"/>
              <a:t>two </a:t>
            </a:r>
            <a:r>
              <a:rPr lang="en-US" dirty="0"/>
              <a:t>classes in Bandwidth Depletion attacks</a:t>
            </a:r>
            <a:r>
              <a:rPr lang="en-US" dirty="0" smtClean="0"/>
              <a:t>:</a:t>
            </a:r>
            <a:endParaRPr lang="bn-BD" dirty="0" smtClean="0"/>
          </a:p>
          <a:p>
            <a:pPr lvl="1"/>
            <a:r>
              <a:rPr lang="bn-BD" sz="2000" dirty="0" smtClean="0"/>
              <a:t>1.a </a:t>
            </a:r>
            <a:r>
              <a:rPr lang="en-US" sz="2000" dirty="0"/>
              <a:t>Flooding </a:t>
            </a:r>
            <a:r>
              <a:rPr lang="en-US" sz="2000" dirty="0" smtClean="0"/>
              <a:t>attacks</a:t>
            </a:r>
            <a:endParaRPr lang="bn-BD" sz="2000" dirty="0" smtClean="0"/>
          </a:p>
          <a:p>
            <a:pPr lvl="1"/>
            <a:r>
              <a:rPr lang="bn-BD" sz="2000" dirty="0" smtClean="0"/>
              <a:t>1.b </a:t>
            </a:r>
            <a:r>
              <a:rPr lang="en-US" sz="2000" dirty="0" smtClean="0"/>
              <a:t>Amplification attacks</a:t>
            </a:r>
            <a:endParaRPr lang="bn-BD" sz="2000" dirty="0" smtClean="0"/>
          </a:p>
          <a:p>
            <a:pPr lvl="1"/>
            <a:endParaRPr lang="bn-BD" sz="2000" dirty="0" smtClean="0"/>
          </a:p>
          <a:p>
            <a:r>
              <a:rPr lang="bn-BD" dirty="0" smtClean="0"/>
              <a:t>2. </a:t>
            </a:r>
            <a:r>
              <a:rPr lang="en-US" dirty="0" smtClean="0"/>
              <a:t>Resource</a:t>
            </a:r>
            <a:r>
              <a:rPr lang="bn-BD" dirty="0" smtClean="0"/>
              <a:t> </a:t>
            </a:r>
            <a:r>
              <a:rPr lang="en-US" dirty="0" smtClean="0"/>
              <a:t>Depletion attacks</a:t>
            </a:r>
            <a:r>
              <a:rPr lang="bn-BD" dirty="0" smtClean="0"/>
              <a:t> : </a:t>
            </a:r>
            <a:r>
              <a:rPr lang="en-US" dirty="0"/>
              <a:t>In </a:t>
            </a:r>
            <a:r>
              <a:rPr lang="en-US" dirty="0" smtClean="0"/>
              <a:t>Resource</a:t>
            </a:r>
            <a:r>
              <a:rPr lang="bn-BD" dirty="0" smtClean="0"/>
              <a:t> </a:t>
            </a:r>
            <a:r>
              <a:rPr lang="en-US" dirty="0" smtClean="0"/>
              <a:t>Depletion </a:t>
            </a:r>
            <a:r>
              <a:rPr lang="en-US" dirty="0"/>
              <a:t>attacks, attacker ties up the resources of a </a:t>
            </a:r>
            <a:r>
              <a:rPr lang="en-US" dirty="0" smtClean="0"/>
              <a:t>victim</a:t>
            </a:r>
            <a:r>
              <a:rPr lang="bn-BD" dirty="0" smtClean="0"/>
              <a:t> </a:t>
            </a:r>
            <a:r>
              <a:rPr lang="en-US" dirty="0" smtClean="0"/>
              <a:t>system</a:t>
            </a:r>
            <a:r>
              <a:rPr lang="en-US" dirty="0"/>
              <a:t>.</a:t>
            </a:r>
            <a:endParaRPr lang="bn-BD" sz="4800" dirty="0" smtClean="0"/>
          </a:p>
        </p:txBody>
      </p:sp>
    </p:spTree>
    <p:extLst>
      <p:ext uri="{BB962C8B-B14F-4D97-AF65-F5344CB8AC3E}">
        <p14:creationId xmlns:p14="http://schemas.microsoft.com/office/powerpoint/2010/main" val="41629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/>
              <a:t>V</a:t>
            </a:r>
            <a:r>
              <a:rPr lang="en-US" dirty="0" err="1" smtClean="0"/>
              <a:t>arious</a:t>
            </a:r>
            <a:r>
              <a:rPr lang="en-US" dirty="0" smtClean="0"/>
              <a:t> </a:t>
            </a:r>
            <a:r>
              <a:rPr lang="en-US" dirty="0"/>
              <a:t>Attacks based on KDD’99 </a:t>
            </a:r>
            <a:r>
              <a:rPr lang="en-US" dirty="0" smtClean="0"/>
              <a:t>dataset</a:t>
            </a:r>
            <a:r>
              <a:rPr lang="bn-BD" dirty="0" smtClean="0"/>
              <a:t>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9" y="1853249"/>
            <a:ext cx="10369503" cy="4802546"/>
          </a:xfrm>
        </p:spPr>
      </p:pic>
    </p:spTree>
    <p:extLst>
      <p:ext uri="{BB962C8B-B14F-4D97-AF65-F5344CB8AC3E}">
        <p14:creationId xmlns:p14="http://schemas.microsoft.com/office/powerpoint/2010/main" val="40843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dirty="0" smtClean="0"/>
              <a:t>Authors :</a:t>
            </a:r>
          </a:p>
          <a:p>
            <a:pPr lvl="1"/>
            <a:r>
              <a:rPr lang="en-US" dirty="0" err="1"/>
              <a:t>Preeti</a:t>
            </a:r>
            <a:r>
              <a:rPr lang="en-US" dirty="0"/>
              <a:t> Mishra, Member, IEEE, </a:t>
            </a:r>
            <a:endParaRPr lang="bn-BD" dirty="0" smtClean="0"/>
          </a:p>
          <a:p>
            <a:pPr lvl="1"/>
            <a:r>
              <a:rPr lang="en-US" dirty="0" smtClean="0"/>
              <a:t>Vijay </a:t>
            </a:r>
            <a:r>
              <a:rPr lang="en-US" dirty="0" err="1"/>
              <a:t>Varadharajan</a:t>
            </a:r>
            <a:r>
              <a:rPr lang="en-US" dirty="0"/>
              <a:t>, Senior Member, IEEE, </a:t>
            </a:r>
            <a:endParaRPr lang="bn-BD" dirty="0" smtClean="0"/>
          </a:p>
          <a:p>
            <a:pPr lvl="1"/>
            <a:r>
              <a:rPr lang="en-US" dirty="0" err="1" smtClean="0"/>
              <a:t>Uday</a:t>
            </a:r>
            <a:r>
              <a:rPr lang="en-US" dirty="0" smtClean="0"/>
              <a:t> </a:t>
            </a:r>
            <a:r>
              <a:rPr lang="en-US" dirty="0" err="1"/>
              <a:t>Tupakula</a:t>
            </a:r>
            <a:r>
              <a:rPr lang="en-US" dirty="0"/>
              <a:t>, Member, IEEE and</a:t>
            </a:r>
          </a:p>
          <a:p>
            <a:pPr lvl="1"/>
            <a:r>
              <a:rPr lang="it-IT" dirty="0"/>
              <a:t>Emmanuel S. Pilli, Senior Member, IEEE,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Different types of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2400" dirty="0"/>
              <a:t>Land</a:t>
            </a:r>
            <a:r>
              <a:rPr lang="sv-SE" dirty="0"/>
              <a:t>: In Land attack, an attacker sends spoofed </a:t>
            </a:r>
            <a:r>
              <a:rPr lang="sv-SE" dirty="0" smtClean="0"/>
              <a:t>SYN</a:t>
            </a:r>
            <a:r>
              <a:rPr lang="bn-BD" dirty="0" smtClean="0"/>
              <a:t> </a:t>
            </a:r>
            <a:r>
              <a:rPr lang="en-US" dirty="0" smtClean="0"/>
              <a:t>packet </a:t>
            </a:r>
            <a:r>
              <a:rPr lang="en-US" dirty="0"/>
              <a:t>in which the source address is the same as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destination </a:t>
            </a:r>
            <a:r>
              <a:rPr lang="en-US" dirty="0"/>
              <a:t>address. It is effective in some of the </a:t>
            </a:r>
            <a:r>
              <a:rPr lang="en-US" dirty="0" smtClean="0"/>
              <a:t>TCP/IP</a:t>
            </a:r>
            <a:r>
              <a:rPr lang="bn-BD" dirty="0" smtClean="0"/>
              <a:t> </a:t>
            </a:r>
            <a:r>
              <a:rPr lang="en-US" dirty="0" smtClean="0"/>
              <a:t>implementations.</a:t>
            </a:r>
            <a:r>
              <a:rPr lang="en-US" dirty="0"/>
              <a:t> The attack can be detected by </a:t>
            </a:r>
            <a:r>
              <a:rPr lang="en-US" dirty="0" smtClean="0"/>
              <a:t>considering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feature ‘Land’. If the value of feature ‘Land’ is </a:t>
            </a:r>
            <a:r>
              <a:rPr lang="en-US" dirty="0" smtClean="0"/>
              <a:t>1,</a:t>
            </a:r>
            <a:r>
              <a:rPr lang="bn-BD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means that source and destination address are </a:t>
            </a:r>
            <a:r>
              <a:rPr lang="en-US" dirty="0" smtClean="0"/>
              <a:t>identical</a:t>
            </a:r>
            <a:r>
              <a:rPr lang="bn-BD" dirty="0" smtClean="0"/>
              <a:t>.</a:t>
            </a:r>
          </a:p>
          <a:p>
            <a:r>
              <a:rPr lang="en-US" sz="2400" dirty="0"/>
              <a:t>Teardrop</a:t>
            </a:r>
            <a:r>
              <a:rPr lang="en-US" dirty="0"/>
              <a:t>: In this attack, the attacker tries to send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fragmented </a:t>
            </a:r>
            <a:r>
              <a:rPr lang="en-US" dirty="0"/>
              <a:t>packets to a target machine. He sets the </a:t>
            </a:r>
            <a:r>
              <a:rPr lang="en-US" dirty="0" smtClean="0"/>
              <a:t>fragment</a:t>
            </a:r>
            <a:r>
              <a:rPr lang="bn-BD" dirty="0" smtClean="0"/>
              <a:t> </a:t>
            </a:r>
            <a:r>
              <a:rPr lang="en-US" dirty="0" smtClean="0"/>
              <a:t>offset </a:t>
            </a:r>
            <a:r>
              <a:rPr lang="en-US" dirty="0"/>
              <a:t>in such a way that the subsequent packets </a:t>
            </a:r>
            <a:r>
              <a:rPr lang="en-US" dirty="0" smtClean="0"/>
              <a:t>overlap</a:t>
            </a:r>
            <a:r>
              <a:rPr lang="bn-BD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each other. If there is a bug in the IP </a:t>
            </a:r>
            <a:r>
              <a:rPr lang="en-US" dirty="0" smtClean="0"/>
              <a:t>fragmentation</a:t>
            </a:r>
            <a:r>
              <a:rPr lang="bn-BD" dirty="0" smtClean="0"/>
              <a:t> </a:t>
            </a:r>
            <a:r>
              <a:rPr lang="en-US" dirty="0" smtClean="0"/>
              <a:t>reassembly </a:t>
            </a:r>
            <a:r>
              <a:rPr lang="en-US" dirty="0"/>
              <a:t>code of receiving target operating system,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machine </a:t>
            </a:r>
            <a:r>
              <a:rPr lang="en-US" dirty="0"/>
              <a:t>crashes due to improper handling of the </a:t>
            </a:r>
            <a:r>
              <a:rPr lang="en-US" dirty="0" smtClean="0"/>
              <a:t>overlapping</a:t>
            </a:r>
            <a:r>
              <a:rPr lang="bn-BD" dirty="0" smtClean="0"/>
              <a:t> </a:t>
            </a:r>
            <a:r>
              <a:rPr lang="en-US" dirty="0" smtClean="0"/>
              <a:t>packets.</a:t>
            </a:r>
            <a:r>
              <a:rPr lang="en-US" dirty="0"/>
              <a:t> Feature ‘Wrong Fragment’ which is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sum </a:t>
            </a:r>
            <a:r>
              <a:rPr lang="en-US" dirty="0"/>
              <a:t>of bad checksum packets in a connection provides </a:t>
            </a:r>
            <a:r>
              <a:rPr lang="en-US" dirty="0" smtClean="0"/>
              <a:t>some</a:t>
            </a:r>
            <a:r>
              <a:rPr lang="bn-BD" dirty="0" smtClean="0"/>
              <a:t> </a:t>
            </a:r>
            <a:r>
              <a:rPr lang="en-US" dirty="0" smtClean="0"/>
              <a:t>clue </a:t>
            </a:r>
            <a:r>
              <a:rPr lang="en-US" dirty="0"/>
              <a:t>about the malformed IP </a:t>
            </a:r>
            <a:r>
              <a:rPr lang="en-US" dirty="0" smtClean="0"/>
              <a:t>packets</a:t>
            </a:r>
            <a:r>
              <a:rPr lang="bn-BD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Smurf</a:t>
            </a:r>
            <a:r>
              <a:rPr lang="en-US" dirty="0"/>
              <a:t>: Smurf attack is an amplification based denial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smtClean="0"/>
              <a:t>service </a:t>
            </a:r>
            <a:r>
              <a:rPr lang="en-US" dirty="0"/>
              <a:t>attack in which attacker sends a large number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smtClean="0"/>
              <a:t>ICMP </a:t>
            </a:r>
            <a:r>
              <a:rPr lang="en-US" dirty="0"/>
              <a:t>echo messages to a broadcast IP address with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spoofed </a:t>
            </a:r>
            <a:r>
              <a:rPr lang="en-US" dirty="0"/>
              <a:t>address of victim’s machine as a source IP. </a:t>
            </a:r>
            <a:r>
              <a:rPr lang="en-US" dirty="0" smtClean="0"/>
              <a:t>On</a:t>
            </a:r>
            <a:r>
              <a:rPr lang="bn-BD" dirty="0" smtClean="0"/>
              <a:t> </a:t>
            </a:r>
            <a:r>
              <a:rPr lang="en-US" dirty="0" smtClean="0"/>
              <a:t>receiving </a:t>
            </a:r>
            <a:r>
              <a:rPr lang="en-US" dirty="0"/>
              <a:t>the packet, each machine in the broadcast </a:t>
            </a:r>
            <a:r>
              <a:rPr lang="en-US" dirty="0" smtClean="0"/>
              <a:t>network</a:t>
            </a:r>
            <a:r>
              <a:rPr lang="bn-BD" dirty="0" smtClean="0"/>
              <a:t> </a:t>
            </a:r>
            <a:r>
              <a:rPr lang="en-US" dirty="0" smtClean="0"/>
              <a:t>replies </a:t>
            </a:r>
            <a:r>
              <a:rPr lang="en-US" dirty="0"/>
              <a:t>to the victim’s machine making its resources </a:t>
            </a:r>
            <a:r>
              <a:rPr lang="en-US" dirty="0" smtClean="0"/>
              <a:t>busy</a:t>
            </a:r>
            <a:r>
              <a:rPr lang="bn-BD" dirty="0" smtClean="0"/>
              <a:t> </a:t>
            </a:r>
            <a:r>
              <a:rPr lang="en-US" dirty="0" smtClean="0"/>
              <a:t>uselessly</a:t>
            </a:r>
            <a:r>
              <a:rPr lang="bn-BD" dirty="0" smtClean="0"/>
              <a:t>. </a:t>
            </a:r>
            <a:r>
              <a:rPr lang="en-US" dirty="0"/>
              <a:t>This attack can be easily detected in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victim </a:t>
            </a:r>
            <a:r>
              <a:rPr lang="en-US" dirty="0"/>
              <a:t>machine by looking at the huge number of ICMP </a:t>
            </a:r>
            <a:r>
              <a:rPr lang="en-US" dirty="0" smtClean="0"/>
              <a:t>echo</a:t>
            </a:r>
            <a:r>
              <a:rPr lang="bn-BD" dirty="0" smtClean="0"/>
              <a:t> </a:t>
            </a:r>
            <a:r>
              <a:rPr lang="en-US" dirty="0" smtClean="0"/>
              <a:t>replies </a:t>
            </a:r>
            <a:r>
              <a:rPr lang="en-US" dirty="0"/>
              <a:t>to victim machine without sending any ICMP </a:t>
            </a:r>
            <a:r>
              <a:rPr lang="en-US" dirty="0" smtClean="0"/>
              <a:t>echo</a:t>
            </a:r>
            <a:r>
              <a:rPr lang="bn-BD" dirty="0" smtClean="0"/>
              <a:t> </a:t>
            </a:r>
            <a:r>
              <a:rPr lang="en-US" dirty="0" smtClean="0"/>
              <a:t>requests </a:t>
            </a:r>
            <a:r>
              <a:rPr lang="en-US" dirty="0"/>
              <a:t>packets from the victim </a:t>
            </a:r>
            <a:r>
              <a:rPr lang="en-US" dirty="0" smtClean="0"/>
              <a:t>machine</a:t>
            </a:r>
            <a:r>
              <a:rPr lang="bn-BD" dirty="0" smtClean="0"/>
              <a:t>.</a:t>
            </a:r>
          </a:p>
          <a:p>
            <a:r>
              <a:rPr lang="en-US" sz="2400" dirty="0"/>
              <a:t>Ping of Death</a:t>
            </a:r>
            <a:r>
              <a:rPr lang="en-US" dirty="0"/>
              <a:t>: Ping of Death (</a:t>
            </a:r>
            <a:r>
              <a:rPr lang="en-US" dirty="0" err="1"/>
              <a:t>PoD</a:t>
            </a:r>
            <a:r>
              <a:rPr lang="en-US" dirty="0"/>
              <a:t>) is a denial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smtClean="0"/>
              <a:t>service </a:t>
            </a:r>
            <a:r>
              <a:rPr lang="en-US" dirty="0"/>
              <a:t>(</a:t>
            </a:r>
            <a:r>
              <a:rPr lang="en-US" dirty="0" err="1"/>
              <a:t>DoS</a:t>
            </a:r>
            <a:r>
              <a:rPr lang="en-US" dirty="0"/>
              <a:t>) attack caused by an attacker </a:t>
            </a:r>
            <a:r>
              <a:rPr lang="en-US" dirty="0" smtClean="0"/>
              <a:t>deliberately</a:t>
            </a:r>
            <a:r>
              <a:rPr lang="bn-BD" dirty="0" smtClean="0"/>
              <a:t> </a:t>
            </a:r>
            <a:r>
              <a:rPr lang="en-US" dirty="0" smtClean="0"/>
              <a:t>sending </a:t>
            </a:r>
            <a:r>
              <a:rPr lang="en-US" dirty="0"/>
              <a:t>an IP packet larger than the 65,536 bytes allowed </a:t>
            </a:r>
            <a:r>
              <a:rPr lang="en-US" dirty="0" smtClean="0"/>
              <a:t>by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IP protocol.</a:t>
            </a:r>
          </a:p>
        </p:txBody>
      </p:sp>
    </p:spTree>
    <p:extLst>
      <p:ext uri="{BB962C8B-B14F-4D97-AF65-F5344CB8AC3E}">
        <p14:creationId xmlns:p14="http://schemas.microsoft.com/office/powerpoint/2010/main" val="20554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attempted Ping of Death can </a:t>
            </a:r>
            <a:r>
              <a:rPr lang="en-US" dirty="0" smtClean="0"/>
              <a:t>be</a:t>
            </a:r>
            <a:r>
              <a:rPr lang="bn-BD" dirty="0" smtClean="0"/>
              <a:t> </a:t>
            </a:r>
            <a:r>
              <a:rPr lang="en-US" dirty="0" smtClean="0"/>
              <a:t>identified </a:t>
            </a:r>
            <a:r>
              <a:rPr lang="en-US" dirty="0"/>
              <a:t>by noting the size of all ICMP packets and </a:t>
            </a:r>
            <a:r>
              <a:rPr lang="en-US" dirty="0" smtClean="0"/>
              <a:t>flagging</a:t>
            </a:r>
            <a:r>
              <a:rPr lang="bn-BD" dirty="0" smtClean="0"/>
              <a:t> </a:t>
            </a:r>
            <a:r>
              <a:rPr lang="en-US" dirty="0" smtClean="0"/>
              <a:t>those </a:t>
            </a:r>
            <a:r>
              <a:rPr lang="en-US" dirty="0"/>
              <a:t>that are longer than 65,535 </a:t>
            </a:r>
            <a:r>
              <a:rPr lang="en-US" dirty="0" smtClean="0"/>
              <a:t>bytes</a:t>
            </a:r>
            <a:r>
              <a:rPr lang="bn-BD" dirty="0" smtClean="0"/>
              <a:t>.</a:t>
            </a:r>
          </a:p>
          <a:p>
            <a:endParaRPr lang="bn-BD" dirty="0"/>
          </a:p>
          <a:p>
            <a:r>
              <a:rPr lang="en-US" sz="2400" dirty="0" err="1"/>
              <a:t>Mailbomb</a:t>
            </a:r>
            <a:r>
              <a:rPr lang="en-US" dirty="0"/>
              <a:t>: In </a:t>
            </a:r>
            <a:r>
              <a:rPr lang="en-US" dirty="0" err="1"/>
              <a:t>Mailbomb</a:t>
            </a:r>
            <a:r>
              <a:rPr lang="en-US" dirty="0"/>
              <a:t> attack, unauthorized users send </a:t>
            </a:r>
            <a:r>
              <a:rPr lang="en-US" dirty="0" smtClean="0"/>
              <a:t>a</a:t>
            </a:r>
            <a:r>
              <a:rPr lang="bn-BD" dirty="0" smtClean="0"/>
              <a:t> </a:t>
            </a:r>
            <a:r>
              <a:rPr lang="en-US" dirty="0" smtClean="0"/>
              <a:t>large </a:t>
            </a:r>
            <a:r>
              <a:rPr lang="en-US" dirty="0"/>
              <a:t>number of email messages with large attachments to </a:t>
            </a:r>
            <a:r>
              <a:rPr lang="en-US" dirty="0" smtClean="0"/>
              <a:t>a</a:t>
            </a:r>
            <a:r>
              <a:rPr lang="bn-BD" dirty="0" smtClean="0"/>
              <a:t> </a:t>
            </a:r>
            <a:r>
              <a:rPr lang="en-US" dirty="0" smtClean="0"/>
              <a:t>particular </a:t>
            </a:r>
            <a:r>
              <a:rPr lang="en-US" dirty="0"/>
              <a:t>mail server, filling up disk space resulting in </a:t>
            </a:r>
            <a:r>
              <a:rPr lang="en-US" dirty="0" smtClean="0"/>
              <a:t>denied</a:t>
            </a:r>
            <a:r>
              <a:rPr lang="bn-BD" dirty="0" smtClean="0"/>
              <a:t> </a:t>
            </a:r>
            <a:r>
              <a:rPr lang="en-US" dirty="0" smtClean="0"/>
              <a:t>email </a:t>
            </a:r>
            <a:r>
              <a:rPr lang="en-US" dirty="0"/>
              <a:t>services to other </a:t>
            </a:r>
            <a:r>
              <a:rPr lang="en-US" dirty="0" smtClean="0"/>
              <a:t>users</a:t>
            </a:r>
            <a:r>
              <a:rPr lang="bn-BD" dirty="0" smtClean="0"/>
              <a:t>.</a:t>
            </a:r>
            <a:r>
              <a:rPr lang="en-US" dirty="0"/>
              <a:t> This attack can be identified by looking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smtClean="0"/>
              <a:t>thousands </a:t>
            </a:r>
            <a:r>
              <a:rPr lang="en-US" dirty="0"/>
              <a:t>of mail messages coming from a particular </a:t>
            </a:r>
            <a:r>
              <a:rPr lang="en-US" dirty="0" smtClean="0"/>
              <a:t>user</a:t>
            </a:r>
            <a:r>
              <a:rPr lang="bn-BD" dirty="0" smtClean="0"/>
              <a:t> </a:t>
            </a:r>
            <a:r>
              <a:rPr lang="en-US" dirty="0" smtClean="0"/>
              <a:t>within </a:t>
            </a:r>
            <a:r>
              <a:rPr lang="en-US" dirty="0"/>
              <a:t>a short period of </a:t>
            </a:r>
            <a:r>
              <a:rPr lang="en-US" dirty="0" smtClean="0"/>
              <a:t>time</a:t>
            </a:r>
            <a:r>
              <a:rPr lang="bn-BD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SYN Flood</a:t>
            </a:r>
            <a:r>
              <a:rPr lang="en-US" dirty="0"/>
              <a:t>: In SYN flood, TCP/IP implementation </a:t>
            </a:r>
            <a:r>
              <a:rPr lang="en-US" dirty="0" smtClean="0"/>
              <a:t>is</a:t>
            </a:r>
            <a:r>
              <a:rPr lang="bn-BD" dirty="0" smtClean="0"/>
              <a:t> </a:t>
            </a:r>
            <a:r>
              <a:rPr lang="en-US" dirty="0" smtClean="0"/>
              <a:t>exploited</a:t>
            </a:r>
            <a:r>
              <a:rPr lang="en-US" dirty="0"/>
              <a:t>. An attacker sends the SYN request to the </a:t>
            </a:r>
            <a:r>
              <a:rPr lang="en-US" dirty="0" smtClean="0"/>
              <a:t>victim</a:t>
            </a:r>
            <a:r>
              <a:rPr lang="bn-BD" dirty="0" smtClean="0"/>
              <a:t> </a:t>
            </a:r>
            <a:r>
              <a:rPr lang="en-US" dirty="0" smtClean="0"/>
              <a:t>machine</a:t>
            </a:r>
            <a:r>
              <a:rPr lang="en-US" dirty="0"/>
              <a:t>. Victim replies by ACK and waits for the reply.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server </a:t>
            </a:r>
            <a:r>
              <a:rPr lang="en-US" dirty="0"/>
              <a:t>adds the information of each half-open connection </a:t>
            </a:r>
            <a:r>
              <a:rPr lang="en-US" dirty="0" smtClean="0"/>
              <a:t>in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pending connection queue. The half-open </a:t>
            </a:r>
            <a:r>
              <a:rPr lang="en-US" dirty="0" smtClean="0"/>
              <a:t>connections</a:t>
            </a:r>
            <a:r>
              <a:rPr lang="bn-BD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the victim server system will eventually fill the </a:t>
            </a:r>
            <a:r>
              <a:rPr lang="en-US" dirty="0" smtClean="0"/>
              <a:t>queue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 system will be unable to accept any new </a:t>
            </a:r>
            <a:r>
              <a:rPr lang="en-US" dirty="0" smtClean="0"/>
              <a:t>incoming</a:t>
            </a:r>
            <a:r>
              <a:rPr lang="bn-BD" dirty="0" smtClean="0"/>
              <a:t> </a:t>
            </a:r>
            <a:r>
              <a:rPr lang="en-US" dirty="0" smtClean="0"/>
              <a:t>connections</a:t>
            </a:r>
            <a:r>
              <a:rPr lang="bn-BD" dirty="0" smtClean="0"/>
              <a:t>.</a:t>
            </a:r>
            <a:r>
              <a:rPr lang="en-US" dirty="0"/>
              <a:t> A SYN flood attack can be </a:t>
            </a:r>
            <a:r>
              <a:rPr lang="en-US" dirty="0" smtClean="0"/>
              <a:t>distinguished</a:t>
            </a:r>
            <a:r>
              <a:rPr lang="bn-BD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normal network traffic by looking for a number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smtClean="0"/>
              <a:t>simultaneous </a:t>
            </a:r>
            <a:r>
              <a:rPr lang="en-US" dirty="0"/>
              <a:t>SYN packets destined for a particular </a:t>
            </a:r>
            <a:r>
              <a:rPr lang="en-US" dirty="0" smtClean="0"/>
              <a:t>machine</a:t>
            </a:r>
            <a:r>
              <a:rPr lang="bn-BD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are coming from an unreachable host or set a threshold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duration of time a system has to wait for the </a:t>
            </a:r>
            <a:r>
              <a:rPr lang="en-US" dirty="0" smtClean="0"/>
              <a:t>reply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Scanning </a:t>
            </a:r>
            <a:r>
              <a:rPr lang="en-US" dirty="0" smtClean="0"/>
              <a:t>Attacks</a:t>
            </a:r>
            <a:r>
              <a:rPr lang="bn-BD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scanning activity is a growing cyber security </a:t>
            </a:r>
            <a:r>
              <a:rPr lang="en-US" dirty="0" smtClean="0"/>
              <a:t>concern</a:t>
            </a:r>
            <a:r>
              <a:rPr lang="bn-BD" dirty="0" smtClean="0"/>
              <a:t> </a:t>
            </a:r>
            <a:r>
              <a:rPr lang="en-US" dirty="0" smtClean="0"/>
              <a:t>because </a:t>
            </a:r>
            <a:r>
              <a:rPr lang="en-US" dirty="0"/>
              <a:t>it is the primary stage of an intrusion </a:t>
            </a:r>
            <a:r>
              <a:rPr lang="en-US" dirty="0" smtClean="0"/>
              <a:t>detection</a:t>
            </a:r>
            <a:r>
              <a:rPr lang="bn-BD" dirty="0" smtClean="0"/>
              <a:t> </a:t>
            </a:r>
            <a:r>
              <a:rPr lang="en-US" dirty="0" smtClean="0"/>
              <a:t>attempt </a:t>
            </a:r>
            <a:r>
              <a:rPr lang="en-US" dirty="0"/>
              <a:t>that is used to locate the target systems in the </a:t>
            </a:r>
            <a:r>
              <a:rPr lang="en-US" dirty="0" smtClean="0"/>
              <a:t>network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subsequently exploit known </a:t>
            </a:r>
            <a:r>
              <a:rPr lang="en-US" dirty="0" smtClean="0"/>
              <a:t>vulnerabilities</a:t>
            </a:r>
            <a:r>
              <a:rPr lang="bn-BD" dirty="0" smtClean="0"/>
              <a:t>.</a:t>
            </a:r>
          </a:p>
          <a:p>
            <a:endParaRPr lang="bn-BD" dirty="0"/>
          </a:p>
          <a:p>
            <a:r>
              <a:rPr lang="en-US" sz="2400" dirty="0" err="1"/>
              <a:t>Ipsweep</a:t>
            </a:r>
            <a:r>
              <a:rPr lang="en-US" dirty="0"/>
              <a:t>: An </a:t>
            </a:r>
            <a:r>
              <a:rPr lang="en-US" dirty="0" err="1"/>
              <a:t>Ipsweep</a:t>
            </a:r>
            <a:r>
              <a:rPr lang="en-US" dirty="0"/>
              <a:t> is used to determine which </a:t>
            </a:r>
            <a:r>
              <a:rPr lang="en-US" dirty="0" smtClean="0"/>
              <a:t>hosts</a:t>
            </a:r>
            <a:r>
              <a:rPr lang="bn-BD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listening on the network by sending many ping </a:t>
            </a:r>
            <a:r>
              <a:rPr lang="en-US" dirty="0" smtClean="0"/>
              <a:t>packets.</a:t>
            </a:r>
            <a:r>
              <a:rPr lang="bn-BD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a target host replies, the reply reveals the targets IP </a:t>
            </a:r>
            <a:r>
              <a:rPr lang="en-US" dirty="0" smtClean="0"/>
              <a:t>address</a:t>
            </a:r>
            <a:r>
              <a:rPr lang="bn-BD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dirty="0" smtClean="0"/>
              <a:t>attacker</a:t>
            </a:r>
            <a:r>
              <a:rPr lang="bn-BD" dirty="0" smtClean="0"/>
              <a:t>.</a:t>
            </a:r>
            <a:r>
              <a:rPr lang="en-US" dirty="0"/>
              <a:t> A Network Intrusion Detection System </a:t>
            </a:r>
            <a:r>
              <a:rPr lang="en-US" dirty="0" smtClean="0"/>
              <a:t>can</a:t>
            </a:r>
            <a:r>
              <a:rPr lang="bn-BD" dirty="0" smtClean="0"/>
              <a:t> </a:t>
            </a:r>
            <a:r>
              <a:rPr lang="en-US" dirty="0" smtClean="0"/>
              <a:t>examine </a:t>
            </a:r>
            <a:r>
              <a:rPr lang="en-US" dirty="0"/>
              <a:t>the total number of ping packets coming within </a:t>
            </a:r>
            <a:r>
              <a:rPr lang="en-US" dirty="0" smtClean="0"/>
              <a:t>a</a:t>
            </a:r>
            <a:r>
              <a:rPr lang="bn-BD" dirty="0" smtClean="0"/>
              <a:t> </a:t>
            </a:r>
            <a:r>
              <a:rPr lang="en-US" dirty="0" smtClean="0"/>
              <a:t>short </a:t>
            </a:r>
            <a:r>
              <a:rPr lang="en-US" dirty="0"/>
              <a:t>duration of </a:t>
            </a:r>
            <a:r>
              <a:rPr lang="en-US" dirty="0" smtClean="0"/>
              <a:t>time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Reset scan</a:t>
            </a:r>
            <a:r>
              <a:rPr lang="en-US" dirty="0"/>
              <a:t>: In Reset Scan, an attacker sends reset </a:t>
            </a:r>
            <a:r>
              <a:rPr lang="en-US" dirty="0" smtClean="0"/>
              <a:t>packets</a:t>
            </a:r>
            <a:r>
              <a:rPr lang="bn-BD" dirty="0" smtClean="0"/>
              <a:t> </a:t>
            </a:r>
            <a:r>
              <a:rPr lang="en-US" dirty="0" smtClean="0"/>
              <a:t>(RST </a:t>
            </a:r>
            <a:r>
              <a:rPr lang="en-US" dirty="0"/>
              <a:t>flag up) to victim machine to determine if the </a:t>
            </a:r>
            <a:r>
              <a:rPr lang="en-US" dirty="0" smtClean="0"/>
              <a:t>machine</a:t>
            </a:r>
            <a:r>
              <a:rPr lang="bn-BD" dirty="0" smtClean="0"/>
              <a:t> </a:t>
            </a:r>
            <a:r>
              <a:rPr lang="en-US" dirty="0"/>
              <a:t>is active. If the victim machine does not send any response </a:t>
            </a:r>
            <a:r>
              <a:rPr lang="en-US" dirty="0" smtClean="0"/>
              <a:t>to</a:t>
            </a:r>
            <a:r>
              <a:rPr lang="bn-BD" dirty="0" smtClean="0"/>
              <a:t> </a:t>
            </a:r>
            <a:r>
              <a:rPr lang="en-US" dirty="0" smtClean="0"/>
              <a:t>reset </a:t>
            </a:r>
            <a:r>
              <a:rPr lang="en-US" dirty="0"/>
              <a:t>packet; the machine is </a:t>
            </a:r>
            <a:r>
              <a:rPr lang="en-US" dirty="0" smtClean="0"/>
              <a:t>alive</a:t>
            </a:r>
            <a:r>
              <a:rPr lang="bn-BD" dirty="0" smtClean="0"/>
              <a:t>. </a:t>
            </a:r>
            <a:r>
              <a:rPr lang="en-US" dirty="0"/>
              <a:t>These scans can be detected by </a:t>
            </a:r>
            <a:r>
              <a:rPr lang="en-US" dirty="0" smtClean="0"/>
              <a:t>examining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various RST packets coming to a vulnerable machine </a:t>
            </a:r>
            <a:r>
              <a:rPr lang="en-US" dirty="0" smtClean="0"/>
              <a:t>with</a:t>
            </a:r>
            <a:r>
              <a:rPr lang="bn-BD" dirty="0" smtClean="0"/>
              <a:t> </a:t>
            </a:r>
            <a:r>
              <a:rPr lang="en-US" dirty="0" smtClean="0"/>
              <a:t>same </a:t>
            </a:r>
            <a:r>
              <a:rPr lang="en-US" dirty="0"/>
              <a:t>service within a short period of </a:t>
            </a:r>
            <a:r>
              <a:rPr lang="en-US" dirty="0" smtClean="0"/>
              <a:t>time</a:t>
            </a:r>
            <a:r>
              <a:rPr lang="bn-BD" dirty="0" smtClean="0"/>
              <a:t>.</a:t>
            </a:r>
          </a:p>
          <a:p>
            <a:r>
              <a:rPr lang="en-US" sz="2400" dirty="0"/>
              <a:t>SYN scan</a:t>
            </a:r>
            <a:r>
              <a:rPr lang="en-US" dirty="0"/>
              <a:t>: SYN scan is a half-open scanning attack </a:t>
            </a:r>
            <a:r>
              <a:rPr lang="en-US" dirty="0" smtClean="0"/>
              <a:t>because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attacker does not make a complete TCP </a:t>
            </a:r>
            <a:r>
              <a:rPr lang="en-US" dirty="0" smtClean="0"/>
              <a:t>connection.</a:t>
            </a:r>
            <a:r>
              <a:rPr lang="bn-BD" dirty="0" smtClean="0"/>
              <a:t> </a:t>
            </a:r>
            <a:r>
              <a:rPr lang="en-US" dirty="0" smtClean="0"/>
              <a:t>Attacker </a:t>
            </a:r>
            <a:r>
              <a:rPr lang="en-US" dirty="0"/>
              <a:t>sends a large number of SYN packets to </a:t>
            </a:r>
            <a:r>
              <a:rPr lang="en-US" dirty="0" smtClean="0"/>
              <a:t>different</a:t>
            </a:r>
            <a:r>
              <a:rPr lang="bn-BD" dirty="0" smtClean="0"/>
              <a:t> </a:t>
            </a:r>
            <a:r>
              <a:rPr lang="en-US" dirty="0" smtClean="0"/>
              <a:t>ports</a:t>
            </a:r>
            <a:r>
              <a:rPr lang="en-US" dirty="0"/>
              <a:t>. Open ports respond with SYN-ACK, and close </a:t>
            </a:r>
            <a:r>
              <a:rPr lang="en-US" dirty="0" smtClean="0"/>
              <a:t>port</a:t>
            </a:r>
            <a:r>
              <a:rPr lang="bn-BD" dirty="0" smtClean="0"/>
              <a:t> </a:t>
            </a:r>
            <a:r>
              <a:rPr lang="en-US" dirty="0" smtClean="0"/>
              <a:t>responds </a:t>
            </a:r>
            <a:r>
              <a:rPr lang="en-US" dirty="0"/>
              <a:t>with </a:t>
            </a:r>
            <a:r>
              <a:rPr lang="en-US" dirty="0" smtClean="0"/>
              <a:t>RST</a:t>
            </a:r>
            <a:r>
              <a:rPr lang="bn-BD" dirty="0" smtClean="0"/>
              <a:t>.</a:t>
            </a:r>
            <a:r>
              <a:rPr lang="en-US" dirty="0"/>
              <a:t> These scans can be detected by </a:t>
            </a:r>
            <a:r>
              <a:rPr lang="en-US" dirty="0" smtClean="0"/>
              <a:t>checking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connections with large half-open connections with </a:t>
            </a:r>
            <a:r>
              <a:rPr lang="en-US" dirty="0" smtClean="0"/>
              <a:t>Flag</a:t>
            </a:r>
            <a:r>
              <a:rPr lang="bn-BD" dirty="0" smtClean="0"/>
              <a:t> </a:t>
            </a:r>
            <a:r>
              <a:rPr lang="en-US" dirty="0" smtClean="0"/>
              <a:t>either </a:t>
            </a:r>
            <a:r>
              <a:rPr lang="en-US" dirty="0"/>
              <a:t>REJ (connections rejected; Initial SYN elicited, a </a:t>
            </a:r>
            <a:r>
              <a:rPr lang="en-US" dirty="0" smtClean="0"/>
              <a:t>RST</a:t>
            </a:r>
            <a:r>
              <a:rPr lang="bn-BD" dirty="0" smtClean="0"/>
              <a:t> </a:t>
            </a:r>
            <a:r>
              <a:rPr lang="en-US" dirty="0" smtClean="0"/>
              <a:t>reply</a:t>
            </a:r>
            <a:r>
              <a:rPr lang="en-US" dirty="0"/>
              <a:t>) or S1 (SYN’s exchanged nothing further seen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initiated</a:t>
            </a:r>
            <a:r>
              <a:rPr lang="bn-BD" dirty="0"/>
              <a:t> </a:t>
            </a:r>
            <a:r>
              <a:rPr lang="en-US" dirty="0"/>
              <a:t>by attacker machine.</a:t>
            </a:r>
          </a:p>
        </p:txBody>
      </p:sp>
    </p:spTree>
    <p:extLst>
      <p:ext uri="{BB962C8B-B14F-4D97-AF65-F5344CB8AC3E}">
        <p14:creationId xmlns:p14="http://schemas.microsoft.com/office/powerpoint/2010/main" val="20351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User to </a:t>
            </a:r>
            <a:r>
              <a:rPr lang="en-US" dirty="0" smtClean="0"/>
              <a:t>Root</a:t>
            </a:r>
            <a:r>
              <a:rPr lang="bn-BD" dirty="0" smtClean="0"/>
              <a:t>(U2R)</a:t>
            </a:r>
            <a:r>
              <a:rPr lang="en-US" dirty="0" smtClean="0"/>
              <a:t> </a:t>
            </a:r>
            <a:r>
              <a:rPr lang="en-US" dirty="0"/>
              <a:t>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to Root (U2R) attack refers to the group of </a:t>
            </a:r>
            <a:r>
              <a:rPr lang="en-US" dirty="0" smtClean="0"/>
              <a:t>exploits</a:t>
            </a:r>
            <a:r>
              <a:rPr lang="bn-BD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are used to gain the root access to a machine by </a:t>
            </a:r>
            <a:r>
              <a:rPr lang="en-US" dirty="0" smtClean="0"/>
              <a:t>an</a:t>
            </a:r>
            <a:r>
              <a:rPr lang="bn-BD" dirty="0" smtClean="0"/>
              <a:t> </a:t>
            </a:r>
            <a:r>
              <a:rPr lang="en-US" dirty="0" smtClean="0"/>
              <a:t>unprivileged </a:t>
            </a:r>
            <a:r>
              <a:rPr lang="en-US" dirty="0"/>
              <a:t>local user. These exploits are used in </a:t>
            </a:r>
            <a:r>
              <a:rPr lang="en-US" dirty="0" smtClean="0"/>
              <a:t>different</a:t>
            </a:r>
            <a:r>
              <a:rPr lang="bn-BD" dirty="0" smtClean="0"/>
              <a:t> </a:t>
            </a:r>
            <a:r>
              <a:rPr lang="en-US" dirty="0" smtClean="0"/>
              <a:t>ways </a:t>
            </a:r>
            <a:r>
              <a:rPr lang="en-US" dirty="0"/>
              <a:t>to gain the root access to the machine</a:t>
            </a:r>
            <a:r>
              <a:rPr lang="en-US" dirty="0" smtClean="0"/>
              <a:t>.</a:t>
            </a:r>
            <a:endParaRPr lang="bn-BD" dirty="0" smtClean="0"/>
          </a:p>
          <a:p>
            <a:endParaRPr lang="bn-BD" dirty="0"/>
          </a:p>
          <a:p>
            <a:r>
              <a:rPr lang="bn-BD" sz="2400" dirty="0"/>
              <a:t>B</a:t>
            </a:r>
            <a:r>
              <a:rPr lang="en-US" sz="2400" dirty="0" err="1" smtClean="0"/>
              <a:t>uffer</a:t>
            </a:r>
            <a:r>
              <a:rPr lang="en-US" sz="2400" dirty="0" smtClean="0"/>
              <a:t> </a:t>
            </a:r>
            <a:r>
              <a:rPr lang="en-US" sz="2400" dirty="0"/>
              <a:t>overflow </a:t>
            </a:r>
            <a:r>
              <a:rPr lang="en-US" sz="2400" dirty="0" smtClean="0"/>
              <a:t>attack</a:t>
            </a:r>
            <a:r>
              <a:rPr lang="bn-BD" dirty="0" smtClean="0"/>
              <a:t>:</a:t>
            </a:r>
            <a:r>
              <a:rPr lang="en-US" dirty="0" smtClean="0"/>
              <a:t> </a:t>
            </a:r>
            <a:r>
              <a:rPr lang="bn-BD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attacker exploits the </a:t>
            </a:r>
            <a:r>
              <a:rPr lang="en-US" dirty="0" smtClean="0"/>
              <a:t>vulnerability</a:t>
            </a:r>
            <a:r>
              <a:rPr lang="bn-B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 user program which copies too much data in a </a:t>
            </a:r>
            <a:r>
              <a:rPr lang="en-US" dirty="0" smtClean="0"/>
              <a:t>static</a:t>
            </a:r>
            <a:r>
              <a:rPr lang="bn-BD" dirty="0" smtClean="0"/>
              <a:t> </a:t>
            </a:r>
            <a:r>
              <a:rPr lang="en-US" dirty="0" smtClean="0"/>
              <a:t>buffer </a:t>
            </a:r>
            <a:r>
              <a:rPr lang="en-US" dirty="0"/>
              <a:t>without checking to make sure the data will fit </a:t>
            </a:r>
            <a:r>
              <a:rPr lang="en-US" dirty="0" smtClean="0"/>
              <a:t>well.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attacker tries to manipulate the data that overflows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buffer </a:t>
            </a:r>
            <a:r>
              <a:rPr lang="en-US" dirty="0"/>
              <a:t>and causes arbitrary commands to be executed </a:t>
            </a:r>
            <a:r>
              <a:rPr lang="en-US" dirty="0" smtClean="0"/>
              <a:t>by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9582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Ffbconfig</a:t>
            </a:r>
            <a:r>
              <a:rPr lang="en-US" sz="2400" dirty="0"/>
              <a:t> </a:t>
            </a:r>
            <a:r>
              <a:rPr lang="en-US" sz="2400" dirty="0" smtClean="0"/>
              <a:t>attack</a:t>
            </a:r>
            <a:r>
              <a:rPr lang="bn-BD" sz="2400" dirty="0" smtClean="0"/>
              <a:t>: </a:t>
            </a:r>
            <a:r>
              <a:rPr lang="bn-BD" dirty="0" smtClean="0"/>
              <a:t>T</a:t>
            </a:r>
            <a:r>
              <a:rPr lang="en-US" dirty="0" smtClean="0"/>
              <a:t>he attacker</a:t>
            </a:r>
            <a:r>
              <a:rPr lang="bn-BD" dirty="0" smtClean="0"/>
              <a:t> </a:t>
            </a:r>
            <a:r>
              <a:rPr lang="en-US" dirty="0" smtClean="0"/>
              <a:t>exploits </a:t>
            </a:r>
            <a:r>
              <a:rPr lang="en-US" dirty="0"/>
              <a:t>the </a:t>
            </a:r>
            <a:r>
              <a:rPr lang="en-US" dirty="0" err="1"/>
              <a:t>ffbconfig</a:t>
            </a:r>
            <a:r>
              <a:rPr lang="en-US" dirty="0"/>
              <a:t> program distributed with some </a:t>
            </a:r>
            <a:r>
              <a:rPr lang="en-US" dirty="0" smtClean="0"/>
              <a:t>OS.</a:t>
            </a:r>
            <a:r>
              <a:rPr lang="bn-BD" dirty="0" smtClean="0"/>
              <a:t> </a:t>
            </a:r>
            <a:r>
              <a:rPr lang="en-US" dirty="0" smtClean="0"/>
              <a:t>Attacker </a:t>
            </a:r>
            <a:r>
              <a:rPr lang="en-US" dirty="0"/>
              <a:t>overwrites the internal stack space of the </a:t>
            </a:r>
            <a:r>
              <a:rPr lang="en-US" dirty="0" err="1" smtClean="0"/>
              <a:t>ffbconfigct</a:t>
            </a:r>
            <a:r>
              <a:rPr lang="bn-BD" dirty="0" smtClean="0"/>
              <a:t> </a:t>
            </a:r>
            <a:r>
              <a:rPr lang="en-US" dirty="0" smtClean="0"/>
              <a:t>program </a:t>
            </a:r>
            <a:r>
              <a:rPr lang="en-US" dirty="0"/>
              <a:t>which does not perform sufficient bound checking </a:t>
            </a:r>
            <a:r>
              <a:rPr lang="en-US" dirty="0" smtClean="0"/>
              <a:t>on</a:t>
            </a:r>
            <a:r>
              <a:rPr lang="bn-BD" dirty="0" smtClean="0"/>
              <a:t> </a:t>
            </a:r>
            <a:r>
              <a:rPr lang="en-US" dirty="0" smtClean="0"/>
              <a:t>arguments</a:t>
            </a:r>
            <a:r>
              <a:rPr lang="en-US" dirty="0"/>
              <a:t>. The </a:t>
            </a:r>
            <a:r>
              <a:rPr lang="en-US" dirty="0" err="1"/>
              <a:t>ffbconfig</a:t>
            </a:r>
            <a:r>
              <a:rPr lang="en-US" dirty="0"/>
              <a:t> program is a part of FFB (Fast </a:t>
            </a:r>
            <a:r>
              <a:rPr lang="en-US" dirty="0" smtClean="0"/>
              <a:t>Frame</a:t>
            </a:r>
            <a:r>
              <a:rPr lang="bn-BD" dirty="0" smtClean="0"/>
              <a:t> </a:t>
            </a:r>
            <a:r>
              <a:rPr lang="en-US" dirty="0" smtClean="0"/>
              <a:t>Buffer</a:t>
            </a:r>
            <a:r>
              <a:rPr lang="en-US" dirty="0"/>
              <a:t>) </a:t>
            </a:r>
            <a:r>
              <a:rPr lang="en-US" dirty="0" smtClean="0"/>
              <a:t>Graphics </a:t>
            </a:r>
            <a:r>
              <a:rPr lang="en-US" dirty="0"/>
              <a:t>Accelerator</a:t>
            </a:r>
            <a:r>
              <a:rPr lang="en-US" dirty="0" smtClean="0"/>
              <a:t>.</a:t>
            </a:r>
            <a:endParaRPr lang="bn-BD" dirty="0" smtClean="0"/>
          </a:p>
          <a:p>
            <a:endParaRPr lang="bn-BD" dirty="0"/>
          </a:p>
          <a:p>
            <a:r>
              <a:rPr lang="bn-BD" sz="2400" dirty="0" smtClean="0"/>
              <a:t>L</a:t>
            </a:r>
            <a:r>
              <a:rPr lang="en-US" sz="2400" dirty="0" err="1" smtClean="0"/>
              <a:t>oadmodule</a:t>
            </a:r>
            <a:r>
              <a:rPr lang="en-US" sz="2400" dirty="0" smtClean="0"/>
              <a:t> attack</a:t>
            </a:r>
            <a:r>
              <a:rPr lang="bn-BD" dirty="0" smtClean="0"/>
              <a:t> : </a:t>
            </a:r>
            <a:r>
              <a:rPr lang="en-US" dirty="0"/>
              <a:t>The </a:t>
            </a:r>
            <a:r>
              <a:rPr lang="en-US" dirty="0" err="1"/>
              <a:t>loadmodule</a:t>
            </a:r>
            <a:r>
              <a:rPr lang="en-US" dirty="0"/>
              <a:t> program loads to dynamically </a:t>
            </a:r>
            <a:r>
              <a:rPr lang="en-US" dirty="0" smtClean="0"/>
              <a:t>loadable</a:t>
            </a:r>
            <a:r>
              <a:rPr lang="bn-BD" dirty="0" smtClean="0"/>
              <a:t> </a:t>
            </a:r>
            <a:r>
              <a:rPr lang="en-US" dirty="0" smtClean="0"/>
              <a:t>kernel </a:t>
            </a:r>
            <a:r>
              <a:rPr lang="en-US" dirty="0"/>
              <a:t>drivers into currently running system and creates </a:t>
            </a:r>
            <a:r>
              <a:rPr lang="en-US" dirty="0" smtClean="0"/>
              <a:t>to</a:t>
            </a:r>
            <a:r>
              <a:rPr lang="bn-BD" dirty="0" smtClean="0"/>
              <a:t> </a:t>
            </a:r>
            <a:r>
              <a:rPr lang="en-US" dirty="0" smtClean="0"/>
              <a:t>special </a:t>
            </a:r>
            <a:r>
              <a:rPr lang="en-US" dirty="0"/>
              <a:t>devices in /</a:t>
            </a:r>
            <a:r>
              <a:rPr lang="en-US" dirty="0" err="1"/>
              <a:t>dev</a:t>
            </a:r>
            <a:r>
              <a:rPr lang="en-US" dirty="0"/>
              <a:t> directory. An attacker exploits the </a:t>
            </a:r>
            <a:r>
              <a:rPr lang="en-US" dirty="0" smtClean="0"/>
              <a:t>bug</a:t>
            </a:r>
            <a:r>
              <a:rPr lang="bn-BD" dirty="0" smtClean="0"/>
              <a:t> </a:t>
            </a:r>
            <a:r>
              <a:rPr lang="en-US" dirty="0" smtClean="0"/>
              <a:t>present </a:t>
            </a:r>
            <a:r>
              <a:rPr lang="en-US" dirty="0"/>
              <a:t>in the </a:t>
            </a:r>
            <a:r>
              <a:rPr lang="en-US" dirty="0" err="1"/>
              <a:t>loadmodule</a:t>
            </a:r>
            <a:r>
              <a:rPr lang="en-US" dirty="0"/>
              <a:t> program to gain root access to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machine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7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Perl </a:t>
            </a:r>
            <a:r>
              <a:rPr lang="en-US" sz="2400" dirty="0" smtClean="0"/>
              <a:t>attack</a:t>
            </a:r>
            <a:r>
              <a:rPr lang="bn-BD" sz="2400" dirty="0" smtClean="0"/>
              <a:t> </a:t>
            </a:r>
            <a:r>
              <a:rPr lang="bn-BD" dirty="0" smtClean="0"/>
              <a:t>: </a:t>
            </a:r>
            <a:r>
              <a:rPr lang="en-US" dirty="0"/>
              <a:t>Perl attack exploits the bugs saved in set-user-ID </a:t>
            </a:r>
            <a:r>
              <a:rPr lang="en-US" dirty="0" smtClean="0"/>
              <a:t>and</a:t>
            </a:r>
            <a:r>
              <a:rPr lang="bn-BD" dirty="0" smtClean="0"/>
              <a:t> </a:t>
            </a:r>
            <a:r>
              <a:rPr lang="en-US" dirty="0" smtClean="0"/>
              <a:t>set-group-ID </a:t>
            </a:r>
            <a:r>
              <a:rPr lang="en-US" dirty="0"/>
              <a:t>scripts present in the </a:t>
            </a:r>
            <a:r>
              <a:rPr lang="en-US" dirty="0" err="1"/>
              <a:t>Suidperl</a:t>
            </a:r>
            <a:r>
              <a:rPr lang="en-US" dirty="0"/>
              <a:t> version of Perl. </a:t>
            </a:r>
            <a:r>
              <a:rPr lang="en-US" dirty="0" smtClean="0"/>
              <a:t>In</a:t>
            </a:r>
            <a:r>
              <a:rPr lang="bn-BD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version, the interpreter does not exempt the root </a:t>
            </a:r>
            <a:r>
              <a:rPr lang="en-US" dirty="0" smtClean="0"/>
              <a:t>privileges</a:t>
            </a:r>
            <a:r>
              <a:rPr lang="bn-BD" dirty="0" smtClean="0"/>
              <a:t> </a:t>
            </a:r>
            <a:r>
              <a:rPr lang="en-US" dirty="0" smtClean="0"/>
              <a:t>properly </a:t>
            </a:r>
            <a:r>
              <a:rPr lang="en-US" dirty="0"/>
              <a:t>when changing </a:t>
            </a:r>
            <a:r>
              <a:rPr lang="en-US" dirty="0" smtClean="0"/>
              <a:t>effective </a:t>
            </a:r>
            <a:r>
              <a:rPr lang="en-US" dirty="0"/>
              <a:t>user and group </a:t>
            </a:r>
            <a:r>
              <a:rPr lang="en-US" dirty="0" smtClean="0"/>
              <a:t>Ids</a:t>
            </a:r>
            <a:r>
              <a:rPr lang="bn-BD" dirty="0" smtClean="0"/>
              <a:t>.</a:t>
            </a:r>
          </a:p>
          <a:p>
            <a:endParaRPr lang="bn-BD" dirty="0"/>
          </a:p>
          <a:p>
            <a:r>
              <a:rPr lang="bn-BD" sz="2400" dirty="0" smtClean="0"/>
              <a:t>R</a:t>
            </a:r>
            <a:r>
              <a:rPr lang="en-US" sz="2400" dirty="0" err="1" smtClean="0"/>
              <a:t>ootkit</a:t>
            </a:r>
            <a:r>
              <a:rPr lang="en-US" sz="2400" dirty="0" smtClean="0"/>
              <a:t> attacks</a:t>
            </a:r>
            <a:r>
              <a:rPr lang="bn-BD" sz="2400" dirty="0" smtClean="0"/>
              <a:t>: </a:t>
            </a:r>
            <a:r>
              <a:rPr lang="en-US" dirty="0"/>
              <a:t>Rootkits are stealthy </a:t>
            </a:r>
            <a:r>
              <a:rPr lang="en-US" dirty="0" smtClean="0"/>
              <a:t>programs</a:t>
            </a:r>
            <a:r>
              <a:rPr lang="bn-BD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are used to install a backdoor or hidden entry </a:t>
            </a:r>
            <a:r>
              <a:rPr lang="en-US" dirty="0" smtClean="0"/>
              <a:t>way</a:t>
            </a:r>
            <a:r>
              <a:rPr lang="bn-BD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attacker system to bypass the root privileges of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machine</a:t>
            </a:r>
            <a:r>
              <a:rPr lang="en-US" dirty="0"/>
              <a:t>. Rootkits allow the attacker to hide many </a:t>
            </a:r>
            <a:r>
              <a:rPr lang="en-US" dirty="0" smtClean="0"/>
              <a:t>suspicious</a:t>
            </a:r>
            <a:r>
              <a:rPr lang="bn-BD" dirty="0" smtClean="0"/>
              <a:t> </a:t>
            </a:r>
            <a:r>
              <a:rPr lang="en-US" dirty="0" smtClean="0"/>
              <a:t>processes </a:t>
            </a:r>
            <a:r>
              <a:rPr lang="en-US" dirty="0"/>
              <a:t>from the machine and install additional </a:t>
            </a:r>
            <a:r>
              <a:rPr lang="en-US" dirty="0" smtClean="0"/>
              <a:t>software</a:t>
            </a:r>
            <a:r>
              <a:rPr lang="bn-BD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as sniffier, </a:t>
            </a:r>
            <a:r>
              <a:rPr lang="en-US" dirty="0" err="1"/>
              <a:t>keylogger</a:t>
            </a:r>
            <a:r>
              <a:rPr lang="en-US" dirty="0"/>
              <a:t> to compromise the resources of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machine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Intrusion detection is one of the important </a:t>
            </a:r>
            <a:r>
              <a:rPr lang="en-US" dirty="0" smtClean="0"/>
              <a:t>security</a:t>
            </a:r>
            <a:r>
              <a:rPr lang="bn-BD" dirty="0" smtClean="0"/>
              <a:t> </a:t>
            </a:r>
            <a:r>
              <a:rPr lang="en-US" dirty="0" smtClean="0"/>
              <a:t>problems </a:t>
            </a:r>
            <a:r>
              <a:rPr lang="en-US" dirty="0"/>
              <a:t>in todays cyber world. A significant number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smtClean="0"/>
              <a:t>techniques </a:t>
            </a:r>
            <a:r>
              <a:rPr lang="en-US" dirty="0"/>
              <a:t>have been developed which are based on </a:t>
            </a:r>
            <a:r>
              <a:rPr lang="en-US" dirty="0" smtClean="0"/>
              <a:t>machine</a:t>
            </a:r>
            <a:r>
              <a:rPr lang="bn-BD" dirty="0" smtClean="0"/>
              <a:t> </a:t>
            </a:r>
            <a:r>
              <a:rPr lang="en-US" dirty="0" smtClean="0"/>
              <a:t>learning </a:t>
            </a:r>
            <a:r>
              <a:rPr lang="en-US" dirty="0"/>
              <a:t>approaches. However, they are not very successful </a:t>
            </a:r>
            <a:r>
              <a:rPr lang="en-US" dirty="0" smtClean="0"/>
              <a:t>in</a:t>
            </a:r>
            <a:r>
              <a:rPr lang="bn-BD" dirty="0" smtClean="0"/>
              <a:t> </a:t>
            </a:r>
            <a:r>
              <a:rPr lang="en-US" dirty="0" smtClean="0"/>
              <a:t>identifying </a:t>
            </a:r>
            <a:r>
              <a:rPr lang="en-US" dirty="0"/>
              <a:t>all types of intrusions. In this paper, a </a:t>
            </a:r>
            <a:r>
              <a:rPr lang="en-US" dirty="0" smtClean="0"/>
              <a:t>detailed</a:t>
            </a:r>
            <a:r>
              <a:rPr lang="bn-BD" dirty="0" smtClean="0"/>
              <a:t> </a:t>
            </a:r>
            <a:r>
              <a:rPr lang="en-US" dirty="0" smtClean="0"/>
              <a:t>investigation </a:t>
            </a:r>
            <a:r>
              <a:rPr lang="en-US" dirty="0"/>
              <a:t>and analysis of various machine learning </a:t>
            </a:r>
            <a:r>
              <a:rPr lang="en-US" dirty="0" smtClean="0"/>
              <a:t>techniques</a:t>
            </a:r>
            <a:r>
              <a:rPr lang="bn-BD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been carried out for finding the cause of problems </a:t>
            </a:r>
            <a:r>
              <a:rPr lang="en-US" dirty="0" smtClean="0"/>
              <a:t>associated</a:t>
            </a:r>
            <a:r>
              <a:rPr lang="bn-BD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various machine learning techniques in detecting </a:t>
            </a:r>
            <a:r>
              <a:rPr lang="en-US" dirty="0" smtClean="0"/>
              <a:t>intrusive</a:t>
            </a:r>
            <a:r>
              <a:rPr lang="bn-BD" dirty="0" smtClean="0"/>
              <a:t> </a:t>
            </a:r>
            <a:r>
              <a:rPr lang="en-US" dirty="0" smtClean="0"/>
              <a:t>activities.</a:t>
            </a:r>
            <a:r>
              <a:rPr lang="en-US" dirty="0"/>
              <a:t> Attack classification and mapping of the attack </a:t>
            </a:r>
            <a:r>
              <a:rPr lang="en-US" dirty="0" smtClean="0"/>
              <a:t>features</a:t>
            </a:r>
            <a:r>
              <a:rPr lang="bn-BD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provided corresponding to each attack</a:t>
            </a:r>
            <a:r>
              <a:rPr lang="en-US" dirty="0" smtClean="0"/>
              <a:t>.</a:t>
            </a:r>
            <a:r>
              <a:rPr lang="en-US" dirty="0"/>
              <a:t> Issues which </a:t>
            </a:r>
            <a:r>
              <a:rPr lang="en-US" dirty="0" smtClean="0"/>
              <a:t>are</a:t>
            </a:r>
            <a:r>
              <a:rPr lang="bn-BD" dirty="0" smtClean="0"/>
              <a:t> </a:t>
            </a:r>
            <a:r>
              <a:rPr lang="en-US" dirty="0" smtClean="0"/>
              <a:t>related </a:t>
            </a:r>
            <a:r>
              <a:rPr lang="en-US" dirty="0"/>
              <a:t>to detecting low-frequency attacks using network </a:t>
            </a:r>
            <a:r>
              <a:rPr lang="en-US" dirty="0" smtClean="0"/>
              <a:t>attack</a:t>
            </a:r>
            <a:r>
              <a:rPr lang="bn-BD" dirty="0" smtClean="0"/>
              <a:t> </a:t>
            </a:r>
            <a:r>
              <a:rPr lang="en-US" dirty="0" smtClean="0"/>
              <a:t>dataset </a:t>
            </a:r>
            <a:r>
              <a:rPr lang="en-US" dirty="0"/>
              <a:t>are also discussed and viable methods are suggested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smtClean="0"/>
              <a:t>improvement.</a:t>
            </a:r>
            <a:r>
              <a:rPr lang="en-US" dirty="0"/>
              <a:t> Machine learning techniques have been </a:t>
            </a:r>
            <a:r>
              <a:rPr lang="en-US" dirty="0" smtClean="0"/>
              <a:t>analyzed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compared in terms of their detection capability for </a:t>
            </a:r>
            <a:r>
              <a:rPr lang="en-US" dirty="0" smtClean="0"/>
              <a:t>detecting</a:t>
            </a:r>
            <a:r>
              <a:rPr lang="bn-BD" dirty="0" smtClean="0"/>
              <a:t> </a:t>
            </a:r>
            <a:r>
              <a:rPr lang="en-US" dirty="0" smtClean="0"/>
              <a:t>the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Remote to </a:t>
            </a:r>
            <a:r>
              <a:rPr lang="en-US" dirty="0" smtClean="0"/>
              <a:t>User</a:t>
            </a:r>
            <a:r>
              <a:rPr lang="bn-BD" dirty="0" smtClean="0"/>
              <a:t>(R2U)</a:t>
            </a:r>
            <a:r>
              <a:rPr lang="en-US" dirty="0" smtClean="0"/>
              <a:t> </a:t>
            </a:r>
            <a:r>
              <a:rPr lang="en-US" dirty="0"/>
              <a:t>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to User (R2L) attack refers to those group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smtClean="0"/>
              <a:t>exploits </a:t>
            </a:r>
            <a:r>
              <a:rPr lang="en-US" dirty="0"/>
              <a:t>which are used to gain local access to the </a:t>
            </a:r>
            <a:r>
              <a:rPr lang="en-US" dirty="0" smtClean="0"/>
              <a:t>vulnerable</a:t>
            </a:r>
            <a:r>
              <a:rPr lang="bn-BD" dirty="0" smtClean="0"/>
              <a:t> </a:t>
            </a:r>
            <a:r>
              <a:rPr lang="en-US" dirty="0" smtClean="0"/>
              <a:t>machine</a:t>
            </a:r>
            <a:r>
              <a:rPr lang="en-US" dirty="0"/>
              <a:t>, provided the attacker can send packets to the </a:t>
            </a:r>
            <a:r>
              <a:rPr lang="en-US" dirty="0" smtClean="0"/>
              <a:t>victim</a:t>
            </a:r>
            <a:r>
              <a:rPr lang="bn-BD" dirty="0" smtClean="0"/>
              <a:t> </a:t>
            </a:r>
            <a:r>
              <a:rPr lang="en-US" dirty="0" smtClean="0"/>
              <a:t>machine </a:t>
            </a:r>
            <a:r>
              <a:rPr lang="en-US" dirty="0"/>
              <a:t>over a network</a:t>
            </a:r>
            <a:r>
              <a:rPr lang="en-US" dirty="0" smtClean="0"/>
              <a:t>.</a:t>
            </a:r>
            <a:endParaRPr lang="bn-BD" dirty="0" smtClean="0"/>
          </a:p>
          <a:p>
            <a:endParaRPr lang="bn-BD" dirty="0"/>
          </a:p>
          <a:p>
            <a:r>
              <a:rPr lang="en-US" sz="2400" dirty="0"/>
              <a:t>Dictionary/Guess Password </a:t>
            </a:r>
            <a:r>
              <a:rPr lang="en-US" sz="2400" dirty="0" smtClean="0"/>
              <a:t>attack</a:t>
            </a:r>
            <a:r>
              <a:rPr lang="bn-BD" sz="2400" dirty="0" smtClean="0"/>
              <a:t> </a:t>
            </a:r>
            <a:r>
              <a:rPr lang="bn-BD" dirty="0" smtClean="0"/>
              <a:t>: </a:t>
            </a:r>
            <a:r>
              <a:rPr lang="en-US" dirty="0"/>
              <a:t>In Dictionary/Guess Password attack, an attacker tries </a:t>
            </a:r>
            <a:r>
              <a:rPr lang="en-US" dirty="0" smtClean="0"/>
              <a:t>to</a:t>
            </a:r>
            <a:r>
              <a:rPr lang="bn-BD" dirty="0" smtClean="0"/>
              <a:t> </a:t>
            </a:r>
            <a:r>
              <a:rPr lang="en-US" dirty="0" smtClean="0"/>
              <a:t>make </a:t>
            </a:r>
            <a:r>
              <a:rPr lang="en-US" dirty="0"/>
              <a:t>repeated guesses of possible username and </a:t>
            </a:r>
            <a:r>
              <a:rPr lang="en-US" dirty="0" smtClean="0"/>
              <a:t>password.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attack can be attempted using many services </a:t>
            </a:r>
            <a:r>
              <a:rPr lang="en-US" dirty="0" smtClean="0"/>
              <a:t>which</a:t>
            </a:r>
            <a:r>
              <a:rPr lang="bn-BD" dirty="0" smtClean="0"/>
              <a:t> </a:t>
            </a:r>
            <a:r>
              <a:rPr lang="en-US" dirty="0" smtClean="0"/>
              <a:t>provide </a:t>
            </a:r>
            <a:r>
              <a:rPr lang="en-US" dirty="0"/>
              <a:t>the login facility such as telnet, ftp, pop, </a:t>
            </a:r>
            <a:r>
              <a:rPr lang="en-US" dirty="0" smtClean="0"/>
              <a:t>rlogin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imap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FTPwrite</a:t>
            </a:r>
            <a:r>
              <a:rPr lang="en-US" sz="2400" dirty="0"/>
              <a:t> </a:t>
            </a:r>
            <a:r>
              <a:rPr lang="en-US" sz="2400" dirty="0" smtClean="0"/>
              <a:t>attack</a:t>
            </a:r>
            <a:r>
              <a:rPr lang="bn-BD" sz="2400" dirty="0" smtClean="0"/>
              <a:t> </a:t>
            </a:r>
            <a:r>
              <a:rPr lang="bn-BD" dirty="0" smtClean="0"/>
              <a:t>: </a:t>
            </a:r>
            <a:r>
              <a:rPr lang="en-US" dirty="0"/>
              <a:t>In ftp configurations, if </a:t>
            </a:r>
            <a:r>
              <a:rPr lang="en-US" dirty="0" smtClean="0"/>
              <a:t>ftp</a:t>
            </a:r>
            <a:r>
              <a:rPr lang="bn-BD" dirty="0" smtClean="0"/>
              <a:t> </a:t>
            </a:r>
            <a:r>
              <a:rPr lang="en-US" dirty="0" smtClean="0"/>
              <a:t>root </a:t>
            </a:r>
            <a:r>
              <a:rPr lang="en-US" dirty="0"/>
              <a:t>directory or sub directories are not write protected </a:t>
            </a:r>
            <a:r>
              <a:rPr lang="en-US" dirty="0" smtClean="0"/>
              <a:t>and</a:t>
            </a:r>
            <a:r>
              <a:rPr lang="bn-BD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same group of the ftp account. An attacker can </a:t>
            </a:r>
            <a:r>
              <a:rPr lang="en-US" dirty="0" smtClean="0"/>
              <a:t>add</a:t>
            </a:r>
            <a:r>
              <a:rPr lang="bn-BD" dirty="0" smtClean="0"/>
              <a:t> </a:t>
            </a:r>
            <a:r>
              <a:rPr lang="en-US" dirty="0" smtClean="0"/>
              <a:t>files </a:t>
            </a:r>
            <a:r>
              <a:rPr lang="en-US" dirty="0"/>
              <a:t>to these directories such as </a:t>
            </a:r>
            <a:r>
              <a:rPr lang="en-US" dirty="0" err="1"/>
              <a:t>rhost</a:t>
            </a:r>
            <a:r>
              <a:rPr lang="en-US" dirty="0"/>
              <a:t> files </a:t>
            </a:r>
            <a:r>
              <a:rPr lang="en-US" dirty="0" smtClean="0"/>
              <a:t>and </a:t>
            </a:r>
            <a:r>
              <a:rPr lang="en-US" dirty="0"/>
              <a:t>gain </a:t>
            </a:r>
            <a:r>
              <a:rPr lang="en-US" dirty="0" smtClean="0"/>
              <a:t>access</a:t>
            </a:r>
            <a:r>
              <a:rPr lang="bn-BD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machine</a:t>
            </a:r>
            <a:r>
              <a:rPr lang="en-US" dirty="0" smtClean="0"/>
              <a:t>.</a:t>
            </a:r>
            <a:endParaRPr lang="bn-BD" dirty="0" smtClean="0"/>
          </a:p>
          <a:p>
            <a:endParaRPr lang="bn-BD" dirty="0"/>
          </a:p>
          <a:p>
            <a:r>
              <a:rPr lang="en-US" dirty="0" err="1"/>
              <a:t>Imap</a:t>
            </a:r>
            <a:r>
              <a:rPr lang="en-US" dirty="0"/>
              <a:t> </a:t>
            </a:r>
            <a:r>
              <a:rPr lang="en-US" dirty="0" smtClean="0"/>
              <a:t>attack</a:t>
            </a:r>
            <a:r>
              <a:rPr lang="bn-BD" dirty="0" smtClean="0"/>
              <a:t>: </a:t>
            </a:r>
            <a:r>
              <a:rPr lang="en-US" dirty="0"/>
              <a:t>In </a:t>
            </a:r>
            <a:r>
              <a:rPr lang="en-US" dirty="0" err="1"/>
              <a:t>Imap</a:t>
            </a:r>
            <a:r>
              <a:rPr lang="en-US" dirty="0"/>
              <a:t> attack, an attacker tries to </a:t>
            </a:r>
            <a:r>
              <a:rPr lang="en-US" dirty="0" smtClean="0"/>
              <a:t>exploit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buffer overflows of the </a:t>
            </a:r>
            <a:r>
              <a:rPr lang="en-US" dirty="0" err="1"/>
              <a:t>Imap</a:t>
            </a:r>
            <a:r>
              <a:rPr lang="en-US" dirty="0"/>
              <a:t> server which exists in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authentication </a:t>
            </a:r>
            <a:r>
              <a:rPr lang="en-US" dirty="0"/>
              <a:t>code of the login </a:t>
            </a:r>
            <a:r>
              <a:rPr lang="en-US" dirty="0" smtClean="0"/>
              <a:t>transaction. Attacker</a:t>
            </a:r>
            <a:r>
              <a:rPr lang="bn-BD" dirty="0" smtClean="0"/>
              <a:t> </a:t>
            </a:r>
            <a:r>
              <a:rPr lang="en-US" dirty="0" smtClean="0"/>
              <a:t>sends </a:t>
            </a:r>
            <a:r>
              <a:rPr lang="en-US" dirty="0"/>
              <a:t>a carefully crafted text to execute arbitrary </a:t>
            </a:r>
            <a:r>
              <a:rPr lang="en-US" dirty="0" smtClean="0"/>
              <a:t>instructions</a:t>
            </a:r>
            <a:r>
              <a:rPr lang="bn-BD" dirty="0" smtClean="0"/>
              <a:t>.</a:t>
            </a:r>
          </a:p>
          <a:p>
            <a:endParaRPr lang="bn-BD" dirty="0"/>
          </a:p>
          <a:p>
            <a:r>
              <a:rPr lang="en-US" sz="2400" dirty="0" err="1"/>
              <a:t>Xlock</a:t>
            </a:r>
            <a:r>
              <a:rPr lang="en-US" sz="2400" dirty="0"/>
              <a:t> </a:t>
            </a:r>
            <a:r>
              <a:rPr lang="en-US" sz="2400" dirty="0" smtClean="0"/>
              <a:t>attack</a:t>
            </a:r>
            <a:r>
              <a:rPr lang="bn-BD" sz="2400" dirty="0" smtClean="0"/>
              <a:t> </a:t>
            </a:r>
            <a:r>
              <a:rPr lang="bn-BD" dirty="0" smtClean="0"/>
              <a:t>: </a:t>
            </a:r>
            <a:r>
              <a:rPr lang="en-US" dirty="0"/>
              <a:t>In </a:t>
            </a:r>
            <a:r>
              <a:rPr lang="en-US" dirty="0" err="1"/>
              <a:t>Xlock</a:t>
            </a:r>
            <a:r>
              <a:rPr lang="en-US" dirty="0"/>
              <a:t> attack, attackers exploit the unprotected X </a:t>
            </a:r>
            <a:r>
              <a:rPr lang="en-US" dirty="0" smtClean="0"/>
              <a:t>console</a:t>
            </a:r>
            <a:r>
              <a:rPr lang="bn-B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user to gain access to the </a:t>
            </a:r>
            <a:r>
              <a:rPr lang="en-US" dirty="0" smtClean="0"/>
              <a:t>machine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Attacker </a:t>
            </a:r>
            <a:r>
              <a:rPr lang="en-US" dirty="0" smtClean="0"/>
              <a:t>displays</a:t>
            </a:r>
            <a:r>
              <a:rPr lang="bn-BD" dirty="0" smtClean="0"/>
              <a:t> </a:t>
            </a:r>
            <a:r>
              <a:rPr lang="en-US" dirty="0"/>
              <a:t>the modified </a:t>
            </a:r>
            <a:r>
              <a:rPr lang="en-US" dirty="0" err="1"/>
              <a:t>xlock</a:t>
            </a:r>
            <a:r>
              <a:rPr lang="en-US" dirty="0"/>
              <a:t> program to the user and waits till the </a:t>
            </a:r>
            <a:r>
              <a:rPr lang="en-US" dirty="0" smtClean="0"/>
              <a:t>user</a:t>
            </a:r>
            <a:r>
              <a:rPr lang="bn-BD" dirty="0" smtClean="0"/>
              <a:t> </a:t>
            </a:r>
            <a:r>
              <a:rPr lang="en-US" dirty="0" smtClean="0"/>
              <a:t>enters </a:t>
            </a:r>
            <a:r>
              <a:rPr lang="en-US" dirty="0"/>
              <a:t>the password in that display. The password is sent </a:t>
            </a:r>
            <a:r>
              <a:rPr lang="en-US" dirty="0" smtClean="0"/>
              <a:t>back</a:t>
            </a:r>
            <a:r>
              <a:rPr lang="bn-BD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attacker by the </a:t>
            </a:r>
            <a:r>
              <a:rPr lang="en-US" dirty="0" err="1"/>
              <a:t>trojan</a:t>
            </a:r>
            <a:r>
              <a:rPr lang="en-US" dirty="0"/>
              <a:t> version of </a:t>
            </a:r>
            <a:r>
              <a:rPr lang="en-US" dirty="0" err="1"/>
              <a:t>xlock</a:t>
            </a:r>
            <a:r>
              <a:rPr lang="en-US" dirty="0"/>
              <a:t> </a:t>
            </a:r>
            <a:r>
              <a:rPr lang="en-US" dirty="0" smtClean="0"/>
              <a:t>program</a:t>
            </a:r>
            <a:r>
              <a:rPr lang="bn-BD" dirty="0" smtClean="0"/>
              <a:t>.</a:t>
            </a:r>
          </a:p>
          <a:p>
            <a:endParaRPr lang="bn-BD" dirty="0"/>
          </a:p>
          <a:p>
            <a:r>
              <a:rPr lang="bn-BD" sz="2400" dirty="0" smtClean="0"/>
              <a:t>W</a:t>
            </a:r>
            <a:r>
              <a:rPr lang="en-US" sz="2400" dirty="0" err="1" smtClean="0"/>
              <a:t>azermaster</a:t>
            </a:r>
            <a:r>
              <a:rPr lang="en-US" sz="2400" dirty="0" smtClean="0"/>
              <a:t> attack</a:t>
            </a:r>
            <a:r>
              <a:rPr lang="bn-BD" sz="2400" dirty="0" smtClean="0"/>
              <a:t> </a:t>
            </a:r>
            <a:r>
              <a:rPr lang="bn-BD" dirty="0" smtClean="0"/>
              <a:t>:</a:t>
            </a:r>
            <a:r>
              <a:rPr lang="en-US" dirty="0"/>
              <a:t> </a:t>
            </a:r>
            <a:r>
              <a:rPr lang="en-US" dirty="0" smtClean="0"/>
              <a:t>In</a:t>
            </a:r>
            <a:r>
              <a:rPr lang="bn-BD" dirty="0" smtClean="0"/>
              <a:t> </a:t>
            </a:r>
            <a:r>
              <a:rPr lang="en-US" dirty="0" err="1" smtClean="0"/>
              <a:t>wazermaster</a:t>
            </a:r>
            <a:r>
              <a:rPr lang="en-US" dirty="0" smtClean="0"/>
              <a:t> </a:t>
            </a:r>
            <a:r>
              <a:rPr lang="en-US" dirty="0"/>
              <a:t>attack, an attacker tries to exploit the bug </a:t>
            </a:r>
            <a:r>
              <a:rPr lang="en-US" dirty="0" smtClean="0"/>
              <a:t>present</a:t>
            </a:r>
            <a:r>
              <a:rPr lang="bn-BD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FTP server. If FTP server has given write </a:t>
            </a:r>
            <a:r>
              <a:rPr lang="en-US" dirty="0" smtClean="0"/>
              <a:t>permissions</a:t>
            </a:r>
            <a:r>
              <a:rPr lang="bn-BD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guest account, an attacker can login to guest </a:t>
            </a:r>
            <a:r>
              <a:rPr lang="en-US" dirty="0" smtClean="0"/>
              <a:t>account</a:t>
            </a:r>
            <a:r>
              <a:rPr lang="bn-BD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public domain of FTP servers and can upload ‘</a:t>
            </a:r>
            <a:r>
              <a:rPr lang="en-US" dirty="0" err="1"/>
              <a:t>warez</a:t>
            </a:r>
            <a:r>
              <a:rPr lang="en-US" dirty="0" smtClean="0"/>
              <a:t>’</a:t>
            </a:r>
            <a:r>
              <a:rPr lang="bn-BD" dirty="0" smtClean="0"/>
              <a:t> </a:t>
            </a:r>
            <a:r>
              <a:rPr lang="en-US" dirty="0" smtClean="0"/>
              <a:t>(</a:t>
            </a:r>
            <a:r>
              <a:rPr lang="en-US" dirty="0"/>
              <a:t>copies of illegal software) into the server. Users can </a:t>
            </a:r>
            <a:r>
              <a:rPr lang="en-US" dirty="0" smtClean="0"/>
              <a:t>later</a:t>
            </a:r>
            <a:r>
              <a:rPr lang="bn-BD" dirty="0" smtClean="0"/>
              <a:t> </a:t>
            </a:r>
            <a:r>
              <a:rPr lang="en-US" dirty="0" smtClean="0"/>
              <a:t>download </a:t>
            </a:r>
            <a:r>
              <a:rPr lang="en-US" dirty="0"/>
              <a:t>these files [74]. </a:t>
            </a:r>
            <a:r>
              <a:rPr lang="en-US" dirty="0" err="1"/>
              <a:t>Warezclient</a:t>
            </a:r>
            <a:r>
              <a:rPr lang="en-US" dirty="0"/>
              <a:t> attack is launched </a:t>
            </a:r>
            <a:r>
              <a:rPr lang="en-US" dirty="0" smtClean="0"/>
              <a:t>by</a:t>
            </a:r>
            <a:r>
              <a:rPr lang="bn-BD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legal user during FTP connection after the execution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err="1" smtClean="0"/>
              <a:t>warezmaster</a:t>
            </a:r>
            <a:r>
              <a:rPr lang="en-US" dirty="0" smtClean="0"/>
              <a:t> </a:t>
            </a:r>
            <a:r>
              <a:rPr lang="en-US" dirty="0"/>
              <a:t>by an attacker. Users download the files (</a:t>
            </a:r>
            <a:r>
              <a:rPr lang="en-US" dirty="0" smtClean="0"/>
              <a:t>illegal</a:t>
            </a:r>
            <a:r>
              <a:rPr lang="bn-BD" dirty="0" smtClean="0"/>
              <a:t> </a:t>
            </a:r>
            <a:r>
              <a:rPr lang="en-US" dirty="0" smtClean="0"/>
              <a:t>software </a:t>
            </a:r>
            <a:r>
              <a:rPr lang="en-US" dirty="0"/>
              <a:t>copies) from the server that were previously </a:t>
            </a:r>
            <a:r>
              <a:rPr lang="en-US" dirty="0" smtClean="0"/>
              <a:t>created</a:t>
            </a:r>
            <a:r>
              <a:rPr lang="bn-BD" dirty="0" smtClean="0"/>
              <a:t> </a:t>
            </a:r>
            <a:r>
              <a:rPr lang="en-US" dirty="0" smtClean="0"/>
              <a:t>by </a:t>
            </a:r>
            <a:r>
              <a:rPr lang="en-US" dirty="0" err="1" smtClean="0"/>
              <a:t>warezmaster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D</a:t>
            </a:r>
            <a:r>
              <a:rPr lang="en-US" sz="2400" dirty="0" err="1" smtClean="0"/>
              <a:t>ifference</a:t>
            </a:r>
            <a:r>
              <a:rPr lang="en-US" sz="2400" dirty="0" smtClean="0"/>
              <a:t> </a:t>
            </a:r>
            <a:r>
              <a:rPr lang="en-US" sz="2400" dirty="0"/>
              <a:t>between R2L and U2R </a:t>
            </a:r>
            <a:r>
              <a:rPr lang="en-US" sz="2400" dirty="0" smtClean="0"/>
              <a:t>attacks</a:t>
            </a:r>
            <a:r>
              <a:rPr lang="bn-BD" sz="2400" dirty="0" smtClean="0"/>
              <a:t> </a:t>
            </a:r>
            <a:r>
              <a:rPr lang="bn-BD" dirty="0" smtClean="0"/>
              <a:t>: </a:t>
            </a:r>
            <a:r>
              <a:rPr lang="en-US" dirty="0"/>
              <a:t>There is a little difference between R2L and U2R </a:t>
            </a:r>
            <a:r>
              <a:rPr lang="en-US" dirty="0" smtClean="0"/>
              <a:t>attacks.</a:t>
            </a:r>
            <a:r>
              <a:rPr lang="bn-BD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U2R attacks, it is assumed that user has the local </a:t>
            </a:r>
            <a:r>
              <a:rPr lang="en-US" dirty="0" smtClean="0"/>
              <a:t>privilege</a:t>
            </a:r>
            <a:r>
              <a:rPr lang="bn-BD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victim machine (obtained via R2L attack). </a:t>
            </a:r>
            <a:r>
              <a:rPr lang="en-US" dirty="0" smtClean="0"/>
              <a:t>Attacker</a:t>
            </a:r>
            <a:r>
              <a:rPr lang="bn-BD" dirty="0" smtClean="0"/>
              <a:t> </a:t>
            </a:r>
            <a:r>
              <a:rPr lang="en-US" dirty="0" smtClean="0"/>
              <a:t>tries </a:t>
            </a:r>
            <a:r>
              <a:rPr lang="en-US" dirty="0"/>
              <a:t>to attain the root privileges after accessing the </a:t>
            </a:r>
            <a:r>
              <a:rPr lang="en-US" dirty="0" smtClean="0"/>
              <a:t>machine.</a:t>
            </a:r>
            <a:r>
              <a:rPr lang="bn-BD" dirty="0" smtClean="0"/>
              <a:t> </a:t>
            </a:r>
            <a:r>
              <a:rPr lang="en-US" dirty="0" smtClean="0"/>
              <a:t>Hence </a:t>
            </a:r>
            <a:r>
              <a:rPr lang="en-US" dirty="0"/>
              <a:t>the values of the traffic feature will be similar to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normal </a:t>
            </a:r>
            <a:r>
              <a:rPr lang="en-US" dirty="0"/>
              <a:t>connection in case of U2R and least important </a:t>
            </a:r>
            <a:r>
              <a:rPr lang="en-US" dirty="0" smtClean="0"/>
              <a:t>to</a:t>
            </a:r>
            <a:r>
              <a:rPr lang="bn-BD" dirty="0" smtClean="0"/>
              <a:t> </a:t>
            </a:r>
            <a:r>
              <a:rPr lang="en-US" dirty="0" smtClean="0"/>
              <a:t>consider</a:t>
            </a:r>
            <a:r>
              <a:rPr lang="en-US" dirty="0"/>
              <a:t>. The basic and content features are important </a:t>
            </a:r>
            <a:r>
              <a:rPr lang="en-US" dirty="0" smtClean="0"/>
              <a:t>in</a:t>
            </a:r>
            <a:r>
              <a:rPr lang="bn-BD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case whereas in R2L attacks, attacker tries to obtain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local </a:t>
            </a:r>
            <a:r>
              <a:rPr lang="en-US" dirty="0"/>
              <a:t>access to a remote machine. In R2L all features </a:t>
            </a:r>
            <a:r>
              <a:rPr lang="en-US" dirty="0" smtClean="0"/>
              <a:t>are</a:t>
            </a:r>
            <a:r>
              <a:rPr lang="bn-BD" dirty="0" smtClean="0"/>
              <a:t> </a:t>
            </a:r>
            <a:r>
              <a:rPr lang="en-US" dirty="0" smtClean="0"/>
              <a:t>important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45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basis of UNSW-NB attack dataset, attacks </a:t>
            </a:r>
            <a:r>
              <a:rPr lang="en-US" dirty="0" smtClean="0"/>
              <a:t>have</a:t>
            </a:r>
            <a:r>
              <a:rPr lang="bn-BD" dirty="0" smtClean="0"/>
              <a:t> </a:t>
            </a:r>
            <a:r>
              <a:rPr lang="en-US" dirty="0" smtClean="0"/>
              <a:t>been </a:t>
            </a:r>
            <a:r>
              <a:rPr lang="en-US" dirty="0"/>
              <a:t>categorized into 9 </a:t>
            </a:r>
            <a:r>
              <a:rPr lang="en-US" dirty="0" smtClean="0"/>
              <a:t>types</a:t>
            </a:r>
            <a:r>
              <a:rPr lang="bn-BD" dirty="0" smtClean="0"/>
              <a:t>. They are described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</a:t>
            </a:r>
            <a:r>
              <a:rPr lang="en-US" dirty="0" err="1"/>
              <a:t>Fuzzers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fuzzer</a:t>
            </a:r>
            <a:r>
              <a:rPr lang="en-US" dirty="0"/>
              <a:t> attack, attacker sends a large amount of </a:t>
            </a:r>
            <a:r>
              <a:rPr lang="en-US" dirty="0" smtClean="0"/>
              <a:t>randomly</a:t>
            </a:r>
            <a:r>
              <a:rPr lang="bn-BD" dirty="0" smtClean="0"/>
              <a:t> </a:t>
            </a:r>
            <a:r>
              <a:rPr lang="en-US" dirty="0" smtClean="0"/>
              <a:t>generated </a:t>
            </a:r>
            <a:r>
              <a:rPr lang="en-US" dirty="0"/>
              <a:t>input sequence from command line or in form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smtClean="0"/>
              <a:t>protocol </a:t>
            </a:r>
            <a:r>
              <a:rPr lang="en-US" dirty="0"/>
              <a:t>packets. Attacker tries to discover security </a:t>
            </a:r>
            <a:r>
              <a:rPr lang="en-US" dirty="0" smtClean="0"/>
              <a:t>loopholes</a:t>
            </a:r>
            <a:r>
              <a:rPr lang="bn-BD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OS, program or network and make this </a:t>
            </a:r>
            <a:r>
              <a:rPr lang="en-US" dirty="0" smtClean="0"/>
              <a:t>resources</a:t>
            </a:r>
            <a:r>
              <a:rPr lang="bn-BD" dirty="0" smtClean="0"/>
              <a:t> </a:t>
            </a:r>
            <a:r>
              <a:rPr lang="en-US" dirty="0" smtClean="0"/>
              <a:t>suspended </a:t>
            </a:r>
            <a:r>
              <a:rPr lang="en-US" dirty="0"/>
              <a:t>for a time period and can even crash them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If a source is sending large </a:t>
            </a:r>
            <a:r>
              <a:rPr lang="en-US" dirty="0" smtClean="0"/>
              <a:t>number</a:t>
            </a:r>
            <a:r>
              <a:rPr lang="bn-B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packets continuously using same service protocol </a:t>
            </a:r>
            <a:r>
              <a:rPr lang="en-US" dirty="0" smtClean="0"/>
              <a:t>and/or</a:t>
            </a:r>
            <a:r>
              <a:rPr lang="bn-BD" dirty="0" smtClean="0"/>
              <a:t> </a:t>
            </a:r>
            <a:r>
              <a:rPr lang="en-US" dirty="0" smtClean="0"/>
              <a:t>at </a:t>
            </a:r>
            <a:r>
              <a:rPr lang="en-US" dirty="0"/>
              <a:t>same destination port number over some duration of </a:t>
            </a:r>
            <a:r>
              <a:rPr lang="en-US" dirty="0" smtClean="0"/>
              <a:t>time.</a:t>
            </a:r>
            <a:r>
              <a:rPr lang="bn-BD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could be indication of </a:t>
            </a:r>
            <a:r>
              <a:rPr lang="en-US" dirty="0" err="1"/>
              <a:t>Fuzzer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5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/>
              <a:t>V</a:t>
            </a:r>
            <a:r>
              <a:rPr lang="en-US" dirty="0" err="1" smtClean="0"/>
              <a:t>arious</a:t>
            </a:r>
            <a:r>
              <a:rPr lang="en-US" dirty="0" smtClean="0"/>
              <a:t> </a:t>
            </a:r>
            <a:r>
              <a:rPr lang="en-US" dirty="0"/>
              <a:t>Attacks based on UNSW-NB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983545"/>
            <a:ext cx="9369083" cy="4360984"/>
          </a:xfrm>
        </p:spPr>
      </p:pic>
    </p:spTree>
    <p:extLst>
      <p:ext uri="{BB962C8B-B14F-4D97-AF65-F5344CB8AC3E}">
        <p14:creationId xmlns:p14="http://schemas.microsoft.com/office/powerpoint/2010/main" val="40874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F.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category of attack refers to various intrusions </a:t>
            </a:r>
            <a:r>
              <a:rPr lang="en-US" dirty="0" smtClean="0"/>
              <a:t>that</a:t>
            </a:r>
            <a:r>
              <a:rPr lang="bn-BD" dirty="0" smtClean="0"/>
              <a:t> </a:t>
            </a:r>
            <a:r>
              <a:rPr lang="en-US" dirty="0" smtClean="0"/>
              <a:t>penetrates </a:t>
            </a:r>
            <a:r>
              <a:rPr lang="en-US" dirty="0"/>
              <a:t>the web applications by various means such as </a:t>
            </a:r>
            <a:r>
              <a:rPr lang="en-US" dirty="0" smtClean="0"/>
              <a:t>port</a:t>
            </a:r>
            <a:r>
              <a:rPr lang="bn-BD" dirty="0" smtClean="0"/>
              <a:t> </a:t>
            </a:r>
            <a:r>
              <a:rPr lang="en-US" dirty="0" smtClean="0"/>
              <a:t>scanning</a:t>
            </a:r>
            <a:r>
              <a:rPr lang="en-US" dirty="0"/>
              <a:t>, malicious web scripting (like HTML files </a:t>
            </a:r>
            <a:r>
              <a:rPr lang="en-US" dirty="0" smtClean="0"/>
              <a:t>penetration)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sending spam emails etc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The attack characteristics of various </a:t>
            </a:r>
            <a:r>
              <a:rPr lang="en-US" dirty="0" smtClean="0"/>
              <a:t>port</a:t>
            </a:r>
            <a:r>
              <a:rPr lang="bn-BD" dirty="0" smtClean="0"/>
              <a:t> </a:t>
            </a:r>
            <a:r>
              <a:rPr lang="en-US" dirty="0" smtClean="0"/>
              <a:t>scanning </a:t>
            </a:r>
            <a:r>
              <a:rPr lang="en-US" dirty="0"/>
              <a:t>attacks and various important features for </a:t>
            </a:r>
            <a:r>
              <a:rPr lang="en-US" dirty="0" smtClean="0"/>
              <a:t>detecting</a:t>
            </a:r>
            <a:r>
              <a:rPr lang="bn-BD" dirty="0" smtClean="0"/>
              <a:t> </a:t>
            </a:r>
            <a:r>
              <a:rPr lang="en-US" dirty="0" err="1" smtClean="0"/>
              <a:t>th</a:t>
            </a:r>
            <a:r>
              <a:rPr lang="bn-BD" dirty="0" smtClean="0"/>
              <a:t>e</a:t>
            </a:r>
            <a:r>
              <a:rPr lang="en-US" dirty="0" smtClean="0"/>
              <a:t>se attacks</a:t>
            </a:r>
            <a:r>
              <a:rPr lang="bn-BD" dirty="0" smtClean="0"/>
              <a:t>. </a:t>
            </a:r>
            <a:r>
              <a:rPr lang="en-US" dirty="0"/>
              <a:t>in addition to </a:t>
            </a:r>
            <a:r>
              <a:rPr lang="en-US" dirty="0" smtClean="0"/>
              <a:t>source</a:t>
            </a:r>
            <a:r>
              <a:rPr lang="bn-BD" dirty="0" smtClean="0"/>
              <a:t> </a:t>
            </a:r>
            <a:r>
              <a:rPr lang="en-US" dirty="0" smtClean="0"/>
              <a:t>IP </a:t>
            </a:r>
            <a:r>
              <a:rPr lang="en-US" dirty="0"/>
              <a:t>address, the analysis of overall network performance </a:t>
            </a:r>
            <a:r>
              <a:rPr lang="en-US" dirty="0" smtClean="0"/>
              <a:t>can</a:t>
            </a:r>
            <a:r>
              <a:rPr lang="bn-BD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done by considering various possible </a:t>
            </a:r>
            <a:r>
              <a:rPr lang="en-US" dirty="0" smtClean="0"/>
              <a:t>features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G. Backdoor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backdoor attack, attacker can bypass the normal </a:t>
            </a:r>
            <a:r>
              <a:rPr lang="en-US" dirty="0" smtClean="0"/>
              <a:t>authentication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can obtain unauthorized remote access to a </a:t>
            </a:r>
            <a:r>
              <a:rPr lang="en-US" dirty="0" smtClean="0"/>
              <a:t>system.</a:t>
            </a:r>
            <a:r>
              <a:rPr lang="bn-BD" dirty="0" smtClean="0"/>
              <a:t> </a:t>
            </a:r>
            <a:r>
              <a:rPr lang="en-US" dirty="0" smtClean="0"/>
              <a:t>Attacker </a:t>
            </a:r>
            <a:r>
              <a:rPr lang="en-US" dirty="0"/>
              <a:t>tries to locate the data by doing fraudulent </a:t>
            </a:r>
            <a:r>
              <a:rPr lang="en-US" dirty="0" smtClean="0"/>
              <a:t>activities</a:t>
            </a:r>
            <a:r>
              <a:rPr lang="bn-BD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bypass the system security of the system. Hacker </a:t>
            </a:r>
            <a:r>
              <a:rPr lang="en-US" dirty="0" smtClean="0"/>
              <a:t>uses</a:t>
            </a:r>
            <a:r>
              <a:rPr lang="bn-BD" dirty="0" smtClean="0"/>
              <a:t> </a:t>
            </a:r>
            <a:r>
              <a:rPr lang="en-US" dirty="0" smtClean="0"/>
              <a:t>backdoor </a:t>
            </a:r>
            <a:r>
              <a:rPr lang="en-US" dirty="0"/>
              <a:t>programs to install the malicious files, </a:t>
            </a:r>
            <a:r>
              <a:rPr lang="en-US" dirty="0" smtClean="0"/>
              <a:t>modifying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code or gain access to the system or data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Some of the important features </a:t>
            </a:r>
            <a:r>
              <a:rPr lang="en-US" dirty="0" smtClean="0"/>
              <a:t>that</a:t>
            </a:r>
            <a:r>
              <a:rPr lang="bn-BD" dirty="0" smtClean="0"/>
              <a:t> </a:t>
            </a:r>
            <a:r>
              <a:rPr lang="en-US" dirty="0" smtClean="0"/>
              <a:t>must </a:t>
            </a:r>
            <a:r>
              <a:rPr lang="en-US" dirty="0"/>
              <a:t>be present in the feature set are as follows: </a:t>
            </a:r>
            <a:r>
              <a:rPr lang="en-US" dirty="0" err="1" smtClean="0"/>
              <a:t>fsport</a:t>
            </a:r>
            <a:r>
              <a:rPr lang="en-US" dirty="0" smtClean="0"/>
              <a:t>,</a:t>
            </a:r>
            <a:r>
              <a:rPr lang="bn-BD" dirty="0" smtClean="0"/>
              <a:t> </a:t>
            </a:r>
            <a:r>
              <a:rPr lang="en-US" dirty="0" err="1" smtClean="0"/>
              <a:t>dsport</a:t>
            </a:r>
            <a:r>
              <a:rPr lang="en-US" dirty="0"/>
              <a:t>, </a:t>
            </a:r>
            <a:r>
              <a:rPr lang="en-US" dirty="0" err="1"/>
              <a:t>dur</a:t>
            </a:r>
            <a:r>
              <a:rPr lang="en-US" dirty="0"/>
              <a:t>, </a:t>
            </a:r>
            <a:r>
              <a:rPr lang="en-US" dirty="0" err="1"/>
              <a:t>sbytes</a:t>
            </a:r>
            <a:r>
              <a:rPr lang="en-US" dirty="0"/>
              <a:t>, service, </a:t>
            </a:r>
            <a:r>
              <a:rPr lang="en-US" dirty="0" err="1"/>
              <a:t>ackdat</a:t>
            </a:r>
            <a:r>
              <a:rPr lang="en-US" dirty="0"/>
              <a:t>, </a:t>
            </a:r>
            <a:r>
              <a:rPr lang="en-US" dirty="0" err="1"/>
              <a:t>sjit</a:t>
            </a:r>
            <a:r>
              <a:rPr lang="en-US" dirty="0"/>
              <a:t>, </a:t>
            </a:r>
            <a:r>
              <a:rPr lang="en-US" dirty="0" err="1"/>
              <a:t>djit</a:t>
            </a:r>
            <a:r>
              <a:rPr lang="en-US" dirty="0"/>
              <a:t>, </a:t>
            </a:r>
            <a:r>
              <a:rPr lang="en-US" dirty="0" err="1"/>
              <a:t>ct</a:t>
            </a:r>
            <a:r>
              <a:rPr lang="en-US" dirty="0"/>
              <a:t> </a:t>
            </a:r>
            <a:r>
              <a:rPr lang="en-US" dirty="0" err="1"/>
              <a:t>flw</a:t>
            </a:r>
            <a:r>
              <a:rPr lang="en-US" dirty="0"/>
              <a:t> http </a:t>
            </a:r>
            <a:r>
              <a:rPr lang="en-US" dirty="0" err="1" smtClean="0"/>
              <a:t>mthd</a:t>
            </a:r>
            <a:r>
              <a:rPr lang="en-US" dirty="0" smtClean="0"/>
              <a:t>,</a:t>
            </a:r>
            <a:r>
              <a:rPr lang="bn-BD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ftp login, </a:t>
            </a:r>
            <a:r>
              <a:rPr lang="en-US" dirty="0" err="1"/>
              <a:t>ct</a:t>
            </a:r>
            <a:r>
              <a:rPr lang="en-US" dirty="0"/>
              <a:t> </a:t>
            </a:r>
            <a:r>
              <a:rPr lang="en-US" dirty="0" err="1"/>
              <a:t>srv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ct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en-US" dirty="0" err="1"/>
              <a:t>ltm</a:t>
            </a:r>
            <a:r>
              <a:rPr lang="en-US" dirty="0"/>
              <a:t> g. It won’t be easy to </a:t>
            </a:r>
            <a:r>
              <a:rPr lang="en-US" dirty="0" smtClean="0"/>
              <a:t>get</a:t>
            </a:r>
            <a:r>
              <a:rPr lang="bn-BD" dirty="0" smtClean="0"/>
              <a:t> </a:t>
            </a:r>
            <a:r>
              <a:rPr lang="en-US" dirty="0" smtClean="0"/>
              <a:t>exact </a:t>
            </a:r>
            <a:r>
              <a:rPr lang="en-US" dirty="0"/>
              <a:t>information about a backdoor attempt at victim </a:t>
            </a:r>
            <a:r>
              <a:rPr lang="en-US" dirty="0" smtClean="0"/>
              <a:t>machine.</a:t>
            </a:r>
            <a:r>
              <a:rPr lang="bn-BD" dirty="0" smtClean="0"/>
              <a:t> </a:t>
            </a:r>
            <a:r>
              <a:rPr lang="en-US" dirty="0" smtClean="0"/>
              <a:t>However</a:t>
            </a:r>
            <a:r>
              <a:rPr lang="en-US" dirty="0"/>
              <a:t>, by analyzing network features, one can get some </a:t>
            </a:r>
            <a:r>
              <a:rPr lang="en-US" dirty="0" smtClean="0"/>
              <a:t>clue</a:t>
            </a:r>
            <a:r>
              <a:rPr lang="bn-BD" dirty="0" smtClean="0"/>
              <a:t> </a:t>
            </a:r>
            <a:r>
              <a:rPr lang="en-US" dirty="0" smtClean="0"/>
              <a:t>about </a:t>
            </a:r>
            <a:r>
              <a:rPr lang="en-US" dirty="0"/>
              <a:t>unauthorized network attempts.</a:t>
            </a:r>
          </a:p>
        </p:txBody>
      </p:sp>
    </p:spTree>
    <p:extLst>
      <p:ext uri="{BB962C8B-B14F-4D97-AF65-F5344CB8AC3E}">
        <p14:creationId xmlns:p14="http://schemas.microsoft.com/office/powerpoint/2010/main" val="3265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H. Exploits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Exploits category refers to intrusions that exploit the </a:t>
            </a:r>
            <a:r>
              <a:rPr lang="en-US" dirty="0" smtClean="0"/>
              <a:t>software</a:t>
            </a:r>
            <a:r>
              <a:rPr lang="bn-BD" dirty="0" smtClean="0"/>
              <a:t> </a:t>
            </a:r>
            <a:r>
              <a:rPr lang="en-US" dirty="0" smtClean="0"/>
              <a:t>vulnerabilities</a:t>
            </a:r>
            <a:r>
              <a:rPr lang="en-US" dirty="0"/>
              <a:t>, bug or glitch within the operating </a:t>
            </a:r>
            <a:r>
              <a:rPr lang="en-US" dirty="0" smtClean="0"/>
              <a:t>system</a:t>
            </a:r>
            <a:r>
              <a:rPr lang="bn-BD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software. Attackers utilize the knowledge of the software </a:t>
            </a:r>
            <a:r>
              <a:rPr lang="en-US" dirty="0" smtClean="0"/>
              <a:t>to</a:t>
            </a:r>
            <a:r>
              <a:rPr lang="bn-BD" dirty="0" smtClean="0"/>
              <a:t> </a:t>
            </a:r>
            <a:r>
              <a:rPr lang="en-US" dirty="0" smtClean="0"/>
              <a:t>launch </a:t>
            </a:r>
            <a:r>
              <a:rPr lang="en-US" dirty="0"/>
              <a:t>exploits with an intention to cause harm to the system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bn-BD" dirty="0"/>
              <a:t>E</a:t>
            </a:r>
            <a:r>
              <a:rPr lang="en-US" dirty="0" err="1" smtClean="0"/>
              <a:t>xploits</a:t>
            </a:r>
            <a:r>
              <a:rPr lang="en-US" dirty="0" smtClean="0"/>
              <a:t> </a:t>
            </a:r>
            <a:r>
              <a:rPr lang="en-US" dirty="0"/>
              <a:t>can be more appropriately detected by monitoring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operating </a:t>
            </a:r>
            <a:r>
              <a:rPr lang="en-US" dirty="0"/>
              <a:t>system behavior using dynamic analysis </a:t>
            </a:r>
            <a:r>
              <a:rPr lang="en-US" dirty="0" smtClean="0"/>
              <a:t>techniques.</a:t>
            </a:r>
            <a:r>
              <a:rPr lang="bn-BD" dirty="0" smtClean="0"/>
              <a:t> </a:t>
            </a:r>
            <a:r>
              <a:rPr lang="en-US" dirty="0" smtClean="0"/>
              <a:t>Once </a:t>
            </a:r>
            <a:r>
              <a:rPr lang="en-US" dirty="0"/>
              <a:t>can refer our work for </a:t>
            </a:r>
            <a:r>
              <a:rPr lang="en-US" dirty="0" smtClean="0"/>
              <a:t>same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category of attacks</a:t>
            </a:r>
            <a:r>
              <a:rPr lang="en-US" dirty="0" smtClean="0"/>
              <a:t>.</a:t>
            </a:r>
            <a:r>
              <a:rPr lang="en-US" dirty="0"/>
              <a:t> Limitations associated with </a:t>
            </a:r>
            <a:r>
              <a:rPr lang="en-US" dirty="0" smtClean="0"/>
              <a:t>each</a:t>
            </a:r>
            <a:r>
              <a:rPr lang="bn-BD" dirty="0" smtClean="0"/>
              <a:t> </a:t>
            </a:r>
            <a:r>
              <a:rPr lang="en-US" dirty="0" smtClean="0"/>
              <a:t>category </a:t>
            </a:r>
            <a:r>
              <a:rPr lang="en-US" dirty="0"/>
              <a:t>of them are also discussed. Various data mining </a:t>
            </a:r>
            <a:r>
              <a:rPr lang="en-US" dirty="0" smtClean="0"/>
              <a:t>tools</a:t>
            </a:r>
            <a:r>
              <a:rPr lang="bn-BD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machine learning have also been included in the paper. </a:t>
            </a:r>
            <a:r>
              <a:rPr lang="en-US" dirty="0" smtClean="0"/>
              <a:t>At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end, future directions are provided for attack detection </a:t>
            </a:r>
            <a:r>
              <a:rPr lang="en-US" dirty="0" smtClean="0"/>
              <a:t>using</a:t>
            </a:r>
            <a:r>
              <a:rPr lang="bn-BD" dirty="0" smtClean="0"/>
              <a:t> </a:t>
            </a:r>
            <a:r>
              <a:rPr lang="en-US" dirty="0" smtClean="0"/>
              <a:t>machine </a:t>
            </a:r>
            <a:r>
              <a:rPr lang="en-US" dirty="0"/>
              <a:t>learning </a:t>
            </a:r>
            <a:r>
              <a:rPr lang="en-US" dirty="0" smtClean="0"/>
              <a:t>techniques</a:t>
            </a:r>
            <a:r>
              <a:rPr lang="bn-BD" dirty="0" smtClean="0"/>
              <a:t>.</a:t>
            </a:r>
          </a:p>
          <a:p>
            <a:endParaRPr lang="bn-B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attack against a </a:t>
            </a:r>
            <a:r>
              <a:rPr lang="en-US" dirty="0" err="1"/>
              <a:t>cryptographical</a:t>
            </a:r>
            <a:r>
              <a:rPr lang="en-US" dirty="0"/>
              <a:t> system, tries </a:t>
            </a:r>
            <a:r>
              <a:rPr lang="en-US" dirty="0" smtClean="0"/>
              <a:t>to</a:t>
            </a:r>
            <a:r>
              <a:rPr lang="bn-BD" dirty="0" smtClean="0"/>
              <a:t> </a:t>
            </a:r>
            <a:r>
              <a:rPr lang="en-US" dirty="0" smtClean="0"/>
              <a:t>break </a:t>
            </a:r>
            <a:r>
              <a:rPr lang="en-US" dirty="0"/>
              <a:t>the key of the security system. It is independent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implementation details of the cryptographic system.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structure </a:t>
            </a:r>
            <a:r>
              <a:rPr lang="en-US" dirty="0"/>
              <a:t>of the block-cipher is not considered. For </a:t>
            </a:r>
            <a:r>
              <a:rPr lang="en-US" dirty="0" smtClean="0"/>
              <a:t>example,</a:t>
            </a:r>
            <a:r>
              <a:rPr lang="bn-BD" dirty="0" smtClean="0"/>
              <a:t> </a:t>
            </a:r>
            <a:r>
              <a:rPr lang="en-US" dirty="0" smtClean="0"/>
              <a:t>birthday </a:t>
            </a:r>
            <a:r>
              <a:rPr lang="en-US" dirty="0"/>
              <a:t>attack is a Generic attack which considers </a:t>
            </a:r>
            <a:r>
              <a:rPr lang="en-US" dirty="0" smtClean="0"/>
              <a:t>hash</a:t>
            </a:r>
            <a:r>
              <a:rPr lang="bn-BD" dirty="0" smtClean="0"/>
              <a:t> </a:t>
            </a:r>
            <a:r>
              <a:rPr lang="en-US" dirty="0" smtClean="0"/>
              <a:t>function </a:t>
            </a:r>
            <a:r>
              <a:rPr lang="en-US" dirty="0"/>
              <a:t>as a black box.</a:t>
            </a:r>
          </a:p>
        </p:txBody>
      </p:sp>
    </p:spTree>
    <p:extLst>
      <p:ext uri="{BB962C8B-B14F-4D97-AF65-F5344CB8AC3E}">
        <p14:creationId xmlns:p14="http://schemas.microsoft.com/office/powerpoint/2010/main" val="37384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J. Reconnaissance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Reconnaissance refers to attacks that gather </a:t>
            </a:r>
            <a:r>
              <a:rPr lang="en-US" dirty="0" smtClean="0"/>
              <a:t>information</a:t>
            </a:r>
            <a:r>
              <a:rPr lang="bn-BD" dirty="0" smtClean="0"/>
              <a:t> </a:t>
            </a:r>
            <a:r>
              <a:rPr lang="en-US" dirty="0" smtClean="0"/>
              <a:t>about </a:t>
            </a:r>
            <a:r>
              <a:rPr lang="en-US" dirty="0"/>
              <a:t>the target computer network in order to bypass </a:t>
            </a:r>
            <a:r>
              <a:rPr lang="en-US" dirty="0" smtClean="0"/>
              <a:t>its</a:t>
            </a:r>
            <a:r>
              <a:rPr lang="bn-BD" dirty="0" smtClean="0"/>
              <a:t> </a:t>
            </a:r>
            <a:r>
              <a:rPr lang="en-US" dirty="0" smtClean="0"/>
              <a:t>security </a:t>
            </a:r>
            <a:r>
              <a:rPr lang="en-US" dirty="0"/>
              <a:t>control. It can be defined as a probe which is </a:t>
            </a:r>
            <a:r>
              <a:rPr lang="en-US" dirty="0" smtClean="0"/>
              <a:t>a</a:t>
            </a:r>
            <a:r>
              <a:rPr lang="bn-BD" dirty="0" smtClean="0"/>
              <a:t> </a:t>
            </a:r>
            <a:r>
              <a:rPr lang="en-US" dirty="0" smtClean="0"/>
              <a:t>preliminary </a:t>
            </a:r>
            <a:r>
              <a:rPr lang="en-US" dirty="0"/>
              <a:t>step towards launching further attacks. </a:t>
            </a:r>
            <a:r>
              <a:rPr lang="en-US" dirty="0" smtClean="0"/>
              <a:t>Attacker</a:t>
            </a:r>
            <a:r>
              <a:rPr lang="bn-BD" dirty="0" smtClean="0"/>
              <a:t> </a:t>
            </a:r>
            <a:r>
              <a:rPr lang="en-US" dirty="0" smtClean="0"/>
              <a:t>use </a:t>
            </a:r>
            <a:r>
              <a:rPr lang="en-US" dirty="0"/>
              <a:t>port scanning OS scanning, </a:t>
            </a:r>
            <a:r>
              <a:rPr lang="en-US" dirty="0" err="1"/>
              <a:t>nslookup</a:t>
            </a:r>
            <a:r>
              <a:rPr lang="en-US" dirty="0"/>
              <a:t>, dig, </a:t>
            </a:r>
            <a:r>
              <a:rPr lang="en-US" dirty="0" err="1"/>
              <a:t>whois</a:t>
            </a:r>
            <a:r>
              <a:rPr lang="en-US" dirty="0"/>
              <a:t>, </a:t>
            </a:r>
            <a:r>
              <a:rPr lang="en-US" dirty="0" smtClean="0"/>
              <a:t>etc.</a:t>
            </a:r>
            <a:r>
              <a:rPr lang="bn-BD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gather information about the system. Depending on </a:t>
            </a:r>
            <a:r>
              <a:rPr lang="en-US" dirty="0" smtClean="0"/>
              <a:t>TCP</a:t>
            </a:r>
            <a:r>
              <a:rPr lang="bn-BD" dirty="0" smtClean="0"/>
              <a:t> </a:t>
            </a:r>
            <a:r>
              <a:rPr lang="en-US" dirty="0" smtClean="0"/>
              <a:t>responses </a:t>
            </a:r>
            <a:r>
              <a:rPr lang="en-US" dirty="0"/>
              <a:t>collected for each crafted packet we can make </a:t>
            </a:r>
            <a:r>
              <a:rPr lang="en-US" dirty="0" smtClean="0"/>
              <a:t>an</a:t>
            </a:r>
            <a:r>
              <a:rPr lang="bn-BD" dirty="0" smtClean="0"/>
              <a:t> </a:t>
            </a:r>
            <a:r>
              <a:rPr lang="en-US" dirty="0" smtClean="0"/>
              <a:t>intelligent </a:t>
            </a:r>
            <a:r>
              <a:rPr lang="en-US" dirty="0"/>
              <a:t>guess of the operating system. After </a:t>
            </a:r>
            <a:r>
              <a:rPr lang="en-US" dirty="0" smtClean="0"/>
              <a:t>collecting</a:t>
            </a:r>
            <a:r>
              <a:rPr lang="bn-BD" dirty="0" smtClean="0"/>
              <a:t> </a:t>
            </a:r>
            <a:r>
              <a:rPr lang="en-US" dirty="0" smtClean="0"/>
              <a:t>sufficient </a:t>
            </a:r>
            <a:r>
              <a:rPr lang="en-US" dirty="0"/>
              <a:t>information, attacks such as </a:t>
            </a:r>
            <a:r>
              <a:rPr lang="en-US" dirty="0" err="1"/>
              <a:t>DDoS</a:t>
            </a:r>
            <a:r>
              <a:rPr lang="en-US" dirty="0"/>
              <a:t>, worm, </a:t>
            </a:r>
            <a:r>
              <a:rPr lang="en-US" dirty="0" err="1" smtClean="0"/>
              <a:t>bufferoverflow</a:t>
            </a:r>
            <a:r>
              <a:rPr lang="bn-BD" dirty="0" smtClean="0"/>
              <a:t> </a:t>
            </a:r>
            <a:r>
              <a:rPr lang="en-US" dirty="0" smtClean="0"/>
              <a:t>exploits </a:t>
            </a:r>
            <a:r>
              <a:rPr lang="en-US" dirty="0"/>
              <a:t>etc. can be launched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Various important network features to </a:t>
            </a:r>
            <a:r>
              <a:rPr lang="en-US" dirty="0" smtClean="0"/>
              <a:t>detect</a:t>
            </a:r>
            <a:r>
              <a:rPr lang="bn-BD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attacks: </a:t>
            </a:r>
            <a:r>
              <a:rPr lang="en-US" dirty="0" err="1"/>
              <a:t>fsport</a:t>
            </a:r>
            <a:r>
              <a:rPr lang="en-US" dirty="0"/>
              <a:t>, </a:t>
            </a:r>
            <a:r>
              <a:rPr lang="en-US" dirty="0" err="1"/>
              <a:t>dsport</a:t>
            </a:r>
            <a:r>
              <a:rPr lang="en-US" dirty="0"/>
              <a:t>, </a:t>
            </a:r>
            <a:r>
              <a:rPr lang="en-US" dirty="0" err="1"/>
              <a:t>srcip</a:t>
            </a:r>
            <a:r>
              <a:rPr lang="en-US" dirty="0"/>
              <a:t>, </a:t>
            </a:r>
            <a:r>
              <a:rPr lang="en-US" dirty="0" err="1"/>
              <a:t>dstip</a:t>
            </a:r>
            <a:r>
              <a:rPr lang="en-US" dirty="0"/>
              <a:t>, </a:t>
            </a:r>
            <a:r>
              <a:rPr lang="en-US" dirty="0" err="1"/>
              <a:t>dur</a:t>
            </a:r>
            <a:r>
              <a:rPr lang="en-US" dirty="0"/>
              <a:t>, </a:t>
            </a:r>
            <a:r>
              <a:rPr lang="en-US" dirty="0" err="1"/>
              <a:t>spkts</a:t>
            </a:r>
            <a:r>
              <a:rPr lang="en-US" dirty="0"/>
              <a:t>, </a:t>
            </a:r>
            <a:r>
              <a:rPr lang="en-US" dirty="0" err="1" smtClean="0"/>
              <a:t>sinpkt</a:t>
            </a:r>
            <a:r>
              <a:rPr lang="en-US" dirty="0" smtClean="0"/>
              <a:t>,</a:t>
            </a:r>
            <a:r>
              <a:rPr lang="bn-BD" dirty="0" smtClean="0"/>
              <a:t> </a:t>
            </a:r>
            <a:r>
              <a:rPr lang="en-US" dirty="0" smtClean="0"/>
              <a:t>service</a:t>
            </a:r>
            <a:r>
              <a:rPr lang="en-US" dirty="0"/>
              <a:t>, </a:t>
            </a:r>
            <a:r>
              <a:rPr lang="en-US" dirty="0" err="1"/>
              <a:t>synack</a:t>
            </a:r>
            <a:r>
              <a:rPr lang="en-US" dirty="0"/>
              <a:t>, </a:t>
            </a:r>
            <a:r>
              <a:rPr lang="en-US" dirty="0" err="1"/>
              <a:t>ct</a:t>
            </a:r>
            <a:r>
              <a:rPr lang="en-US" dirty="0"/>
              <a:t> </a:t>
            </a:r>
            <a:r>
              <a:rPr lang="en-US" dirty="0" err="1"/>
              <a:t>srv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ct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ltm</a:t>
            </a:r>
            <a:r>
              <a:rPr lang="en-US" dirty="0"/>
              <a:t>, </a:t>
            </a:r>
            <a:r>
              <a:rPr lang="en-US" dirty="0" err="1"/>
              <a:t>ct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en-US" dirty="0" err="1"/>
              <a:t>ltm</a:t>
            </a:r>
            <a:r>
              <a:rPr lang="en-US" dirty="0"/>
              <a:t> g.</a:t>
            </a:r>
          </a:p>
        </p:txBody>
      </p:sp>
    </p:spTree>
    <p:extLst>
      <p:ext uri="{BB962C8B-B14F-4D97-AF65-F5344CB8AC3E}">
        <p14:creationId xmlns:p14="http://schemas.microsoft.com/office/powerpoint/2010/main" val="8504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K. </a:t>
            </a:r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shellcode</a:t>
            </a:r>
            <a:r>
              <a:rPr lang="en-US" dirty="0"/>
              <a:t> is used as a payload which is executed in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target </a:t>
            </a:r>
            <a:r>
              <a:rPr lang="en-US" dirty="0"/>
              <a:t>machine to exploit the software’s vulnerability. It </a:t>
            </a:r>
            <a:r>
              <a:rPr lang="en-US" dirty="0" smtClean="0"/>
              <a:t>is</a:t>
            </a:r>
            <a:r>
              <a:rPr lang="bn-BD" dirty="0" smtClean="0"/>
              <a:t> </a:t>
            </a:r>
            <a:r>
              <a:rPr lang="en-US" dirty="0" smtClean="0"/>
              <a:t>called </a:t>
            </a:r>
            <a:r>
              <a:rPr lang="en-US" dirty="0"/>
              <a:t>as </a:t>
            </a:r>
            <a:r>
              <a:rPr lang="en-US" dirty="0" err="1"/>
              <a:t>shellcode</a:t>
            </a:r>
            <a:r>
              <a:rPr lang="en-US" dirty="0"/>
              <a:t> as it starts a command shell which is </a:t>
            </a:r>
            <a:r>
              <a:rPr lang="en-US" dirty="0" smtClean="0"/>
              <a:t>under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control of the attacker. Local shell codes try to exploit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vulnerability </a:t>
            </a:r>
            <a:r>
              <a:rPr lang="en-US" dirty="0"/>
              <a:t>of high privileged process on a local </a:t>
            </a:r>
            <a:r>
              <a:rPr lang="en-US" dirty="0" smtClean="0"/>
              <a:t>machine</a:t>
            </a:r>
            <a:r>
              <a:rPr lang="bn-BD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ex. </a:t>
            </a:r>
            <a:r>
              <a:rPr lang="en-US" dirty="0" err="1"/>
              <a:t>bufferoverflow</a:t>
            </a:r>
            <a:r>
              <a:rPr lang="en-US" dirty="0"/>
              <a:t>. Remote </a:t>
            </a:r>
            <a:r>
              <a:rPr lang="en-US" dirty="0" err="1"/>
              <a:t>shellcode</a:t>
            </a:r>
            <a:r>
              <a:rPr lang="en-US" dirty="0"/>
              <a:t> targets a </a:t>
            </a:r>
            <a:r>
              <a:rPr lang="en-US" dirty="0" smtClean="0"/>
              <a:t>vulnerable</a:t>
            </a:r>
            <a:r>
              <a:rPr lang="bn-BD" dirty="0" smtClean="0"/>
              <a:t> </a:t>
            </a:r>
            <a:r>
              <a:rPr lang="en-US" dirty="0" smtClean="0"/>
              <a:t>process </a:t>
            </a:r>
            <a:r>
              <a:rPr lang="en-US" dirty="0"/>
              <a:t>running on a remote system. On successful </a:t>
            </a:r>
            <a:r>
              <a:rPr lang="en-US" dirty="0" smtClean="0"/>
              <a:t>execution,</a:t>
            </a:r>
            <a:r>
              <a:rPr lang="bn-BD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attacker gains the remote access to the local machine.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smtClean="0"/>
              <a:t>ex</a:t>
            </a:r>
            <a:r>
              <a:rPr lang="en-US" dirty="0"/>
              <a:t>. </a:t>
            </a:r>
            <a:r>
              <a:rPr lang="en-US" dirty="0" err="1"/>
              <a:t>bindshell</a:t>
            </a:r>
            <a:r>
              <a:rPr lang="en-US" dirty="0"/>
              <a:t> connects the attacker to a certain port of </a:t>
            </a:r>
            <a:r>
              <a:rPr lang="en-US" dirty="0" smtClean="0"/>
              <a:t>victim</a:t>
            </a:r>
            <a:r>
              <a:rPr lang="bn-BD" dirty="0" smtClean="0"/>
              <a:t> </a:t>
            </a:r>
            <a:r>
              <a:rPr lang="en-US" dirty="0" smtClean="0"/>
              <a:t>machine.</a:t>
            </a:r>
            <a:endParaRPr lang="bn-BD" dirty="0" smtClean="0"/>
          </a:p>
          <a:p>
            <a:r>
              <a:rPr lang="en-US" dirty="0" smtClean="0"/>
              <a:t>These</a:t>
            </a:r>
            <a:r>
              <a:rPr lang="bn-BD" dirty="0" smtClean="0"/>
              <a:t> </a:t>
            </a:r>
            <a:r>
              <a:rPr lang="en-US" dirty="0" smtClean="0"/>
              <a:t>types </a:t>
            </a:r>
            <a:r>
              <a:rPr lang="en-US" dirty="0"/>
              <a:t>of attacks fall under the category of </a:t>
            </a:r>
            <a:r>
              <a:rPr lang="en-US" dirty="0" smtClean="0"/>
              <a:t>low-frequency</a:t>
            </a:r>
            <a:r>
              <a:rPr lang="bn-BD" dirty="0" smtClean="0"/>
              <a:t> </a:t>
            </a:r>
            <a:r>
              <a:rPr lang="en-US" dirty="0" smtClean="0"/>
              <a:t>attacks </a:t>
            </a:r>
            <a:r>
              <a:rPr lang="en-US" dirty="0"/>
              <a:t>and can be launched easily at remote machines in </a:t>
            </a:r>
            <a:r>
              <a:rPr lang="en-US" dirty="0" smtClean="0"/>
              <a:t>a</a:t>
            </a:r>
            <a:r>
              <a:rPr lang="bn-BD" dirty="0" smtClean="0"/>
              <a:t> </a:t>
            </a:r>
            <a:r>
              <a:rPr lang="en-US" dirty="0" smtClean="0"/>
              <a:t>few </a:t>
            </a:r>
            <a:r>
              <a:rPr lang="en-US" dirty="0"/>
              <a:t>attempts of making a network connection to the </a:t>
            </a:r>
            <a:r>
              <a:rPr lang="en-US" dirty="0" smtClean="0"/>
              <a:t>remote</a:t>
            </a:r>
            <a:r>
              <a:rPr lang="bn-BD" dirty="0" smtClean="0"/>
              <a:t> </a:t>
            </a:r>
            <a:r>
              <a:rPr lang="en-US" dirty="0" smtClean="0"/>
              <a:t>machine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20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L. Worms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Worms are malicious programs or malware that </a:t>
            </a:r>
            <a:r>
              <a:rPr lang="en-US" dirty="0" smtClean="0"/>
              <a:t>replicate</a:t>
            </a:r>
            <a:r>
              <a:rPr lang="bn-BD" dirty="0" smtClean="0"/>
              <a:t> </a:t>
            </a:r>
            <a:r>
              <a:rPr lang="en-US" dirty="0" smtClean="0"/>
              <a:t>themselves </a:t>
            </a:r>
            <a:r>
              <a:rPr lang="en-US" dirty="0"/>
              <a:t>and spread to other computers. It uses the </a:t>
            </a:r>
            <a:r>
              <a:rPr lang="en-US" dirty="0" smtClean="0"/>
              <a:t>network</a:t>
            </a:r>
            <a:r>
              <a:rPr lang="bn-BD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spread the attack. Most of the worms are designed </a:t>
            </a:r>
            <a:r>
              <a:rPr lang="en-US" dirty="0" smtClean="0"/>
              <a:t>to</a:t>
            </a:r>
            <a:r>
              <a:rPr lang="bn-BD" dirty="0" smtClean="0"/>
              <a:t> </a:t>
            </a:r>
            <a:r>
              <a:rPr lang="en-US" dirty="0" smtClean="0"/>
              <a:t>replicate </a:t>
            </a:r>
            <a:r>
              <a:rPr lang="en-US" dirty="0"/>
              <a:t>and do not try to change the system files. </a:t>
            </a:r>
            <a:r>
              <a:rPr lang="en-US" dirty="0" smtClean="0"/>
              <a:t>However,</a:t>
            </a:r>
            <a:r>
              <a:rPr lang="bn-BD" dirty="0" smtClean="0"/>
              <a:t> </a:t>
            </a:r>
            <a:r>
              <a:rPr lang="en-US" dirty="0" smtClean="0"/>
              <a:t>they </a:t>
            </a:r>
            <a:r>
              <a:rPr lang="en-US" dirty="0"/>
              <a:t>can cause disruption to the services by increasing </a:t>
            </a:r>
            <a:r>
              <a:rPr lang="en-US" dirty="0" smtClean="0"/>
              <a:t>network</a:t>
            </a:r>
            <a:r>
              <a:rPr lang="bn-BD" dirty="0" smtClean="0"/>
              <a:t> </a:t>
            </a:r>
            <a:r>
              <a:rPr lang="en-US" dirty="0" smtClean="0"/>
              <a:t>traffic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91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TECHNIQUES </a:t>
            </a:r>
            <a:r>
              <a:rPr lang="en-US" dirty="0" smtClean="0"/>
              <a:t>AND FEATURE</a:t>
            </a:r>
            <a:r>
              <a:rPr lang="bn-BD" dirty="0" smtClean="0"/>
              <a:t> </a:t>
            </a:r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Section, we have discussed various most popular </a:t>
            </a:r>
            <a:r>
              <a:rPr lang="en-US" dirty="0" smtClean="0"/>
              <a:t>machine</a:t>
            </a:r>
            <a:r>
              <a:rPr lang="bn-BD" dirty="0" smtClean="0"/>
              <a:t> </a:t>
            </a:r>
            <a:r>
              <a:rPr lang="en-US" dirty="0" smtClean="0"/>
              <a:t>learning </a:t>
            </a:r>
            <a:r>
              <a:rPr lang="en-US" dirty="0"/>
              <a:t>techniques used for detecting Intrusions. </a:t>
            </a:r>
            <a:r>
              <a:rPr lang="en-US" dirty="0" smtClean="0"/>
              <a:t>These</a:t>
            </a:r>
            <a:r>
              <a:rPr lang="bn-BD" dirty="0" smtClean="0"/>
              <a:t> </a:t>
            </a:r>
            <a:r>
              <a:rPr lang="en-US" dirty="0" smtClean="0"/>
              <a:t>techniques </a:t>
            </a:r>
            <a:r>
              <a:rPr lang="en-US" dirty="0"/>
              <a:t>hold different characteristics and provide </a:t>
            </a:r>
            <a:r>
              <a:rPr lang="en-US" dirty="0" smtClean="0"/>
              <a:t>different</a:t>
            </a:r>
            <a:r>
              <a:rPr lang="bn-BD" dirty="0" smtClean="0"/>
              <a:t> </a:t>
            </a:r>
            <a:r>
              <a:rPr lang="en-US" dirty="0" smtClean="0"/>
              <a:t>results </a:t>
            </a:r>
            <a:r>
              <a:rPr lang="en-US" dirty="0"/>
              <a:t>for detecting intrusions. Here, we have mentioned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working </a:t>
            </a:r>
            <a:r>
              <a:rPr lang="en-US" dirty="0"/>
              <a:t>of these techniques with their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9288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Techniques used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techniques work in two phases: </a:t>
            </a:r>
            <a:r>
              <a:rPr lang="en-US" dirty="0" smtClean="0"/>
              <a:t>training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testing. In training phase, they perform the </a:t>
            </a:r>
            <a:r>
              <a:rPr lang="en-US" dirty="0" smtClean="0"/>
              <a:t>mathematical</a:t>
            </a:r>
            <a:r>
              <a:rPr lang="bn-BD" dirty="0" smtClean="0"/>
              <a:t> </a:t>
            </a:r>
            <a:r>
              <a:rPr lang="en-US" dirty="0" smtClean="0"/>
              <a:t>calculations </a:t>
            </a:r>
            <a:r>
              <a:rPr lang="en-US" dirty="0"/>
              <a:t>over the training dataset and learn the </a:t>
            </a:r>
            <a:r>
              <a:rPr lang="en-US" dirty="0" smtClean="0"/>
              <a:t>behavior</a:t>
            </a:r>
            <a:r>
              <a:rPr lang="bn-B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traffic over a period. In the testing phase, a test </a:t>
            </a:r>
            <a:r>
              <a:rPr lang="en-US" dirty="0" smtClean="0"/>
              <a:t>instance</a:t>
            </a:r>
            <a:r>
              <a:rPr lang="bn-BD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classified as normal or intrusive based on the </a:t>
            </a:r>
            <a:r>
              <a:rPr lang="en-US" dirty="0" smtClean="0"/>
              <a:t>learned</a:t>
            </a:r>
            <a:r>
              <a:rPr lang="bn-BD" dirty="0" smtClean="0"/>
              <a:t> </a:t>
            </a:r>
            <a:r>
              <a:rPr lang="en-US" dirty="0" smtClean="0"/>
              <a:t>behavior</a:t>
            </a:r>
            <a:r>
              <a:rPr lang="en-US" dirty="0"/>
              <a:t>. Various popular machine techniques are </a:t>
            </a:r>
            <a:r>
              <a:rPr lang="en-US" dirty="0" smtClean="0"/>
              <a:t>described</a:t>
            </a:r>
            <a:r>
              <a:rPr lang="bn-BD" dirty="0" smtClean="0"/>
              <a:t> </a:t>
            </a:r>
            <a:r>
              <a:rPr lang="en-US" dirty="0" smtClean="0"/>
              <a:t>below</a:t>
            </a:r>
            <a:r>
              <a:rPr lang="en-US" dirty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50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Decision Tree: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learning methods </a:t>
            </a:r>
            <a:r>
              <a:rPr lang="en-US" dirty="0" smtClean="0"/>
              <a:t>use</a:t>
            </a:r>
            <a:r>
              <a:rPr lang="bn-BD" dirty="0" smtClean="0"/>
              <a:t> </a:t>
            </a:r>
            <a:r>
              <a:rPr lang="en-US" dirty="0" smtClean="0"/>
              <a:t>branching </a:t>
            </a:r>
            <a:r>
              <a:rPr lang="en-US" dirty="0"/>
              <a:t>method to illustrate every possible outcome of </a:t>
            </a:r>
            <a:r>
              <a:rPr lang="en-US" dirty="0" smtClean="0"/>
              <a:t>a</a:t>
            </a:r>
            <a:r>
              <a:rPr lang="bn-BD" dirty="0" smtClean="0"/>
              <a:t> </a:t>
            </a:r>
            <a:r>
              <a:rPr lang="en-US" dirty="0" smtClean="0"/>
              <a:t>decision</a:t>
            </a:r>
            <a:r>
              <a:rPr lang="en-US" dirty="0"/>
              <a:t>. They can work with discrete-value attributes </a:t>
            </a:r>
            <a:r>
              <a:rPr lang="en-US" dirty="0" smtClean="0"/>
              <a:t>and</a:t>
            </a:r>
            <a:r>
              <a:rPr lang="bn-BD" dirty="0" smtClean="0"/>
              <a:t> </a:t>
            </a:r>
            <a:r>
              <a:rPr lang="en-US" dirty="0" smtClean="0"/>
              <a:t>continuous </a:t>
            </a:r>
            <a:r>
              <a:rPr lang="en-US" dirty="0"/>
              <a:t>value attributes as well. The learned trees are </a:t>
            </a:r>
            <a:r>
              <a:rPr lang="en-US" dirty="0" smtClean="0"/>
              <a:t>then</a:t>
            </a:r>
            <a:r>
              <a:rPr lang="bn-BD" dirty="0" smtClean="0"/>
              <a:t> </a:t>
            </a:r>
            <a:r>
              <a:rPr lang="en-US" dirty="0" smtClean="0"/>
              <a:t>represented </a:t>
            </a:r>
            <a:r>
              <a:rPr lang="en-US" dirty="0"/>
              <a:t>in the form of if-then rules. Three basic </a:t>
            </a:r>
            <a:r>
              <a:rPr lang="en-US" dirty="0" smtClean="0"/>
              <a:t>elements</a:t>
            </a:r>
            <a:r>
              <a:rPr lang="bn-B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tree are decision node, branch and leaf node as </a:t>
            </a:r>
            <a:r>
              <a:rPr lang="en-US" dirty="0" smtClean="0"/>
              <a:t>shown</a:t>
            </a:r>
            <a:r>
              <a:rPr lang="bn-BD" dirty="0" smtClean="0"/>
              <a:t> in figure</a:t>
            </a:r>
            <a:r>
              <a:rPr lang="en-US" dirty="0" smtClean="0"/>
              <a:t> </a:t>
            </a:r>
            <a:r>
              <a:rPr lang="en-US" dirty="0"/>
              <a:t>Decision node specifies a test over some </a:t>
            </a:r>
            <a:r>
              <a:rPr lang="en-US" dirty="0" smtClean="0"/>
              <a:t>attribute.</a:t>
            </a:r>
            <a:r>
              <a:rPr lang="bn-BD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branch represents one of the possible values for </a:t>
            </a:r>
            <a:r>
              <a:rPr lang="en-US" dirty="0" smtClean="0"/>
              <a:t>this</a:t>
            </a:r>
            <a:r>
              <a:rPr lang="bn-BD" dirty="0" smtClean="0"/>
              <a:t> </a:t>
            </a:r>
            <a:r>
              <a:rPr lang="en-US" dirty="0" smtClean="0"/>
              <a:t>attribute</a:t>
            </a:r>
            <a:r>
              <a:rPr lang="en-US" dirty="0"/>
              <a:t>. At last, leaf node represents the class to which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belongs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Some of the important decision tree algorithms are </a:t>
            </a:r>
            <a:r>
              <a:rPr lang="en-US" dirty="0" smtClean="0"/>
              <a:t>ID3</a:t>
            </a:r>
            <a:r>
              <a:rPr lang="fr-FR" dirty="0" smtClean="0"/>
              <a:t>, C 4.5 , </a:t>
            </a:r>
            <a:r>
              <a:rPr lang="fr-FR" dirty="0"/>
              <a:t>CART </a:t>
            </a:r>
            <a:r>
              <a:rPr lang="fr-FR" dirty="0" smtClean="0"/>
              <a:t>, </a:t>
            </a:r>
            <a:r>
              <a:rPr lang="fr-FR" dirty="0"/>
              <a:t>LMT </a:t>
            </a:r>
            <a:r>
              <a:rPr lang="fr-FR" dirty="0" err="1"/>
              <a:t>Tree</a:t>
            </a:r>
            <a:r>
              <a:rPr lang="fr-FR" dirty="0"/>
              <a:t>, </a:t>
            </a:r>
            <a:r>
              <a:rPr lang="fr-FR" dirty="0" err="1" smtClean="0"/>
              <a:t>etc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 of Decision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7" y="2053884"/>
            <a:ext cx="9411285" cy="4051494"/>
          </a:xfrm>
        </p:spPr>
      </p:pic>
    </p:spTree>
    <p:extLst>
      <p:ext uri="{BB962C8B-B14F-4D97-AF65-F5344CB8AC3E}">
        <p14:creationId xmlns:p14="http://schemas.microsoft.com/office/powerpoint/2010/main" val="340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decision</a:t>
            </a:r>
            <a:r>
              <a:rPr lang="bn-BD" dirty="0" smtClean="0"/>
              <a:t> </a:t>
            </a:r>
            <a:r>
              <a:rPr lang="en-US" dirty="0" smtClean="0"/>
              <a:t>tree </a:t>
            </a:r>
            <a:r>
              <a:rPr lang="en-US" dirty="0"/>
              <a:t>is suitable for the problems where </a:t>
            </a:r>
            <a:endParaRPr lang="bn-BD" dirty="0" smtClean="0"/>
          </a:p>
          <a:p>
            <a:r>
              <a:rPr lang="en-US" dirty="0" smtClean="0"/>
              <a:t>(</a:t>
            </a:r>
            <a:r>
              <a:rPr lang="en-US" dirty="0"/>
              <a:t>a) Instances can </a:t>
            </a:r>
            <a:r>
              <a:rPr lang="en-US" dirty="0" smtClean="0"/>
              <a:t>be</a:t>
            </a:r>
            <a:r>
              <a:rPr lang="en-US" dirty="0"/>
              <a:t> represented by attribute-value pairs. Each attribute can </a:t>
            </a:r>
            <a:r>
              <a:rPr lang="en-US" dirty="0" smtClean="0"/>
              <a:t>have</a:t>
            </a:r>
            <a:r>
              <a:rPr lang="bn-BD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disjoint set of possible values. </a:t>
            </a:r>
            <a:endParaRPr lang="bn-BD" dirty="0" smtClean="0"/>
          </a:p>
          <a:p>
            <a:r>
              <a:rPr lang="en-US" dirty="0" smtClean="0"/>
              <a:t>(</a:t>
            </a:r>
            <a:r>
              <a:rPr lang="en-US" dirty="0"/>
              <a:t>b) Target function </a:t>
            </a:r>
            <a:r>
              <a:rPr lang="en-US" dirty="0" smtClean="0"/>
              <a:t>should</a:t>
            </a:r>
            <a:r>
              <a:rPr lang="bn-BD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discrete output value (for ex. yes or no). </a:t>
            </a:r>
            <a:endParaRPr lang="bn-BD" dirty="0" smtClean="0"/>
          </a:p>
          <a:p>
            <a:r>
              <a:rPr lang="en-US" dirty="0" smtClean="0"/>
              <a:t>(</a:t>
            </a:r>
            <a:r>
              <a:rPr lang="en-US" dirty="0"/>
              <a:t>c) The </a:t>
            </a:r>
            <a:r>
              <a:rPr lang="en-US" dirty="0" smtClean="0"/>
              <a:t>training</a:t>
            </a:r>
            <a:r>
              <a:rPr lang="bn-BD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may have errors. Decision trees are robust to errors. </a:t>
            </a:r>
            <a:endParaRPr lang="bn-BD" dirty="0" smtClean="0"/>
          </a:p>
          <a:p>
            <a:r>
              <a:rPr lang="en-US" dirty="0" smtClean="0"/>
              <a:t>(d)</a:t>
            </a:r>
            <a:r>
              <a:rPr lang="bn-BD" dirty="0" smtClean="0"/>
              <a:t> </a:t>
            </a:r>
            <a:r>
              <a:rPr lang="en-US" dirty="0" smtClean="0"/>
              <a:t>Training </a:t>
            </a:r>
            <a:r>
              <a:rPr lang="en-US" dirty="0"/>
              <a:t>data may contain missing attribute values</a:t>
            </a:r>
          </a:p>
        </p:txBody>
      </p:sp>
    </p:spTree>
    <p:extLst>
      <p:ext uri="{BB962C8B-B14F-4D97-AF65-F5344CB8AC3E}">
        <p14:creationId xmlns:p14="http://schemas.microsoft.com/office/powerpoint/2010/main" val="28327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Artificial Neural </a:t>
            </a:r>
            <a:r>
              <a:rPr lang="en-US" dirty="0" smtClean="0"/>
              <a:t>Network</a:t>
            </a:r>
            <a:r>
              <a:rPr lang="bn-BD" dirty="0" smtClean="0"/>
              <a:t>(ANN)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</a:t>
            </a:r>
            <a:r>
              <a:rPr lang="en-US" dirty="0" smtClean="0"/>
              <a:t>Learning</a:t>
            </a:r>
            <a:r>
              <a:rPr lang="bn-BD" dirty="0" smtClean="0"/>
              <a:t> </a:t>
            </a:r>
            <a:r>
              <a:rPr lang="en-US" dirty="0" smtClean="0"/>
              <a:t>methods </a:t>
            </a:r>
            <a:r>
              <a:rPr lang="en-US" dirty="0"/>
              <a:t>provide a robust approach for approximating </a:t>
            </a:r>
            <a:r>
              <a:rPr lang="en-US" dirty="0" err="1" smtClean="0"/>
              <a:t>realvalued</a:t>
            </a:r>
            <a:r>
              <a:rPr lang="en-US" dirty="0" smtClean="0"/>
              <a:t>,</a:t>
            </a:r>
            <a:r>
              <a:rPr lang="bn-BD" dirty="0" smtClean="0"/>
              <a:t> </a:t>
            </a:r>
            <a:r>
              <a:rPr lang="en-US" dirty="0" smtClean="0"/>
              <a:t>discrete-valued </a:t>
            </a:r>
            <a:r>
              <a:rPr lang="en-US" dirty="0"/>
              <a:t>and vector-valued target functions.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Multi </a:t>
            </a:r>
            <a:r>
              <a:rPr lang="en-US" dirty="0"/>
              <a:t>layered </a:t>
            </a:r>
            <a:r>
              <a:rPr lang="en-US" dirty="0" err="1"/>
              <a:t>Perceptrons</a:t>
            </a:r>
            <a:r>
              <a:rPr lang="en-US" dirty="0"/>
              <a:t> Back Propagation </a:t>
            </a:r>
            <a:r>
              <a:rPr lang="en-US" dirty="0" smtClean="0"/>
              <a:t>Algorithm,</a:t>
            </a:r>
            <a:r>
              <a:rPr lang="bn-BD" dirty="0" smtClean="0"/>
              <a:t> </a:t>
            </a:r>
            <a:r>
              <a:rPr lang="en-US" dirty="0" smtClean="0"/>
              <a:t>Adaptive </a:t>
            </a:r>
            <a:r>
              <a:rPr lang="en-US" dirty="0"/>
              <a:t>Resonance Theory </a:t>
            </a:r>
            <a:r>
              <a:rPr lang="en-US" dirty="0" smtClean="0"/>
              <a:t>based, </a:t>
            </a:r>
            <a:r>
              <a:rPr lang="en-US" dirty="0"/>
              <a:t>Radial Basis </a:t>
            </a:r>
            <a:r>
              <a:rPr lang="en-US" dirty="0" smtClean="0"/>
              <a:t>Functions</a:t>
            </a:r>
            <a:r>
              <a:rPr lang="bn-BD" dirty="0" smtClean="0"/>
              <a:t> </a:t>
            </a:r>
            <a:r>
              <a:rPr lang="en-US" dirty="0" smtClean="0"/>
              <a:t>based, </a:t>
            </a:r>
            <a:r>
              <a:rPr lang="en-US" dirty="0" err="1"/>
              <a:t>Hopfields</a:t>
            </a:r>
            <a:r>
              <a:rPr lang="en-US" dirty="0"/>
              <a:t> </a:t>
            </a:r>
            <a:r>
              <a:rPr lang="en-US" dirty="0" smtClean="0"/>
              <a:t>Networks </a:t>
            </a:r>
            <a:r>
              <a:rPr lang="en-US" dirty="0"/>
              <a:t>and Neural </a:t>
            </a:r>
            <a:r>
              <a:rPr lang="en-US" dirty="0" smtClean="0"/>
              <a:t>Tree</a:t>
            </a:r>
            <a:r>
              <a:rPr lang="bn-BD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some examples of classification algorithms using </a:t>
            </a:r>
            <a:r>
              <a:rPr lang="en-US" dirty="0" smtClean="0"/>
              <a:t>Neural</a:t>
            </a:r>
            <a:r>
              <a:rPr lang="bn-BD" dirty="0" smtClean="0"/>
              <a:t> </a:t>
            </a:r>
            <a:r>
              <a:rPr lang="en-US" dirty="0" smtClean="0"/>
              <a:t>Network.</a:t>
            </a:r>
            <a:endParaRPr lang="bn-BD" dirty="0" smtClean="0"/>
          </a:p>
          <a:p>
            <a:r>
              <a:rPr lang="en-US" dirty="0"/>
              <a:t>ANN consists of three main elements: input </a:t>
            </a:r>
            <a:r>
              <a:rPr lang="en-US" dirty="0" smtClean="0"/>
              <a:t>node,</a:t>
            </a:r>
            <a:r>
              <a:rPr lang="bn-BD" dirty="0" smtClean="0"/>
              <a:t> </a:t>
            </a:r>
            <a:r>
              <a:rPr lang="en-US" dirty="0" smtClean="0"/>
              <a:t>hidden </a:t>
            </a:r>
            <a:r>
              <a:rPr lang="en-US" dirty="0"/>
              <a:t>nodes (processing elements in hidden layers) </a:t>
            </a:r>
            <a:r>
              <a:rPr lang="en-US" dirty="0" smtClean="0"/>
              <a:t>and</a:t>
            </a:r>
            <a:r>
              <a:rPr lang="bn-BD" dirty="0" smtClean="0"/>
              <a:t> </a:t>
            </a:r>
            <a:r>
              <a:rPr lang="en-US" dirty="0" smtClean="0"/>
              <a:t>output </a:t>
            </a:r>
            <a:r>
              <a:rPr lang="en-US" dirty="0"/>
              <a:t>node as shown in </a:t>
            </a:r>
            <a:r>
              <a:rPr lang="en-US" dirty="0" smtClean="0"/>
              <a:t>Figure</a:t>
            </a:r>
            <a:r>
              <a:rPr lang="bn-BD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</a:t>
            </a:r>
            <a:r>
              <a:rPr lang="bn-BD" dirty="0" smtClean="0"/>
              <a:t>acking</a:t>
            </a:r>
            <a:r>
              <a:rPr lang="en-US" dirty="0" smtClean="0"/>
              <a:t> </a:t>
            </a:r>
            <a:r>
              <a:rPr lang="en-US" dirty="0"/>
              <a:t>incidents are increasing day by day as </a:t>
            </a:r>
            <a:r>
              <a:rPr lang="en-US" dirty="0" smtClean="0"/>
              <a:t>technology</a:t>
            </a:r>
            <a:r>
              <a:rPr lang="bn-BD" dirty="0" smtClean="0"/>
              <a:t> </a:t>
            </a:r>
            <a:r>
              <a:rPr lang="en-US" dirty="0" smtClean="0"/>
              <a:t>rolls </a:t>
            </a:r>
            <a:r>
              <a:rPr lang="en-US" dirty="0"/>
              <a:t>out. A large number of hacking </a:t>
            </a:r>
            <a:r>
              <a:rPr lang="en-US" dirty="0" smtClean="0"/>
              <a:t>incidents</a:t>
            </a:r>
            <a:r>
              <a:rPr lang="bn-BD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reported </a:t>
            </a:r>
            <a:r>
              <a:rPr lang="en-US" dirty="0" smtClean="0"/>
              <a:t>by</a:t>
            </a:r>
            <a:r>
              <a:rPr lang="bn-BD" dirty="0" smtClean="0"/>
              <a:t> </a:t>
            </a:r>
            <a:r>
              <a:rPr lang="en-US" dirty="0" smtClean="0"/>
              <a:t> </a:t>
            </a:r>
            <a:r>
              <a:rPr lang="bn-BD" dirty="0" smtClean="0"/>
              <a:t> c</a:t>
            </a:r>
            <a:r>
              <a:rPr lang="en-US" dirty="0" err="1" smtClean="0"/>
              <a:t>ompanies</a:t>
            </a:r>
            <a:r>
              <a:rPr lang="en-US" dirty="0" smtClean="0"/>
              <a:t> </a:t>
            </a:r>
            <a:r>
              <a:rPr lang="en-US" dirty="0"/>
              <a:t>each </a:t>
            </a:r>
            <a:r>
              <a:rPr lang="en-US" dirty="0" smtClean="0"/>
              <a:t>year</a:t>
            </a:r>
            <a:r>
              <a:rPr lang="bn-BD" dirty="0" smtClean="0"/>
              <a:t>.</a:t>
            </a:r>
          </a:p>
          <a:p>
            <a:pPr marL="0" indent="0">
              <a:buNone/>
            </a:pPr>
            <a:r>
              <a:rPr lang="bn-BD" dirty="0" smtClean="0"/>
              <a:t>		</a:t>
            </a:r>
            <a:r>
              <a:rPr lang="en-US" dirty="0" smtClean="0"/>
              <a:t>Attackers</a:t>
            </a:r>
            <a:r>
              <a:rPr lang="bn-BD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not only launching flooding and probing attacks </a:t>
            </a:r>
            <a:r>
              <a:rPr lang="bn-BD" dirty="0" smtClean="0"/>
              <a:t>	</a:t>
            </a:r>
            <a:r>
              <a:rPr lang="en-US" dirty="0" smtClean="0"/>
              <a:t>but also</a:t>
            </a:r>
            <a:r>
              <a:rPr lang="bn-BD" dirty="0" smtClean="0"/>
              <a:t> </a:t>
            </a:r>
            <a:r>
              <a:rPr lang="en-US" dirty="0" smtClean="0"/>
              <a:t>spreading </a:t>
            </a:r>
            <a:r>
              <a:rPr lang="en-US" dirty="0"/>
              <a:t>malware files in the form of virus, worm, spams </a:t>
            </a:r>
            <a:r>
              <a:rPr lang="bn-BD" dirty="0" smtClean="0"/>
              <a:t>	t</a:t>
            </a:r>
            <a:r>
              <a:rPr lang="en-US" dirty="0" smtClean="0"/>
              <a:t>o</a:t>
            </a:r>
            <a:r>
              <a:rPr lang="bn-BD" dirty="0" smtClean="0"/>
              <a:t> </a:t>
            </a:r>
            <a:r>
              <a:rPr lang="en-US" dirty="0" smtClean="0"/>
              <a:t>exploit </a:t>
            </a:r>
            <a:r>
              <a:rPr lang="en-US" dirty="0"/>
              <a:t>the vulnerabilities present in existing software, </a:t>
            </a:r>
            <a:r>
              <a:rPr lang="en-US" dirty="0" smtClean="0"/>
              <a:t>causing</a:t>
            </a:r>
            <a:r>
              <a:rPr lang="bn-BD" dirty="0" smtClean="0"/>
              <a:t> </a:t>
            </a:r>
            <a:r>
              <a:rPr lang="en-US" dirty="0" smtClean="0"/>
              <a:t>a </a:t>
            </a:r>
            <a:r>
              <a:rPr lang="bn-BD" dirty="0" smtClean="0"/>
              <a:t>	</a:t>
            </a:r>
            <a:r>
              <a:rPr lang="en-US" dirty="0" smtClean="0"/>
              <a:t>threat </a:t>
            </a:r>
            <a:r>
              <a:rPr lang="en-US" dirty="0"/>
              <a:t>to the sensitive information of users stored on machines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bn-BD" dirty="0"/>
              <a:t>	</a:t>
            </a:r>
            <a:r>
              <a:rPr lang="bn-BD" dirty="0" smtClean="0"/>
              <a:t>	</a:t>
            </a:r>
            <a:r>
              <a:rPr lang="en-US" dirty="0"/>
              <a:t> Cisco Annual Security report </a:t>
            </a:r>
            <a:r>
              <a:rPr lang="en-US" dirty="0" smtClean="0"/>
              <a:t>mentioned </a:t>
            </a:r>
            <a:r>
              <a:rPr lang="en-US" dirty="0"/>
              <a:t>that </a:t>
            </a:r>
            <a:r>
              <a:rPr lang="en-US" dirty="0" smtClean="0"/>
              <a:t>spam</a:t>
            </a:r>
            <a:r>
              <a:rPr lang="bn-BD" dirty="0" smtClean="0"/>
              <a:t> </a:t>
            </a:r>
            <a:r>
              <a:rPr lang="en-US" dirty="0" smtClean="0"/>
              <a:t>related </a:t>
            </a:r>
            <a:r>
              <a:rPr lang="en-US" dirty="0"/>
              <a:t>to the Boston Marathon bombing comprised 40% of </a:t>
            </a:r>
            <a:r>
              <a:rPr lang="en-US" dirty="0" smtClean="0"/>
              <a:t>all</a:t>
            </a:r>
            <a:r>
              <a:rPr lang="bn-BD" dirty="0" smtClean="0"/>
              <a:t> </a:t>
            </a:r>
            <a:r>
              <a:rPr lang="en-US" dirty="0" smtClean="0"/>
              <a:t>spam </a:t>
            </a:r>
            <a:r>
              <a:rPr lang="en-US" dirty="0"/>
              <a:t>messages delivered worldwide on April 17, 2013. On </a:t>
            </a:r>
            <a:r>
              <a:rPr lang="en-US" dirty="0" smtClean="0"/>
              <a:t>a</a:t>
            </a:r>
            <a:r>
              <a:rPr lang="bn-BD" dirty="0" smtClean="0"/>
              <a:t> </a:t>
            </a:r>
            <a:r>
              <a:rPr lang="en-US" dirty="0" smtClean="0"/>
              <a:t>recent </a:t>
            </a:r>
            <a:r>
              <a:rPr lang="en-US" dirty="0"/>
              <a:t>survey done by Cisco in 2017 [7], Trojan was </a:t>
            </a:r>
            <a:r>
              <a:rPr lang="en-US" dirty="0" smtClean="0"/>
              <a:t>classified</a:t>
            </a:r>
            <a:r>
              <a:rPr lang="bn-BD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one of the top five malware which is used to gain </a:t>
            </a:r>
            <a:r>
              <a:rPr lang="en-US" dirty="0" smtClean="0"/>
              <a:t>initial</a:t>
            </a:r>
            <a:r>
              <a:rPr lang="bn-BD" dirty="0" smtClean="0"/>
              <a:t> </a:t>
            </a:r>
            <a:r>
              <a:rPr lang="en-US" dirty="0" smtClean="0"/>
              <a:t>access </a:t>
            </a:r>
            <a:r>
              <a:rPr lang="en-US" dirty="0"/>
              <a:t>to the user’s computers and organizational </a:t>
            </a:r>
            <a:r>
              <a:rPr lang="en-US" dirty="0" smtClean="0"/>
              <a:t>networks.</a:t>
            </a:r>
            <a:r>
              <a:rPr lang="bn-BD" dirty="0" smtClean="0"/>
              <a:t> </a:t>
            </a:r>
            <a:r>
              <a:rPr lang="en-US" dirty="0" smtClean="0"/>
              <a:t>Hence</a:t>
            </a:r>
            <a:r>
              <a:rPr lang="en-US" dirty="0"/>
              <a:t>, security in such a </a:t>
            </a:r>
            <a:r>
              <a:rPr lang="en-US" dirty="0" smtClean="0"/>
              <a:t>complex</a:t>
            </a:r>
            <a:r>
              <a:rPr lang="bn-BD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Multi-layer </a:t>
            </a:r>
            <a:r>
              <a:rPr lang="en-US" dirty="0" smtClean="0"/>
              <a:t>perceptron</a:t>
            </a:r>
            <a:r>
              <a:rPr lang="bn-BD" dirty="0" smtClean="0"/>
              <a:t> </a:t>
            </a:r>
            <a:r>
              <a:rPr lang="en-US" dirty="0" smtClean="0"/>
              <a:t>(MLP</a:t>
            </a:r>
            <a:r>
              <a:rPr lang="en-US" dirty="0"/>
              <a:t>) neural network trained by Back-propagation </a:t>
            </a:r>
            <a:r>
              <a:rPr lang="en-US" dirty="0" smtClean="0"/>
              <a:t>learning</a:t>
            </a:r>
            <a:r>
              <a:rPr lang="bn-BD" dirty="0" smtClean="0"/>
              <a:t> </a:t>
            </a:r>
            <a:r>
              <a:rPr lang="en-US" dirty="0" smtClean="0"/>
              <a:t>(BPL</a:t>
            </a:r>
            <a:r>
              <a:rPr lang="en-US" dirty="0"/>
              <a:t>) consists of two stages: feed forward and </a:t>
            </a:r>
            <a:r>
              <a:rPr lang="en-US" dirty="0" smtClean="0"/>
              <a:t>back</a:t>
            </a:r>
            <a:r>
              <a:rPr lang="bn-BD" dirty="0" smtClean="0"/>
              <a:t> </a:t>
            </a:r>
            <a:r>
              <a:rPr lang="en-US" dirty="0" smtClean="0"/>
              <a:t>propagation</a:t>
            </a:r>
            <a:r>
              <a:rPr lang="en-US" dirty="0"/>
              <a:t>. Input data are fed to every node of </a:t>
            </a:r>
            <a:r>
              <a:rPr lang="en-US" dirty="0" smtClean="0"/>
              <a:t>hidden</a:t>
            </a:r>
            <a:r>
              <a:rPr lang="bn-BD" dirty="0" smtClean="0"/>
              <a:t> </a:t>
            </a:r>
            <a:r>
              <a:rPr lang="en-US" dirty="0" smtClean="0"/>
              <a:t>layer </a:t>
            </a:r>
            <a:r>
              <a:rPr lang="en-US" dirty="0"/>
              <a:t>in </a:t>
            </a:r>
            <a:r>
              <a:rPr lang="en-US" dirty="0" err="1"/>
              <a:t>feedforward</a:t>
            </a:r>
            <a:r>
              <a:rPr lang="en-US" dirty="0"/>
              <a:t> stage. Each hidden node and </a:t>
            </a:r>
            <a:r>
              <a:rPr lang="en-US" dirty="0" smtClean="0"/>
              <a:t>output</a:t>
            </a:r>
            <a:r>
              <a:rPr lang="bn-BD" dirty="0" smtClean="0"/>
              <a:t> </a:t>
            </a:r>
            <a:r>
              <a:rPr lang="en-US" dirty="0" smtClean="0"/>
              <a:t>node </a:t>
            </a:r>
            <a:r>
              <a:rPr lang="en-US" dirty="0"/>
              <a:t>calculates its activation value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The difference </a:t>
            </a:r>
            <a:r>
              <a:rPr lang="en-US" dirty="0" smtClean="0"/>
              <a:t>between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output target and the desired target value is used </a:t>
            </a:r>
            <a:r>
              <a:rPr lang="en-US" dirty="0" smtClean="0"/>
              <a:t>to</a:t>
            </a:r>
            <a:r>
              <a:rPr lang="bn-BD" dirty="0" smtClean="0"/>
              <a:t> </a:t>
            </a:r>
            <a:r>
              <a:rPr lang="en-US" dirty="0" smtClean="0"/>
              <a:t>generate </a:t>
            </a:r>
            <a:r>
              <a:rPr lang="en-US" dirty="0"/>
              <a:t>an error. In back-propagation stage, the error </a:t>
            </a:r>
            <a:r>
              <a:rPr lang="en-US" dirty="0" smtClean="0"/>
              <a:t>is</a:t>
            </a:r>
            <a:r>
              <a:rPr lang="bn-BD" dirty="0" smtClean="0"/>
              <a:t> </a:t>
            </a:r>
            <a:r>
              <a:rPr lang="en-US" dirty="0" smtClean="0"/>
              <a:t>propagated </a:t>
            </a:r>
            <a:r>
              <a:rPr lang="en-US" dirty="0"/>
              <a:t>back from the output layer to input layer, </a:t>
            </a:r>
            <a:r>
              <a:rPr lang="en-US" dirty="0" smtClean="0"/>
              <a:t>and</a:t>
            </a:r>
            <a:r>
              <a:rPr lang="bn-BD" dirty="0" smtClean="0"/>
              <a:t> </a:t>
            </a:r>
            <a:r>
              <a:rPr lang="en-US" dirty="0" smtClean="0"/>
              <a:t>weights </a:t>
            </a:r>
            <a:r>
              <a:rPr lang="en-US" dirty="0"/>
              <a:t>are adjusted between output nodes and hidden </a:t>
            </a:r>
            <a:r>
              <a:rPr lang="en-US" dirty="0" smtClean="0"/>
              <a:t>nodes</a:t>
            </a:r>
            <a:r>
              <a:rPr lang="bn-BD" dirty="0" smtClean="0"/>
              <a:t>.</a:t>
            </a:r>
            <a:r>
              <a:rPr lang="en-US" dirty="0"/>
              <a:t> The gradient descent method is used to update weights. </a:t>
            </a:r>
            <a:r>
              <a:rPr lang="en-US" dirty="0" smtClean="0"/>
              <a:t>The</a:t>
            </a:r>
            <a:r>
              <a:rPr lang="en-US" dirty="0"/>
              <a:t> weights are updated till a predefined threshold is </a:t>
            </a:r>
            <a:r>
              <a:rPr lang="en-US" dirty="0" smtClean="0"/>
              <a:t>reached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Input, Hidden and Output layers in Neural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66" y="1853248"/>
            <a:ext cx="9003323" cy="4631958"/>
          </a:xfrm>
        </p:spPr>
      </p:pic>
    </p:spTree>
    <p:extLst>
      <p:ext uri="{BB962C8B-B14F-4D97-AF65-F5344CB8AC3E}">
        <p14:creationId xmlns:p14="http://schemas.microsoft.com/office/powerpoint/2010/main" val="14704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 are suitable for the problems where</a:t>
            </a:r>
          </a:p>
          <a:p>
            <a:r>
              <a:rPr lang="en-US" dirty="0"/>
              <a:t>a) Instances are represented by many attribute-value </a:t>
            </a:r>
            <a:r>
              <a:rPr lang="en-US" dirty="0" smtClean="0"/>
              <a:t>pairs.</a:t>
            </a:r>
            <a:r>
              <a:rPr lang="bn-BD" dirty="0" smtClean="0"/>
              <a:t> </a:t>
            </a:r>
            <a:r>
              <a:rPr lang="en-US" dirty="0" smtClean="0"/>
              <a:t>These </a:t>
            </a:r>
            <a:r>
              <a:rPr lang="en-US" dirty="0"/>
              <a:t>values can be highly co-related or independent of </a:t>
            </a:r>
            <a:r>
              <a:rPr lang="en-US" dirty="0" smtClean="0"/>
              <a:t>each</a:t>
            </a:r>
            <a:r>
              <a:rPr lang="bn-BD" dirty="0" smtClean="0"/>
              <a:t> </a:t>
            </a:r>
            <a:r>
              <a:rPr lang="en-US" dirty="0" smtClean="0"/>
              <a:t>other.</a:t>
            </a:r>
            <a:endParaRPr lang="bn-BD" dirty="0" smtClean="0"/>
          </a:p>
          <a:p>
            <a:r>
              <a:rPr lang="en-US" dirty="0" smtClean="0"/>
              <a:t> </a:t>
            </a:r>
            <a:r>
              <a:rPr lang="en-US" dirty="0"/>
              <a:t>b) The target function output may be </a:t>
            </a:r>
            <a:r>
              <a:rPr lang="en-US" dirty="0" smtClean="0"/>
              <a:t>discrete-valued,</a:t>
            </a:r>
            <a:r>
              <a:rPr lang="bn-BD" dirty="0" smtClean="0"/>
              <a:t> </a:t>
            </a:r>
            <a:r>
              <a:rPr lang="en-US" dirty="0" smtClean="0"/>
              <a:t>real-valued </a:t>
            </a:r>
            <a:r>
              <a:rPr lang="en-US" dirty="0"/>
              <a:t>or vector of real or discrete values. </a:t>
            </a:r>
            <a:endParaRPr lang="bn-BD" dirty="0" smtClean="0"/>
          </a:p>
          <a:p>
            <a:r>
              <a:rPr lang="en-US" dirty="0" smtClean="0"/>
              <a:t>c</a:t>
            </a:r>
            <a:r>
              <a:rPr lang="en-US" dirty="0"/>
              <a:t>) </a:t>
            </a:r>
            <a:r>
              <a:rPr lang="en-US" dirty="0" smtClean="0"/>
              <a:t>Training</a:t>
            </a:r>
            <a:r>
              <a:rPr lang="bn-BD" dirty="0" smtClean="0"/>
              <a:t> </a:t>
            </a:r>
            <a:r>
              <a:rPr lang="en-US" dirty="0" smtClean="0"/>
              <a:t>sample </a:t>
            </a:r>
            <a:r>
              <a:rPr lang="en-US" dirty="0"/>
              <a:t>may contain errors. ANN is robust to noise. </a:t>
            </a:r>
            <a:endParaRPr lang="bn-BD" dirty="0" smtClean="0"/>
          </a:p>
          <a:p>
            <a:r>
              <a:rPr lang="en-US" dirty="0" smtClean="0"/>
              <a:t>d</a:t>
            </a:r>
            <a:r>
              <a:rPr lang="en-US" dirty="0"/>
              <a:t>)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learned </a:t>
            </a:r>
            <a:r>
              <a:rPr lang="en-US" dirty="0"/>
              <a:t>function is typically difficult to understand by </a:t>
            </a:r>
            <a:r>
              <a:rPr lang="en-US" dirty="0" smtClean="0"/>
              <a:t>human</a:t>
            </a:r>
            <a:r>
              <a:rPr lang="bn-BD" dirty="0" smtClean="0"/>
              <a:t> </a:t>
            </a:r>
            <a:r>
              <a:rPr lang="en-US" dirty="0" smtClean="0"/>
              <a:t>and this ability to understand the learned target function is</a:t>
            </a:r>
            <a:r>
              <a:rPr lang="bn-BD" dirty="0" smtClean="0"/>
              <a:t> </a:t>
            </a:r>
            <a:r>
              <a:rPr lang="en-US" dirty="0" smtClean="0"/>
              <a:t>not </a:t>
            </a:r>
            <a:r>
              <a:rPr lang="en-US" dirty="0"/>
              <a:t>important by </a:t>
            </a:r>
            <a:r>
              <a:rPr lang="en-US" dirty="0" smtClean="0"/>
              <a:t>human</a:t>
            </a:r>
            <a:r>
              <a:rPr lang="bn-BD" dirty="0" smtClean="0"/>
              <a:t>.</a:t>
            </a:r>
          </a:p>
          <a:p>
            <a:r>
              <a:rPr lang="en-US" dirty="0"/>
              <a:t>It requires larger dataset and the </a:t>
            </a:r>
            <a:r>
              <a:rPr lang="en-US" dirty="0" smtClean="0"/>
              <a:t>output</a:t>
            </a:r>
            <a:r>
              <a:rPr lang="bn-BD" dirty="0" smtClean="0"/>
              <a:t> </a:t>
            </a:r>
            <a:r>
              <a:rPr lang="en-US" dirty="0" smtClean="0"/>
              <a:t>performance </a:t>
            </a:r>
            <a:r>
              <a:rPr lang="en-US" dirty="0"/>
              <a:t>depends on the trained parameters and </a:t>
            </a:r>
            <a:r>
              <a:rPr lang="en-US" dirty="0" smtClean="0"/>
              <a:t>dataset</a:t>
            </a:r>
            <a:r>
              <a:rPr lang="bn-BD" dirty="0" smtClean="0"/>
              <a:t> </a:t>
            </a:r>
            <a:r>
              <a:rPr lang="en-US" dirty="0" smtClean="0"/>
              <a:t>relevant </a:t>
            </a:r>
            <a:r>
              <a:rPr lang="en-US" dirty="0"/>
              <a:t>to the training.</a:t>
            </a:r>
          </a:p>
        </p:txBody>
      </p:sp>
    </p:spTree>
    <p:extLst>
      <p:ext uri="{BB962C8B-B14F-4D97-AF65-F5344CB8AC3E}">
        <p14:creationId xmlns:p14="http://schemas.microsoft.com/office/powerpoint/2010/main" val="28578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Naive Bayes Classifier: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Naive Bayes classifier is </a:t>
            </a:r>
            <a:r>
              <a:rPr lang="en-US" dirty="0" smtClean="0"/>
              <a:t>based</a:t>
            </a:r>
            <a:r>
              <a:rPr lang="bn-BD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the Bayesian learning method and it is found to </a:t>
            </a:r>
            <a:r>
              <a:rPr lang="en-US" dirty="0" smtClean="0"/>
              <a:t>be</a:t>
            </a:r>
            <a:r>
              <a:rPr lang="bn-BD" dirty="0" smtClean="0"/>
              <a:t> </a:t>
            </a:r>
            <a:r>
              <a:rPr lang="en-US" dirty="0" smtClean="0"/>
              <a:t>useful </a:t>
            </a:r>
            <a:r>
              <a:rPr lang="en-US" dirty="0"/>
              <a:t>in many applications. It is called ”naive” because </a:t>
            </a:r>
            <a:r>
              <a:rPr lang="en-US" dirty="0" smtClean="0"/>
              <a:t>it</a:t>
            </a:r>
            <a:r>
              <a:rPr lang="bn-BD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based on the simplifying assumption that attribute </a:t>
            </a:r>
            <a:r>
              <a:rPr lang="en-US" dirty="0" smtClean="0"/>
              <a:t>values</a:t>
            </a:r>
            <a:r>
              <a:rPr lang="bn-BD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conditionally independent of each other. It is applied </a:t>
            </a:r>
            <a:r>
              <a:rPr lang="en-US" dirty="0" smtClean="0"/>
              <a:t>to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learning task where each instance x can be </a:t>
            </a:r>
            <a:r>
              <a:rPr lang="en-US" dirty="0" smtClean="0"/>
              <a:t>described</a:t>
            </a:r>
            <a:r>
              <a:rPr lang="bn-BD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a conjunction of attributes and where the target </a:t>
            </a:r>
            <a:r>
              <a:rPr lang="en-US" dirty="0" smtClean="0"/>
              <a:t>function</a:t>
            </a:r>
            <a:r>
              <a:rPr lang="bn-BD" dirty="0" smtClean="0"/>
              <a:t> </a:t>
            </a:r>
            <a:r>
              <a:rPr lang="en-US" dirty="0" smtClean="0"/>
              <a:t>f(x</a:t>
            </a:r>
            <a:r>
              <a:rPr lang="en-US" dirty="0"/>
              <a:t>) can take any of the value from some finite set V (</a:t>
            </a:r>
            <a:r>
              <a:rPr lang="en-US" dirty="0" smtClean="0"/>
              <a:t>a</a:t>
            </a:r>
            <a:r>
              <a:rPr lang="bn-BD" dirty="0" smtClean="0"/>
              <a:t> </a:t>
            </a:r>
            <a:r>
              <a:rPr lang="en-US" dirty="0" smtClean="0"/>
              <a:t>set </a:t>
            </a:r>
            <a:r>
              <a:rPr lang="en-US" dirty="0"/>
              <a:t>of target values). In the learning steps various P(</a:t>
            </a:r>
            <a:r>
              <a:rPr lang="en-US" dirty="0" err="1"/>
              <a:t>vj</a:t>
            </a:r>
            <a:r>
              <a:rPr lang="en-US" dirty="0"/>
              <a:t>) </a:t>
            </a:r>
            <a:r>
              <a:rPr lang="en-US" dirty="0" smtClean="0"/>
              <a:t>and</a:t>
            </a:r>
            <a:r>
              <a:rPr lang="bn-BD" dirty="0" smtClean="0"/>
              <a:t> </a:t>
            </a:r>
            <a:r>
              <a:rPr lang="en-US" dirty="0" smtClean="0"/>
              <a:t>p(</a:t>
            </a:r>
            <a:r>
              <a:rPr lang="en-US" dirty="0" err="1" smtClean="0"/>
              <a:t>ai</a:t>
            </a:r>
            <a:r>
              <a:rPr lang="en-US" dirty="0" smtClean="0"/>
              <a:t>—</a:t>
            </a:r>
            <a:r>
              <a:rPr lang="en-US" dirty="0" err="1" smtClean="0"/>
              <a:t>vj</a:t>
            </a:r>
            <a:r>
              <a:rPr lang="en-US" dirty="0"/>
              <a:t>) are estimated, given a training dataset with </a:t>
            </a:r>
            <a:r>
              <a:rPr lang="en-US" dirty="0" smtClean="0"/>
              <a:t>features</a:t>
            </a:r>
            <a:r>
              <a:rPr lang="bn-BD" dirty="0" smtClean="0"/>
              <a:t> </a:t>
            </a:r>
            <a:r>
              <a:rPr lang="en-US" dirty="0" smtClean="0"/>
              <a:t>set </a:t>
            </a:r>
            <a:r>
              <a:rPr lang="en-US" dirty="0"/>
              <a:t>fa1; a2; a3::::::</a:t>
            </a:r>
            <a:r>
              <a:rPr lang="en-US" dirty="0" err="1"/>
              <a:t>aig</a:t>
            </a:r>
            <a:r>
              <a:rPr lang="en-US" dirty="0"/>
              <a:t> of </a:t>
            </a:r>
            <a:r>
              <a:rPr lang="en-US" dirty="0" err="1"/>
              <a:t>i</a:t>
            </a:r>
            <a:r>
              <a:rPr lang="en-US" dirty="0"/>
              <a:t> attributes. It estimates the </a:t>
            </a:r>
            <a:r>
              <a:rPr lang="en-US" dirty="0" smtClean="0"/>
              <a:t>posterior</a:t>
            </a:r>
            <a:r>
              <a:rPr lang="bn-BD" dirty="0" smtClean="0"/>
              <a:t> </a:t>
            </a:r>
            <a:r>
              <a:rPr lang="en-US" dirty="0" smtClean="0"/>
              <a:t>probabilities </a:t>
            </a:r>
            <a:r>
              <a:rPr lang="en-US" dirty="0"/>
              <a:t>of observing a class label from a set of </a:t>
            </a:r>
            <a:r>
              <a:rPr lang="en-US" dirty="0" smtClean="0"/>
              <a:t>normal</a:t>
            </a:r>
            <a:r>
              <a:rPr lang="bn-BD" dirty="0" smtClean="0"/>
              <a:t> </a:t>
            </a:r>
            <a:r>
              <a:rPr lang="en-US" dirty="0" smtClean="0"/>
              <a:t>class </a:t>
            </a:r>
            <a:r>
              <a:rPr lang="en-US" dirty="0"/>
              <a:t>and anomaly class labels. For a given test </a:t>
            </a:r>
            <a:r>
              <a:rPr lang="en-US" dirty="0" smtClean="0"/>
              <a:t>instance,</a:t>
            </a:r>
            <a:r>
              <a:rPr lang="bn-BD" dirty="0" smtClean="0"/>
              <a:t> </a:t>
            </a:r>
            <a:r>
              <a:rPr lang="en-US" dirty="0" smtClean="0"/>
              <a:t>Class </a:t>
            </a:r>
            <a:r>
              <a:rPr lang="en-US" dirty="0"/>
              <a:t>label with largest </a:t>
            </a:r>
            <a:r>
              <a:rPr lang="en-US" dirty="0" smtClean="0"/>
              <a:t>posterior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suitable for the problems where </a:t>
            </a:r>
            <a:endParaRPr lang="bn-BD" dirty="0" smtClean="0"/>
          </a:p>
          <a:p>
            <a:r>
              <a:rPr lang="en-US" dirty="0" smtClean="0"/>
              <a:t>a</a:t>
            </a:r>
            <a:r>
              <a:rPr lang="en-US" dirty="0"/>
              <a:t>) </a:t>
            </a:r>
            <a:r>
              <a:rPr lang="en-US" dirty="0" smtClean="0"/>
              <a:t>Target</a:t>
            </a:r>
            <a:r>
              <a:rPr lang="bn-BD" dirty="0" smtClean="0"/>
              <a:t> </a:t>
            </a:r>
            <a:r>
              <a:rPr lang="en-US" dirty="0" smtClean="0"/>
              <a:t>function </a:t>
            </a:r>
            <a:r>
              <a:rPr lang="en-US" dirty="0"/>
              <a:t>should have discrete output value (for ex. yes </a:t>
            </a:r>
            <a:r>
              <a:rPr lang="en-US" dirty="0" smtClean="0"/>
              <a:t>or</a:t>
            </a:r>
            <a:r>
              <a:rPr lang="bn-BD" dirty="0" smtClean="0"/>
              <a:t> </a:t>
            </a:r>
            <a:r>
              <a:rPr lang="en-US" dirty="0" smtClean="0"/>
              <a:t>no</a:t>
            </a:r>
            <a:r>
              <a:rPr lang="en-US" dirty="0"/>
              <a:t>). </a:t>
            </a:r>
            <a:endParaRPr lang="bn-BD" dirty="0" smtClean="0"/>
          </a:p>
          <a:p>
            <a:r>
              <a:rPr lang="en-US" dirty="0" smtClean="0"/>
              <a:t>b</a:t>
            </a:r>
            <a:r>
              <a:rPr lang="en-US" dirty="0"/>
              <a:t>) Attribute-value pairs can represent instances. </a:t>
            </a:r>
            <a:endParaRPr lang="bn-BD" dirty="0" smtClean="0"/>
          </a:p>
          <a:p>
            <a:r>
              <a:rPr lang="en-US" dirty="0" smtClean="0"/>
              <a:t>c</a:t>
            </a:r>
            <a:r>
              <a:rPr lang="en-US" dirty="0"/>
              <a:t>)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independent </a:t>
            </a:r>
            <a:r>
              <a:rPr lang="en-US" dirty="0"/>
              <a:t>assumption of Naive Bayes is </a:t>
            </a:r>
            <a:r>
              <a:rPr lang="en-US" dirty="0" smtClean="0"/>
              <a:t>acceptable</a:t>
            </a:r>
            <a:endParaRPr lang="bn-BD" dirty="0" smtClean="0"/>
          </a:p>
          <a:p>
            <a:r>
              <a:rPr lang="en-US" dirty="0" smtClean="0"/>
              <a:t>Naive </a:t>
            </a:r>
            <a:r>
              <a:rPr lang="en-US" dirty="0"/>
              <a:t>Bayes classifier achieves a fast speed of </a:t>
            </a:r>
            <a:r>
              <a:rPr lang="en-US" dirty="0" smtClean="0"/>
              <a:t>detection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is simpler than other classifiers. However, it </a:t>
            </a:r>
            <a:r>
              <a:rPr lang="en-US" dirty="0" smtClean="0"/>
              <a:t>makes</a:t>
            </a:r>
            <a:r>
              <a:rPr lang="bn-BD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assumption that features are independent of each other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Hidden Naive Bayes </a:t>
            </a:r>
            <a:r>
              <a:rPr lang="en-US" dirty="0" smtClean="0"/>
              <a:t>is </a:t>
            </a:r>
            <a:r>
              <a:rPr lang="en-US" dirty="0"/>
              <a:t>an extension of </a:t>
            </a:r>
            <a:r>
              <a:rPr lang="en-US" dirty="0" smtClean="0"/>
              <a:t>Naive</a:t>
            </a:r>
            <a:r>
              <a:rPr lang="bn-BD" dirty="0" smtClean="0"/>
              <a:t> </a:t>
            </a:r>
            <a:r>
              <a:rPr lang="en-US" dirty="0" smtClean="0"/>
              <a:t>Bayes </a:t>
            </a:r>
            <a:r>
              <a:rPr lang="en-US" dirty="0"/>
              <a:t>and relaxes this assumption. It achieves an accuracy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smtClean="0"/>
              <a:t>(99.6</a:t>
            </a:r>
            <a:r>
              <a:rPr lang="en-US" dirty="0"/>
              <a:t>%) for </a:t>
            </a:r>
            <a:r>
              <a:rPr lang="en-US" dirty="0" err="1"/>
              <a:t>DoS</a:t>
            </a:r>
            <a:r>
              <a:rPr lang="en-US" dirty="0"/>
              <a:t> attack detection.</a:t>
            </a:r>
          </a:p>
        </p:txBody>
      </p:sp>
    </p:spTree>
    <p:extLst>
      <p:ext uri="{BB962C8B-B14F-4D97-AF65-F5344CB8AC3E}">
        <p14:creationId xmlns:p14="http://schemas.microsoft.com/office/powerpoint/2010/main" val="25058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Support Vector Machine: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 Vector Machine </a:t>
            </a:r>
            <a:r>
              <a:rPr lang="en-US" dirty="0" smtClean="0"/>
              <a:t>is</a:t>
            </a:r>
            <a:r>
              <a:rPr lang="bn-BD" dirty="0" smtClean="0"/>
              <a:t> </a:t>
            </a:r>
            <a:r>
              <a:rPr lang="en-US" dirty="0" smtClean="0"/>
              <a:t>one </a:t>
            </a:r>
            <a:r>
              <a:rPr lang="en-US" dirty="0"/>
              <a:t>of the most successful machine learning technique </a:t>
            </a:r>
            <a:r>
              <a:rPr lang="en-US" dirty="0" smtClean="0"/>
              <a:t>in</a:t>
            </a:r>
            <a:r>
              <a:rPr lang="bn-BD" dirty="0" smtClean="0"/>
              <a:t> </a:t>
            </a:r>
            <a:r>
              <a:rPr lang="en-US" dirty="0" smtClean="0"/>
              <a:t>Intrusion </a:t>
            </a:r>
            <a:r>
              <a:rPr lang="en-US" dirty="0"/>
              <a:t>detection when applied with other classifiers. </a:t>
            </a:r>
            <a:r>
              <a:rPr lang="en-US" dirty="0" smtClean="0"/>
              <a:t>SVM</a:t>
            </a:r>
            <a:r>
              <a:rPr lang="bn-BD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based on the notion of the margin-either side of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err="1" smtClean="0"/>
              <a:t>hyperplane</a:t>
            </a:r>
            <a:r>
              <a:rPr lang="en-US" dirty="0" smtClean="0"/>
              <a:t> </a:t>
            </a:r>
            <a:r>
              <a:rPr lang="en-US" dirty="0"/>
              <a:t>that separates two data classes as shown in </a:t>
            </a:r>
            <a:r>
              <a:rPr lang="en-US" dirty="0" smtClean="0"/>
              <a:t>Figure</a:t>
            </a:r>
            <a:r>
              <a:rPr lang="bn-BD" dirty="0" smtClean="0"/>
              <a:t>.</a:t>
            </a:r>
          </a:p>
          <a:p>
            <a:r>
              <a:rPr lang="en-US" dirty="0"/>
              <a:t>The generalization error can be reduced by </a:t>
            </a:r>
            <a:r>
              <a:rPr lang="en-US" dirty="0" smtClean="0"/>
              <a:t>maximizing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margin and creating the largest possible distance </a:t>
            </a:r>
            <a:r>
              <a:rPr lang="en-US" dirty="0" smtClean="0"/>
              <a:t>between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separating </a:t>
            </a:r>
            <a:r>
              <a:rPr lang="en-US" dirty="0" err="1"/>
              <a:t>hyperplane</a:t>
            </a:r>
            <a:r>
              <a:rPr lang="en-US" dirty="0"/>
              <a:t> and instances on either side of </a:t>
            </a:r>
            <a:r>
              <a:rPr lang="en-US" dirty="0" err="1" smtClean="0"/>
              <a:t>it.Data</a:t>
            </a:r>
            <a:r>
              <a:rPr lang="en-US" dirty="0" smtClean="0"/>
              <a:t> </a:t>
            </a:r>
            <a:r>
              <a:rPr lang="en-US" dirty="0"/>
              <a:t>points that lie on the margin of optimum </a:t>
            </a:r>
            <a:r>
              <a:rPr lang="en-US" dirty="0" smtClean="0"/>
              <a:t>separating</a:t>
            </a:r>
            <a:r>
              <a:rPr lang="bn-BD" dirty="0" smtClean="0"/>
              <a:t> </a:t>
            </a:r>
            <a:r>
              <a:rPr lang="en-US" dirty="0" err="1" smtClean="0"/>
              <a:t>hyperplane</a:t>
            </a:r>
            <a:r>
              <a:rPr lang="en-US" dirty="0" smtClean="0"/>
              <a:t> </a:t>
            </a:r>
            <a:r>
              <a:rPr lang="en-US" dirty="0"/>
              <a:t>are known as support vector points and </a:t>
            </a:r>
            <a:r>
              <a:rPr lang="en-US" dirty="0" smtClean="0"/>
              <a:t>solution</a:t>
            </a:r>
            <a:r>
              <a:rPr lang="bn-BD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represented as a linear combination of these points. If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contains misclassified instances, SVM may not be </a:t>
            </a:r>
            <a:r>
              <a:rPr lang="en-US" dirty="0" smtClean="0"/>
              <a:t>able</a:t>
            </a:r>
            <a:r>
              <a:rPr lang="bn-BD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find the separating </a:t>
            </a:r>
            <a:r>
              <a:rPr lang="en-US" dirty="0" err="1"/>
              <a:t>hyperplanes</a:t>
            </a:r>
            <a:r>
              <a:rPr lang="en-US" dirty="0"/>
              <a:t>. One of the solutions </a:t>
            </a:r>
            <a:r>
              <a:rPr lang="en-US" dirty="0" smtClean="0"/>
              <a:t>to</a:t>
            </a:r>
            <a:r>
              <a:rPr lang="bn-BD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problem is mapping the data to a high dimensional </a:t>
            </a:r>
            <a:r>
              <a:rPr lang="en-US" dirty="0" smtClean="0"/>
              <a:t>space</a:t>
            </a:r>
            <a:r>
              <a:rPr lang="bn-BD" dirty="0" smtClean="0"/>
              <a:t> </a:t>
            </a:r>
            <a:r>
              <a:rPr lang="en-US" dirty="0" smtClean="0"/>
              <a:t>called </a:t>
            </a:r>
            <a:r>
              <a:rPr lang="en-US" dirty="0"/>
              <a:t>‘feature space’ and define separating </a:t>
            </a:r>
            <a:r>
              <a:rPr lang="en-US" dirty="0" err="1"/>
              <a:t>hyperplane</a:t>
            </a:r>
            <a:r>
              <a:rPr lang="en-US" dirty="0"/>
              <a:t> there.</a:t>
            </a:r>
          </a:p>
        </p:txBody>
      </p:sp>
    </p:spTree>
    <p:extLst>
      <p:ext uri="{BB962C8B-B14F-4D97-AF65-F5344CB8AC3E}">
        <p14:creationId xmlns:p14="http://schemas.microsoft.com/office/powerpoint/2010/main" val="12968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Linear SVM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7" y="1853248"/>
            <a:ext cx="8721968" cy="4547552"/>
          </a:xfrm>
        </p:spPr>
      </p:pic>
    </p:spTree>
    <p:extLst>
      <p:ext uri="{BB962C8B-B14F-4D97-AF65-F5344CB8AC3E}">
        <p14:creationId xmlns:p14="http://schemas.microsoft.com/office/powerpoint/2010/main" val="10845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algorithms can be categorized into </a:t>
            </a:r>
            <a:r>
              <a:rPr lang="en-US" dirty="0" smtClean="0"/>
              <a:t>two</a:t>
            </a:r>
            <a:r>
              <a:rPr lang="bn-BD" dirty="0" smtClean="0"/>
              <a:t> </a:t>
            </a:r>
            <a:r>
              <a:rPr lang="en-US" dirty="0" smtClean="0"/>
              <a:t>types </a:t>
            </a:r>
            <a:r>
              <a:rPr lang="en-US" dirty="0"/>
              <a:t>based on the type of kernel function: </a:t>
            </a:r>
            <a:endParaRPr lang="bn-BD" dirty="0" smtClean="0"/>
          </a:p>
          <a:p>
            <a:r>
              <a:rPr lang="en-US" dirty="0" smtClean="0"/>
              <a:t>Linear </a:t>
            </a:r>
            <a:r>
              <a:rPr lang="en-US" dirty="0"/>
              <a:t>SVM</a:t>
            </a:r>
          </a:p>
          <a:p>
            <a:r>
              <a:rPr lang="en-US" dirty="0"/>
              <a:t>and Non-linear </a:t>
            </a:r>
            <a:r>
              <a:rPr lang="en-US" dirty="0" smtClean="0"/>
              <a:t>SVM</a:t>
            </a:r>
            <a:endParaRPr lang="bn-BD" dirty="0" smtClean="0"/>
          </a:p>
          <a:p>
            <a:endParaRPr lang="bn-BD" dirty="0"/>
          </a:p>
          <a:p>
            <a:r>
              <a:rPr lang="en-US" dirty="0"/>
              <a:t>Based on the type of detection (misuse/anomaly</a:t>
            </a:r>
            <a:r>
              <a:rPr lang="en-US" dirty="0" smtClean="0"/>
              <a:t>),</a:t>
            </a:r>
            <a:r>
              <a:rPr lang="en-US" dirty="0"/>
              <a:t> SVM can be categorized into two types: </a:t>
            </a:r>
            <a:endParaRPr lang="bn-BD" dirty="0" smtClean="0"/>
          </a:p>
          <a:p>
            <a:r>
              <a:rPr lang="en-US" dirty="0" smtClean="0"/>
              <a:t>Multi-class </a:t>
            </a:r>
            <a:r>
              <a:rPr lang="en-US" dirty="0"/>
              <a:t>SVM</a:t>
            </a:r>
          </a:p>
          <a:p>
            <a:r>
              <a:rPr lang="en-US" dirty="0"/>
              <a:t>and one-class SVM.</a:t>
            </a:r>
          </a:p>
        </p:txBody>
      </p:sp>
    </p:spTree>
    <p:extLst>
      <p:ext uri="{BB962C8B-B14F-4D97-AF65-F5344CB8AC3E}">
        <p14:creationId xmlns:p14="http://schemas.microsoft.com/office/powerpoint/2010/main" val="12384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Multi-class classification using SVM </a:t>
            </a:r>
            <a:r>
              <a:rPr lang="en-US" dirty="0" smtClean="0"/>
              <a:t>can</a:t>
            </a:r>
            <a:r>
              <a:rPr lang="bn-BD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done in two ways: one versus all (the traditional </a:t>
            </a:r>
            <a:r>
              <a:rPr lang="en-US" dirty="0" smtClean="0"/>
              <a:t>way)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one versus one. In one versus one, a set of binary </a:t>
            </a:r>
            <a:r>
              <a:rPr lang="en-US" dirty="0" smtClean="0"/>
              <a:t>SVM</a:t>
            </a:r>
            <a:r>
              <a:rPr lang="bn-BD" dirty="0" smtClean="0"/>
              <a:t> </a:t>
            </a:r>
            <a:r>
              <a:rPr lang="en-US" dirty="0" smtClean="0"/>
              <a:t>classifiers </a:t>
            </a:r>
            <a:r>
              <a:rPr lang="en-US" dirty="0"/>
              <a:t>are built and the class is selected that is </a:t>
            </a:r>
            <a:r>
              <a:rPr lang="en-US" dirty="0" smtClean="0"/>
              <a:t>predicted</a:t>
            </a:r>
            <a:r>
              <a:rPr lang="bn-BD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most of the classifiers. One class SVM is </a:t>
            </a:r>
            <a:r>
              <a:rPr lang="en-US" dirty="0" smtClean="0"/>
              <a:t>unsupervised</a:t>
            </a:r>
            <a:r>
              <a:rPr lang="bn-BD" dirty="0" smtClean="0"/>
              <a:t> </a:t>
            </a:r>
            <a:r>
              <a:rPr lang="en-US" dirty="0" smtClean="0"/>
              <a:t>machine </a:t>
            </a:r>
            <a:r>
              <a:rPr lang="en-US" dirty="0"/>
              <a:t>learning algorithm used for novelty </a:t>
            </a:r>
            <a:r>
              <a:rPr lang="en-US" dirty="0" smtClean="0"/>
              <a:t>detection</a:t>
            </a:r>
            <a:r>
              <a:rPr lang="bn-BD" dirty="0" smtClean="0"/>
              <a:t>.</a:t>
            </a:r>
          </a:p>
          <a:p>
            <a:r>
              <a:rPr lang="en-US" dirty="0"/>
              <a:t>SVM suffers from the drawback of extensive </a:t>
            </a:r>
            <a:r>
              <a:rPr lang="en-US" dirty="0" smtClean="0"/>
              <a:t>memory</a:t>
            </a:r>
            <a:r>
              <a:rPr lang="bn-BD" dirty="0" smtClean="0"/>
              <a:t> </a:t>
            </a:r>
            <a:r>
              <a:rPr lang="en-US" dirty="0" smtClean="0"/>
              <a:t>requirement </a:t>
            </a:r>
            <a:r>
              <a:rPr lang="en-US" dirty="0"/>
              <a:t>and algorithmic complexity. The </a:t>
            </a:r>
            <a:r>
              <a:rPr lang="en-US" dirty="0" smtClean="0"/>
              <a:t>performance</a:t>
            </a:r>
            <a:r>
              <a:rPr lang="bn-BD" dirty="0" smtClean="0"/>
              <a:t> </a:t>
            </a:r>
            <a:r>
              <a:rPr lang="en-US" dirty="0" smtClean="0"/>
              <a:t>also </a:t>
            </a:r>
            <a:r>
              <a:rPr lang="en-US" dirty="0"/>
              <a:t>depends on the choice of the kernel function and </a:t>
            </a:r>
            <a:r>
              <a:rPr lang="en-US" dirty="0" smtClean="0"/>
              <a:t>choosing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parameters of kernel </a:t>
            </a:r>
            <a:r>
              <a:rPr lang="en-US" dirty="0" smtClean="0"/>
              <a:t>functions</a:t>
            </a:r>
            <a:r>
              <a:rPr lang="bn-BD" dirty="0" smtClean="0"/>
              <a:t>.</a:t>
            </a:r>
            <a:r>
              <a:rPr lang="en-US" dirty="0"/>
              <a:t> Although it is robust to Noise.</a:t>
            </a:r>
          </a:p>
        </p:txBody>
      </p:sp>
    </p:spTree>
    <p:extLst>
      <p:ext uri="{BB962C8B-B14F-4D97-AF65-F5344CB8AC3E}">
        <p14:creationId xmlns:p14="http://schemas.microsoft.com/office/powerpoint/2010/main" val="2994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Genetic Algorithms: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Algorithms (GA) </a:t>
            </a:r>
            <a:r>
              <a:rPr lang="en-US" dirty="0" smtClean="0"/>
              <a:t>are</a:t>
            </a:r>
            <a:r>
              <a:rPr lang="bn-BD" dirty="0" smtClean="0"/>
              <a:t> </a:t>
            </a:r>
            <a:r>
              <a:rPr lang="en-US" dirty="0" smtClean="0"/>
              <a:t>search </a:t>
            </a:r>
            <a:r>
              <a:rPr lang="en-US" dirty="0"/>
              <a:t>algorithms that find an approximate solution </a:t>
            </a:r>
            <a:r>
              <a:rPr lang="en-US" dirty="0" smtClean="0"/>
              <a:t>based</a:t>
            </a:r>
            <a:r>
              <a:rPr lang="bn-BD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the principles of natural selection and </a:t>
            </a:r>
            <a:r>
              <a:rPr lang="en-US" dirty="0" smtClean="0"/>
              <a:t>genetics.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four operators used in this process are </a:t>
            </a:r>
            <a:r>
              <a:rPr lang="en-US" dirty="0" smtClean="0"/>
              <a:t>initialization,</a:t>
            </a:r>
            <a:r>
              <a:rPr lang="bn-BD" dirty="0" smtClean="0"/>
              <a:t> </a:t>
            </a:r>
            <a:r>
              <a:rPr lang="en-US" dirty="0" smtClean="0"/>
              <a:t>selection</a:t>
            </a:r>
            <a:r>
              <a:rPr lang="en-US" dirty="0"/>
              <a:t>, crossover, and mutation as shown in </a:t>
            </a:r>
            <a:r>
              <a:rPr lang="en-US" dirty="0" smtClean="0"/>
              <a:t>Figure</a:t>
            </a:r>
            <a:r>
              <a:rPr lang="bn-BD" dirty="0" smtClean="0"/>
              <a:t>.</a:t>
            </a:r>
          </a:p>
          <a:p>
            <a:r>
              <a:rPr lang="en-US" dirty="0"/>
              <a:t>GA evolves to a high-quality population of </a:t>
            </a:r>
            <a:r>
              <a:rPr lang="en-US" dirty="0" smtClean="0"/>
              <a:t>individuals</a:t>
            </a:r>
            <a:r>
              <a:rPr lang="bn-BD" dirty="0" smtClean="0"/>
              <a:t> </a:t>
            </a:r>
            <a:r>
              <a:rPr lang="en-US" dirty="0" smtClean="0"/>
              <a:t>starting </a:t>
            </a:r>
            <a:r>
              <a:rPr lang="en-US" dirty="0"/>
              <a:t>from the arbitrary selected initial population. </a:t>
            </a:r>
            <a:r>
              <a:rPr lang="en-US" dirty="0" smtClean="0"/>
              <a:t>Each</a:t>
            </a:r>
            <a:r>
              <a:rPr lang="bn-BD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called a chromosome and is composed of a </a:t>
            </a:r>
            <a:r>
              <a:rPr lang="en-US" dirty="0" smtClean="0"/>
              <a:t>predefined</a:t>
            </a:r>
            <a:r>
              <a:rPr lang="bn-BD" dirty="0" smtClean="0"/>
              <a:t> </a:t>
            </a:r>
            <a:r>
              <a:rPr lang="en-US" dirty="0" smtClean="0"/>
              <a:t>number </a:t>
            </a:r>
            <a:r>
              <a:rPr lang="en-US" dirty="0"/>
              <a:t>of genes. The quality of genes is measured by </a:t>
            </a:r>
            <a:r>
              <a:rPr lang="en-US" dirty="0" smtClean="0"/>
              <a:t>its</a:t>
            </a:r>
            <a:r>
              <a:rPr lang="bn-BD" dirty="0" smtClean="0"/>
              <a:t> </a:t>
            </a:r>
            <a:r>
              <a:rPr lang="en-US" dirty="0" smtClean="0"/>
              <a:t>fitness </a:t>
            </a:r>
            <a:r>
              <a:rPr lang="en-US" dirty="0"/>
              <a:t>function and quantitative representation of each </a:t>
            </a:r>
            <a:r>
              <a:rPr lang="en-US" dirty="0" smtClean="0"/>
              <a:t>rule’s</a:t>
            </a:r>
            <a:r>
              <a:rPr lang="bn-BD" dirty="0" smtClean="0"/>
              <a:t> </a:t>
            </a:r>
            <a:r>
              <a:rPr lang="en-US" dirty="0" smtClean="0"/>
              <a:t>adaptation . </a:t>
            </a:r>
            <a:r>
              <a:rPr lang="en-US" dirty="0"/>
              <a:t>During this process, the initially </a:t>
            </a:r>
            <a:r>
              <a:rPr lang="en-US" dirty="0" smtClean="0"/>
              <a:t>selected</a:t>
            </a:r>
            <a:r>
              <a:rPr lang="bn-BD" dirty="0" smtClean="0"/>
              <a:t> </a:t>
            </a:r>
            <a:r>
              <a:rPr lang="en-US" dirty="0" smtClean="0"/>
              <a:t>population </a:t>
            </a:r>
            <a:r>
              <a:rPr lang="en-US" dirty="0"/>
              <a:t>is evolved for some generations. In each </a:t>
            </a:r>
            <a:r>
              <a:rPr lang="en-US" dirty="0" smtClean="0"/>
              <a:t>iteration,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three operators: selection, crossover, and mutation </a:t>
            </a:r>
            <a:r>
              <a:rPr lang="en-US" dirty="0" smtClean="0"/>
              <a:t>are</a:t>
            </a:r>
            <a:r>
              <a:rPr lang="bn-BD" dirty="0" smtClean="0"/>
              <a:t> </a:t>
            </a:r>
            <a:r>
              <a:rPr lang="en-US" dirty="0" smtClean="0"/>
              <a:t>sequentially </a:t>
            </a:r>
            <a:r>
              <a:rPr lang="en-US" dirty="0"/>
              <a:t>applied to each with certain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26267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technological environment</a:t>
            </a:r>
            <a:r>
              <a:rPr lang="bn-BD" dirty="0"/>
              <a:t> </a:t>
            </a:r>
            <a:r>
              <a:rPr lang="en-US" dirty="0"/>
              <a:t>is a big challenge and needs to be tackled </a:t>
            </a:r>
            <a:r>
              <a:rPr lang="en-US" dirty="0" smtClean="0"/>
              <a:t>intelligently</a:t>
            </a:r>
            <a:r>
              <a:rPr lang="bn-BD" dirty="0" smtClean="0"/>
              <a:t>.</a:t>
            </a:r>
          </a:p>
          <a:p>
            <a:r>
              <a:rPr lang="en-US" dirty="0" smtClean="0"/>
              <a:t>Current </a:t>
            </a:r>
            <a:r>
              <a:rPr lang="en-US" dirty="0"/>
              <a:t>security solutions include the use of </a:t>
            </a:r>
            <a:r>
              <a:rPr lang="en-US" dirty="0" smtClean="0"/>
              <a:t>middle-boxes</a:t>
            </a:r>
            <a:r>
              <a:rPr lang="bn-BD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as Firewall, Antivirus and Intrusion Detection </a:t>
            </a:r>
            <a:r>
              <a:rPr lang="en-US" dirty="0" smtClean="0"/>
              <a:t>Systems</a:t>
            </a:r>
            <a:r>
              <a:rPr lang="bn-BD" dirty="0" smtClean="0"/>
              <a:t> </a:t>
            </a:r>
            <a:r>
              <a:rPr lang="en-US" dirty="0" smtClean="0"/>
              <a:t>(IDS</a:t>
            </a:r>
            <a:r>
              <a:rPr lang="en-US" dirty="0"/>
              <a:t>). A firewall controls traffic that enters or leaves a </a:t>
            </a:r>
            <a:r>
              <a:rPr lang="en-US" dirty="0" smtClean="0"/>
              <a:t>network</a:t>
            </a:r>
            <a:r>
              <a:rPr lang="bn-BD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on source or destination address. It alters the </a:t>
            </a:r>
            <a:r>
              <a:rPr lang="en-US" dirty="0" smtClean="0"/>
              <a:t>traffic</a:t>
            </a:r>
            <a:r>
              <a:rPr lang="bn-BD" dirty="0" smtClean="0"/>
              <a:t> </a:t>
            </a:r>
            <a:r>
              <a:rPr lang="en-US" dirty="0" smtClean="0"/>
              <a:t>according </a:t>
            </a:r>
            <a:r>
              <a:rPr lang="en-US" dirty="0"/>
              <a:t>to the firewall rules. Firewalls are also limited </a:t>
            </a:r>
            <a:r>
              <a:rPr lang="en-US" dirty="0" smtClean="0"/>
              <a:t>to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amount of state available and their knowledge of the </a:t>
            </a:r>
            <a:r>
              <a:rPr lang="en-US" dirty="0" smtClean="0"/>
              <a:t>hosts</a:t>
            </a:r>
            <a:r>
              <a:rPr lang="bn-BD" dirty="0" smtClean="0"/>
              <a:t> </a:t>
            </a:r>
            <a:r>
              <a:rPr lang="en-US" dirty="0" smtClean="0"/>
              <a:t>receiving </a:t>
            </a:r>
            <a:r>
              <a:rPr lang="en-US" dirty="0"/>
              <a:t>the content. An IDS is a type of security tool </a:t>
            </a:r>
            <a:r>
              <a:rPr lang="en-US" dirty="0" smtClean="0"/>
              <a:t>that</a:t>
            </a:r>
            <a:r>
              <a:rPr lang="bn-BD" dirty="0" smtClean="0"/>
              <a:t> </a:t>
            </a:r>
            <a:r>
              <a:rPr lang="en-US" dirty="0" smtClean="0"/>
              <a:t>monitors </a:t>
            </a:r>
            <a:r>
              <a:rPr lang="en-US" dirty="0"/>
              <a:t>network traffic and scans the system for </a:t>
            </a:r>
            <a:r>
              <a:rPr lang="en-US" dirty="0" smtClean="0"/>
              <a:t>suspicious</a:t>
            </a:r>
            <a:r>
              <a:rPr lang="bn-BD" dirty="0" smtClean="0"/>
              <a:t> </a:t>
            </a:r>
            <a:r>
              <a:rPr lang="en-US" dirty="0" smtClean="0"/>
              <a:t>activities </a:t>
            </a:r>
            <a:r>
              <a:rPr lang="en-US" dirty="0"/>
              <a:t>and alerts the system or network </a:t>
            </a:r>
            <a:r>
              <a:rPr lang="en-US" dirty="0" smtClean="0"/>
              <a:t>administrator</a:t>
            </a:r>
            <a:r>
              <a:rPr lang="bn-BD" dirty="0" smtClean="0"/>
              <a:t>.</a:t>
            </a:r>
            <a:r>
              <a:rPr lang="en-US" dirty="0"/>
              <a:t> It is the main focus of concern in </a:t>
            </a:r>
            <a:r>
              <a:rPr lang="en-US" dirty="0" err="1" smtClean="0"/>
              <a:t>th</a:t>
            </a:r>
            <a:r>
              <a:rPr lang="bn-BD" dirty="0" smtClean="0"/>
              <a:t>e</a:t>
            </a:r>
            <a:r>
              <a:rPr lang="en-US" dirty="0" smtClean="0"/>
              <a:t> paper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0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 of Genetic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039815"/>
            <a:ext cx="9495692" cy="4543865"/>
          </a:xfrm>
        </p:spPr>
      </p:pic>
    </p:spTree>
    <p:extLst>
      <p:ext uri="{BB962C8B-B14F-4D97-AF65-F5344CB8AC3E}">
        <p14:creationId xmlns:p14="http://schemas.microsoft.com/office/powerpoint/2010/main" val="9122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of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characteristics </a:t>
            </a:r>
            <a:r>
              <a:rPr lang="en-US" dirty="0"/>
              <a:t>of GA are: </a:t>
            </a:r>
            <a:endParaRPr lang="bn-BD" dirty="0" smtClean="0"/>
          </a:p>
          <a:p>
            <a:r>
              <a:rPr lang="en-US" dirty="0" smtClean="0"/>
              <a:t>a</a:t>
            </a:r>
            <a:r>
              <a:rPr lang="en-US" dirty="0"/>
              <a:t>) They are intrinsically </a:t>
            </a:r>
            <a:r>
              <a:rPr lang="en-US" dirty="0" smtClean="0"/>
              <a:t>parallel,</a:t>
            </a:r>
            <a:r>
              <a:rPr lang="bn-BD" dirty="0" smtClean="0"/>
              <a:t> </a:t>
            </a:r>
            <a:r>
              <a:rPr lang="en-US" dirty="0" smtClean="0"/>
              <a:t>they </a:t>
            </a:r>
            <a:r>
              <a:rPr lang="en-US" dirty="0"/>
              <a:t>can explore solution space in multiple directions </a:t>
            </a:r>
            <a:r>
              <a:rPr lang="en-US" dirty="0" smtClean="0"/>
              <a:t>at</a:t>
            </a:r>
            <a:r>
              <a:rPr lang="bn-BD" dirty="0" smtClean="0"/>
              <a:t> </a:t>
            </a:r>
            <a:r>
              <a:rPr lang="en-US" dirty="0" smtClean="0"/>
              <a:t>once</a:t>
            </a:r>
            <a:r>
              <a:rPr lang="en-US" dirty="0"/>
              <a:t>. </a:t>
            </a:r>
            <a:endParaRPr lang="bn-BD" dirty="0" smtClean="0"/>
          </a:p>
          <a:p>
            <a:r>
              <a:rPr lang="en-US" dirty="0" smtClean="0"/>
              <a:t>b</a:t>
            </a:r>
            <a:r>
              <a:rPr lang="en-US" dirty="0"/>
              <a:t>) They are well suited for the problems where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space </a:t>
            </a:r>
            <a:r>
              <a:rPr lang="en-US" dirty="0"/>
              <a:t>for the potential solutions is truly large. </a:t>
            </a:r>
            <a:endParaRPr lang="bn-BD" dirty="0" smtClean="0"/>
          </a:p>
          <a:p>
            <a:r>
              <a:rPr lang="en-US" dirty="0" smtClean="0"/>
              <a:t>c</a:t>
            </a:r>
            <a:r>
              <a:rPr lang="en-US" dirty="0"/>
              <a:t>) They are </a:t>
            </a:r>
            <a:r>
              <a:rPr lang="en-US" dirty="0" smtClean="0"/>
              <a:t>an</a:t>
            </a:r>
            <a:r>
              <a:rPr lang="bn-BD" dirty="0" smtClean="0"/>
              <a:t> </a:t>
            </a:r>
            <a:r>
              <a:rPr lang="en-US" dirty="0" smtClean="0"/>
              <a:t>adaptable </a:t>
            </a:r>
            <a:r>
              <a:rPr lang="en-US" dirty="0"/>
              <a:t>system with GA and can be easily retrained </a:t>
            </a:r>
            <a:r>
              <a:rPr lang="en-US" dirty="0" smtClean="0"/>
              <a:t>which</a:t>
            </a:r>
            <a:r>
              <a:rPr lang="bn-BD" dirty="0" smtClean="0"/>
              <a:t> </a:t>
            </a:r>
            <a:r>
              <a:rPr lang="en-US" dirty="0" smtClean="0"/>
              <a:t>provides </a:t>
            </a:r>
            <a:r>
              <a:rPr lang="en-US" dirty="0"/>
              <a:t>the possibility of generating new rules for </a:t>
            </a:r>
            <a:r>
              <a:rPr lang="en-US" dirty="0" smtClean="0"/>
              <a:t>Intrusion</a:t>
            </a:r>
            <a:r>
              <a:rPr lang="bn-BD" dirty="0" smtClean="0"/>
              <a:t> </a:t>
            </a:r>
            <a:r>
              <a:rPr lang="en-US" dirty="0" smtClean="0"/>
              <a:t>Detection</a:t>
            </a:r>
            <a:r>
              <a:rPr lang="en-US" dirty="0"/>
              <a:t>. </a:t>
            </a:r>
            <a:endParaRPr lang="bn-BD" dirty="0" smtClean="0"/>
          </a:p>
          <a:p>
            <a:r>
              <a:rPr lang="en-US" dirty="0" smtClean="0"/>
              <a:t>d</a:t>
            </a:r>
            <a:r>
              <a:rPr lang="en-US" dirty="0"/>
              <a:t>) No gradient information is required. </a:t>
            </a:r>
            <a:endParaRPr lang="bn-BD" dirty="0" smtClean="0"/>
          </a:p>
          <a:p>
            <a:r>
              <a:rPr lang="en-US" dirty="0" smtClean="0"/>
              <a:t>e</a:t>
            </a:r>
            <a:r>
              <a:rPr lang="en-US" dirty="0"/>
              <a:t>) Do </a:t>
            </a:r>
            <a:r>
              <a:rPr lang="en-US" dirty="0" smtClean="0"/>
              <a:t>not</a:t>
            </a:r>
            <a:r>
              <a:rPr lang="bn-BD" dirty="0" smtClean="0"/>
              <a:t> </a:t>
            </a:r>
            <a:r>
              <a:rPr lang="en-US" dirty="0" smtClean="0"/>
              <a:t>require </a:t>
            </a:r>
            <a:r>
              <a:rPr lang="en-US" dirty="0"/>
              <a:t>complex mathematics to execute. </a:t>
            </a:r>
            <a:endParaRPr lang="bn-BD" dirty="0" smtClean="0"/>
          </a:p>
          <a:p>
            <a:r>
              <a:rPr lang="en-US" dirty="0" smtClean="0"/>
              <a:t>f</a:t>
            </a:r>
            <a:r>
              <a:rPr lang="en-US" dirty="0"/>
              <a:t>) They work </a:t>
            </a:r>
            <a:r>
              <a:rPr lang="en-US" dirty="0" smtClean="0"/>
              <a:t>with</a:t>
            </a:r>
            <a:r>
              <a:rPr lang="bn-BD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population of solutions rather than a single solution</a:t>
            </a:r>
          </a:p>
        </p:txBody>
      </p:sp>
    </p:spTree>
    <p:extLst>
      <p:ext uri="{BB962C8B-B14F-4D97-AF65-F5344CB8AC3E}">
        <p14:creationId xmlns:p14="http://schemas.microsoft.com/office/powerpoint/2010/main" val="5063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K-means Clustering: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is a </a:t>
            </a:r>
            <a:r>
              <a:rPr lang="en-US" dirty="0" smtClean="0"/>
              <a:t>clustering</a:t>
            </a:r>
            <a:r>
              <a:rPr lang="bn-BD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anomaly detection algorithms. They are based on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assumption </a:t>
            </a:r>
            <a:r>
              <a:rPr lang="en-US" dirty="0"/>
              <a:t>that normal data instances lie close to their </a:t>
            </a:r>
            <a:r>
              <a:rPr lang="en-US" dirty="0" smtClean="0"/>
              <a:t>closest</a:t>
            </a:r>
            <a:r>
              <a:rPr lang="bn-BD" dirty="0" smtClean="0"/>
              <a:t> </a:t>
            </a:r>
            <a:r>
              <a:rPr lang="en-US" dirty="0" smtClean="0"/>
              <a:t>cluster </a:t>
            </a:r>
            <a:r>
              <a:rPr lang="en-US" dirty="0"/>
              <a:t>centroid while anomalies lie far away from their </a:t>
            </a:r>
            <a:r>
              <a:rPr lang="en-US" dirty="0" smtClean="0"/>
              <a:t>closest</a:t>
            </a:r>
            <a:r>
              <a:rPr lang="bn-BD" dirty="0" smtClean="0"/>
              <a:t> </a:t>
            </a:r>
            <a:r>
              <a:rPr lang="en-US" dirty="0" smtClean="0"/>
              <a:t>cluster </a:t>
            </a:r>
            <a:r>
              <a:rPr lang="en-US" dirty="0"/>
              <a:t>centroid </a:t>
            </a:r>
            <a:r>
              <a:rPr lang="en-US" dirty="0" smtClean="0"/>
              <a:t>. </a:t>
            </a:r>
            <a:r>
              <a:rPr lang="en-US" dirty="0"/>
              <a:t>In the first step, the data is </a:t>
            </a:r>
            <a:r>
              <a:rPr lang="en-US" dirty="0" smtClean="0"/>
              <a:t>clustered</a:t>
            </a:r>
            <a:r>
              <a:rPr lang="bn-BD" dirty="0" smtClean="0"/>
              <a:t> </a:t>
            </a:r>
            <a:r>
              <a:rPr lang="en-US" dirty="0" smtClean="0"/>
              <a:t>into </a:t>
            </a:r>
            <a:r>
              <a:rPr lang="en-US" dirty="0"/>
              <a:t>K clusters assuming any K data points as the </a:t>
            </a:r>
            <a:r>
              <a:rPr lang="en-US" dirty="0" smtClean="0"/>
              <a:t>centroid</a:t>
            </a:r>
            <a:r>
              <a:rPr lang="bn-B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different clusters. The other data points are assigned </a:t>
            </a:r>
            <a:r>
              <a:rPr lang="en-US" dirty="0" smtClean="0"/>
              <a:t>to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clusters based on their closest distance measure from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centroids</a:t>
            </a:r>
            <a:r>
              <a:rPr lang="en-US" dirty="0"/>
              <a:t>. In the next step, the centroid is recalculated as </a:t>
            </a:r>
            <a:r>
              <a:rPr lang="en-US" dirty="0" smtClean="0"/>
              <a:t>an</a:t>
            </a:r>
            <a:r>
              <a:rPr lang="bn-BD" dirty="0" smtClean="0"/>
              <a:t> </a:t>
            </a:r>
            <a:r>
              <a:rPr lang="en-US" dirty="0" smtClean="0"/>
              <a:t>average </a:t>
            </a:r>
            <a:r>
              <a:rPr lang="en-US" dirty="0"/>
              <a:t>of data points of the cluster for each cluster.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process </a:t>
            </a:r>
            <a:r>
              <a:rPr lang="en-US" dirty="0"/>
              <a:t>is repeated till some stopping criteria is reached </a:t>
            </a:r>
            <a:r>
              <a:rPr lang="en-US" dirty="0" smtClean="0"/>
              <a:t>such</a:t>
            </a:r>
            <a:r>
              <a:rPr lang="bn-BD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till there is no change in centroid as shown in </a:t>
            </a:r>
            <a:r>
              <a:rPr lang="en-US" dirty="0" smtClean="0"/>
              <a:t>Figure</a:t>
            </a:r>
            <a:r>
              <a:rPr lang="bn-BD" dirty="0" smtClean="0"/>
              <a:t>.</a:t>
            </a:r>
          </a:p>
          <a:p>
            <a:r>
              <a:rPr lang="en-US" dirty="0"/>
              <a:t>The techniques fail if the anomalies in the data form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clusters </a:t>
            </a:r>
            <a:r>
              <a:rPr lang="en-US" dirty="0"/>
              <a:t>by themselves.</a:t>
            </a:r>
          </a:p>
        </p:txBody>
      </p:sp>
    </p:spTree>
    <p:extLst>
      <p:ext uri="{BB962C8B-B14F-4D97-AF65-F5344CB8AC3E}">
        <p14:creationId xmlns:p14="http://schemas.microsoft.com/office/powerpoint/2010/main" val="30368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 of K-means Clustering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3" y="2039815"/>
            <a:ext cx="9214339" cy="4473527"/>
          </a:xfrm>
        </p:spPr>
      </p:pic>
    </p:spTree>
    <p:extLst>
      <p:ext uri="{BB962C8B-B14F-4D97-AF65-F5344CB8AC3E}">
        <p14:creationId xmlns:p14="http://schemas.microsoft.com/office/powerpoint/2010/main" val="1336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 K-Nearest Neighbor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K-NN is an </a:t>
            </a:r>
            <a:r>
              <a:rPr lang="en-US" dirty="0" smtClean="0"/>
              <a:t>instance</a:t>
            </a:r>
            <a:r>
              <a:rPr lang="bn-BD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learning algorithms. KNN comes under </a:t>
            </a:r>
            <a:r>
              <a:rPr lang="en-US" dirty="0" smtClean="0"/>
              <a:t>nonparametric</a:t>
            </a:r>
            <a:r>
              <a:rPr lang="bn-BD" dirty="0" smtClean="0"/>
              <a:t> </a:t>
            </a:r>
            <a:r>
              <a:rPr lang="en-US" dirty="0" smtClean="0"/>
              <a:t>lazy </a:t>
            </a:r>
            <a:r>
              <a:rPr lang="en-US" dirty="0"/>
              <a:t>learning algorithms </a:t>
            </a:r>
            <a:r>
              <a:rPr lang="en-US" dirty="0" smtClean="0"/>
              <a:t>. </a:t>
            </a:r>
            <a:r>
              <a:rPr lang="en-US" dirty="0"/>
              <a:t>Nonparametric means </a:t>
            </a:r>
            <a:r>
              <a:rPr lang="en-US" dirty="0" smtClean="0"/>
              <a:t>that</a:t>
            </a:r>
            <a:r>
              <a:rPr lang="bn-BD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does not make any assumptions on the underlying </a:t>
            </a:r>
            <a:r>
              <a:rPr lang="en-US" dirty="0" smtClean="0"/>
              <a:t>data</a:t>
            </a:r>
            <a:r>
              <a:rPr lang="bn-BD" dirty="0" smtClean="0"/>
              <a:t> </a:t>
            </a:r>
            <a:r>
              <a:rPr lang="en-US" dirty="0" smtClean="0"/>
              <a:t>distribution</a:t>
            </a:r>
            <a:r>
              <a:rPr lang="en-US" dirty="0"/>
              <a:t>. Lazy means it delays the generalization until </a:t>
            </a:r>
            <a:r>
              <a:rPr lang="en-US" dirty="0" smtClean="0"/>
              <a:t>the</a:t>
            </a:r>
            <a:r>
              <a:rPr lang="en-US" dirty="0"/>
              <a:t> classification is performed. The training phase is much </a:t>
            </a:r>
            <a:r>
              <a:rPr lang="en-US" dirty="0" smtClean="0"/>
              <a:t>faster</a:t>
            </a:r>
            <a:r>
              <a:rPr lang="bn-BD" dirty="0" smtClean="0"/>
              <a:t> </a:t>
            </a:r>
            <a:r>
              <a:rPr lang="en-US" dirty="0" smtClean="0"/>
              <a:t>than </a:t>
            </a:r>
            <a:r>
              <a:rPr lang="en-US" dirty="0"/>
              <a:t>other classifiers but more computational time is </a:t>
            </a:r>
            <a:r>
              <a:rPr lang="en-US" dirty="0" smtClean="0"/>
              <a:t>involved</a:t>
            </a:r>
            <a:r>
              <a:rPr lang="bn-BD" dirty="0" smtClean="0"/>
              <a:t> </a:t>
            </a:r>
            <a:r>
              <a:rPr lang="en-US" dirty="0" smtClean="0"/>
              <a:t>during </a:t>
            </a:r>
            <a:r>
              <a:rPr lang="en-US" dirty="0"/>
              <a:t>the classification process. It is based on the </a:t>
            </a:r>
            <a:r>
              <a:rPr lang="en-US" dirty="0" smtClean="0"/>
              <a:t>assumption</a:t>
            </a:r>
            <a:r>
              <a:rPr lang="bn-BD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instances in a dataset will exist in close proximity to </a:t>
            </a:r>
            <a:r>
              <a:rPr lang="en-US" dirty="0" smtClean="0"/>
              <a:t>other</a:t>
            </a:r>
            <a:r>
              <a:rPr lang="bn-BD" dirty="0" smtClean="0"/>
              <a:t> </a:t>
            </a:r>
            <a:r>
              <a:rPr lang="en-US" dirty="0" smtClean="0"/>
              <a:t>instances </a:t>
            </a:r>
            <a:r>
              <a:rPr lang="en-US" dirty="0"/>
              <a:t>that have similar properties. It also assumes </a:t>
            </a:r>
            <a:r>
              <a:rPr lang="en-US" dirty="0" smtClean="0"/>
              <a:t>that</a:t>
            </a:r>
            <a:r>
              <a:rPr lang="bn-BD" dirty="0" smtClean="0"/>
              <a:t> </a:t>
            </a:r>
            <a:r>
              <a:rPr lang="en-US" dirty="0" smtClean="0"/>
              <a:t>normal </a:t>
            </a:r>
            <a:r>
              <a:rPr lang="en-US" dirty="0"/>
              <a:t>data instances occur </a:t>
            </a:r>
            <a:r>
              <a:rPr lang="en-US" dirty="0" smtClean="0"/>
              <a:t>in </a:t>
            </a:r>
            <a:r>
              <a:rPr lang="en-US" dirty="0"/>
              <a:t>dense neighborhoods </a:t>
            </a:r>
            <a:r>
              <a:rPr lang="en-US" dirty="0" smtClean="0"/>
              <a:t>while</a:t>
            </a:r>
            <a:r>
              <a:rPr lang="bn-BD" dirty="0" smtClean="0"/>
              <a:t> </a:t>
            </a:r>
            <a:r>
              <a:rPr lang="en-US" dirty="0" smtClean="0"/>
              <a:t>anomalies </a:t>
            </a:r>
            <a:r>
              <a:rPr lang="en-US" dirty="0"/>
              <a:t>occur far from their closest neighbors. The label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unclassified instance can be determined by looking at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class </a:t>
            </a:r>
            <a:r>
              <a:rPr lang="en-US" dirty="0"/>
              <a:t>label of its neighbor instance.</a:t>
            </a:r>
          </a:p>
        </p:txBody>
      </p:sp>
    </p:spTree>
    <p:extLst>
      <p:ext uri="{BB962C8B-B14F-4D97-AF65-F5344CB8AC3E}">
        <p14:creationId xmlns:p14="http://schemas.microsoft.com/office/powerpoint/2010/main" val="1540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Nearest </a:t>
            </a:r>
            <a:r>
              <a:rPr lang="en-US" dirty="0" err="1" smtClean="0"/>
              <a:t>Neighbour</a:t>
            </a:r>
            <a:r>
              <a:rPr lang="bn-BD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anomaly detection techniques can be grouped into </a:t>
            </a:r>
            <a:r>
              <a:rPr lang="en-US" dirty="0" smtClean="0"/>
              <a:t>two</a:t>
            </a:r>
            <a:r>
              <a:rPr lang="bn-BD" dirty="0" smtClean="0"/>
              <a:t> </a:t>
            </a:r>
            <a:r>
              <a:rPr lang="en-US" dirty="0" smtClean="0"/>
              <a:t>broad </a:t>
            </a:r>
            <a:r>
              <a:rPr lang="en-US" dirty="0"/>
              <a:t>categories: </a:t>
            </a:r>
            <a:endParaRPr lang="bn-BD" dirty="0" smtClean="0"/>
          </a:p>
          <a:p>
            <a:r>
              <a:rPr lang="en-US" dirty="0" smtClean="0"/>
              <a:t>(</a:t>
            </a:r>
            <a:r>
              <a:rPr lang="en-US" dirty="0"/>
              <a:t>1) Technique in which distance </a:t>
            </a:r>
            <a:r>
              <a:rPr lang="en-US" dirty="0" smtClean="0"/>
              <a:t>between</a:t>
            </a:r>
            <a:r>
              <a:rPr lang="bn-BD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data point and </a:t>
            </a:r>
            <a:r>
              <a:rPr lang="en-US" dirty="0" err="1"/>
              <a:t>kth</a:t>
            </a:r>
            <a:r>
              <a:rPr lang="en-US" dirty="0"/>
              <a:t> neighbor is used as anomaly score. </a:t>
            </a:r>
            <a:endParaRPr lang="bn-BD" dirty="0" smtClean="0"/>
          </a:p>
          <a:p>
            <a:r>
              <a:rPr lang="en-US" dirty="0" smtClean="0"/>
              <a:t>(2)</a:t>
            </a:r>
            <a:r>
              <a:rPr lang="bn-BD" dirty="0" smtClean="0"/>
              <a:t> </a:t>
            </a:r>
            <a:r>
              <a:rPr lang="en-US" dirty="0" smtClean="0"/>
              <a:t>Technique </a:t>
            </a:r>
            <a:r>
              <a:rPr lang="en-US" dirty="0"/>
              <a:t>in which relative density of each data point </a:t>
            </a:r>
            <a:r>
              <a:rPr lang="en-US" dirty="0" smtClean="0"/>
              <a:t>is</a:t>
            </a:r>
            <a:r>
              <a:rPr lang="bn-BD" dirty="0" smtClean="0"/>
              <a:t> </a:t>
            </a:r>
            <a:r>
              <a:rPr lang="en-US" dirty="0" smtClean="0"/>
              <a:t>calculated </a:t>
            </a:r>
            <a:r>
              <a:rPr lang="en-US" dirty="0"/>
              <a:t>as an anomaly </a:t>
            </a:r>
            <a:r>
              <a:rPr lang="en-US" dirty="0" smtClean="0"/>
              <a:t>score</a:t>
            </a:r>
            <a:endParaRPr lang="bn-BD" dirty="0" smtClean="0"/>
          </a:p>
          <a:p>
            <a:r>
              <a:rPr lang="en-US" dirty="0"/>
              <a:t>They are some </a:t>
            </a:r>
            <a:r>
              <a:rPr lang="en-US" dirty="0" smtClean="0"/>
              <a:t>important</a:t>
            </a:r>
            <a:r>
              <a:rPr lang="bn-BD" dirty="0" smtClean="0"/>
              <a:t> </a:t>
            </a:r>
            <a:r>
              <a:rPr lang="en-US" dirty="0" smtClean="0"/>
              <a:t>characteristics </a:t>
            </a:r>
            <a:r>
              <a:rPr lang="en-US" dirty="0"/>
              <a:t>of </a:t>
            </a:r>
            <a:r>
              <a:rPr lang="en-US" dirty="0" err="1"/>
              <a:t>kNN</a:t>
            </a:r>
            <a:r>
              <a:rPr lang="en-US" dirty="0"/>
              <a:t> such as </a:t>
            </a:r>
            <a:endParaRPr lang="bn-BD" dirty="0" smtClean="0"/>
          </a:p>
          <a:p>
            <a:r>
              <a:rPr lang="en-US" dirty="0" smtClean="0"/>
              <a:t>a</a:t>
            </a:r>
            <a:r>
              <a:rPr lang="en-US" dirty="0"/>
              <a:t>) They are </a:t>
            </a:r>
            <a:r>
              <a:rPr lang="en-US" dirty="0" smtClean="0"/>
              <a:t>unsupervised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do not make any assumption regarding the </a:t>
            </a:r>
            <a:r>
              <a:rPr lang="en-US" dirty="0" smtClean="0"/>
              <a:t>generative</a:t>
            </a:r>
            <a:r>
              <a:rPr lang="bn-BD" dirty="0" smtClean="0"/>
              <a:t> </a:t>
            </a:r>
            <a:r>
              <a:rPr lang="en-US" dirty="0" smtClean="0"/>
              <a:t>distribution </a:t>
            </a:r>
            <a:r>
              <a:rPr lang="en-US" dirty="0"/>
              <a:t>for the data. </a:t>
            </a:r>
            <a:endParaRPr lang="bn-BD" dirty="0" smtClean="0"/>
          </a:p>
          <a:p>
            <a:r>
              <a:rPr lang="en-US" dirty="0" smtClean="0"/>
              <a:t>b</a:t>
            </a:r>
            <a:r>
              <a:rPr lang="en-US" dirty="0"/>
              <a:t>) They are sensitive to the </a:t>
            </a:r>
            <a:r>
              <a:rPr lang="en-US" dirty="0" smtClean="0"/>
              <a:t>choice</a:t>
            </a:r>
            <a:r>
              <a:rPr lang="bn-B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similarity function which is used to compare instances</a:t>
            </a:r>
            <a:r>
              <a:rPr lang="en-US" dirty="0" smtClean="0"/>
              <a:t>.</a:t>
            </a:r>
            <a:endParaRPr lang="bn-B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c) They require large storage. </a:t>
            </a:r>
            <a:endParaRPr lang="bn-BD" dirty="0"/>
          </a:p>
          <a:p>
            <a:r>
              <a:rPr lang="en-US" dirty="0"/>
              <a:t>d) Computationally expensive</a:t>
            </a:r>
            <a:r>
              <a:rPr lang="bn-BD" dirty="0"/>
              <a:t> </a:t>
            </a:r>
            <a:r>
              <a:rPr lang="en-US" dirty="0"/>
              <a:t>technique. </a:t>
            </a:r>
            <a:endParaRPr lang="bn-BD" dirty="0"/>
          </a:p>
          <a:p>
            <a:r>
              <a:rPr lang="en-US" dirty="0"/>
              <a:t>e) They are not robust to noise and can misclassify</a:t>
            </a:r>
            <a:r>
              <a:rPr lang="bn-BD" dirty="0"/>
              <a:t> </a:t>
            </a:r>
            <a:r>
              <a:rPr lang="en-US" dirty="0"/>
              <a:t>instances if noise is present</a:t>
            </a:r>
            <a:r>
              <a:rPr lang="bn-B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8) Fuzzy Logic: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Fuzzy logic is a form of </a:t>
            </a:r>
            <a:r>
              <a:rPr lang="en-US" dirty="0" smtClean="0"/>
              <a:t>many-valued</a:t>
            </a:r>
            <a:r>
              <a:rPr lang="bn-BD" dirty="0" smtClean="0"/>
              <a:t> </a:t>
            </a:r>
            <a:r>
              <a:rPr lang="en-US" dirty="0" smtClean="0"/>
              <a:t>logic </a:t>
            </a:r>
            <a:r>
              <a:rPr lang="en-US" dirty="0"/>
              <a:t>that deals with approximate rather than fixed and </a:t>
            </a:r>
            <a:r>
              <a:rPr lang="en-US" dirty="0" smtClean="0"/>
              <a:t>exact</a:t>
            </a:r>
            <a:r>
              <a:rPr lang="bn-BD" dirty="0" smtClean="0"/>
              <a:t> </a:t>
            </a:r>
            <a:r>
              <a:rPr lang="en-US" dirty="0" smtClean="0"/>
              <a:t>reasoning</a:t>
            </a:r>
            <a:r>
              <a:rPr lang="en-US" dirty="0"/>
              <a:t>. Fuzzy logic offers rigor of formal methods </a:t>
            </a:r>
            <a:r>
              <a:rPr lang="en-US" dirty="0" smtClean="0"/>
              <a:t>without</a:t>
            </a:r>
            <a:r>
              <a:rPr lang="bn-BD" dirty="0" smtClean="0"/>
              <a:t> </a:t>
            </a:r>
            <a:r>
              <a:rPr lang="en-US" dirty="0" smtClean="0"/>
              <a:t>requiring </a:t>
            </a:r>
            <a:r>
              <a:rPr lang="en-US" dirty="0"/>
              <a:t>undue precision. It also offers alternative </a:t>
            </a:r>
            <a:r>
              <a:rPr lang="en-US" dirty="0" smtClean="0"/>
              <a:t>methods</a:t>
            </a:r>
            <a:r>
              <a:rPr lang="bn-BD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handle policy preferences and </a:t>
            </a:r>
            <a:r>
              <a:rPr lang="en-US" dirty="0" smtClean="0"/>
              <a:t>conflicts. </a:t>
            </a:r>
            <a:r>
              <a:rPr lang="en-US" dirty="0"/>
              <a:t>A </a:t>
            </a:r>
            <a:r>
              <a:rPr lang="en-US" dirty="0" smtClean="0"/>
              <a:t>fuzzy</a:t>
            </a:r>
            <a:r>
              <a:rPr lang="bn-BD" dirty="0" smtClean="0"/>
              <a:t> </a:t>
            </a:r>
            <a:r>
              <a:rPr lang="en-US" dirty="0" smtClean="0"/>
              <a:t>set </a:t>
            </a:r>
            <a:r>
              <a:rPr lang="en-US" dirty="0"/>
              <a:t>theory is defined in terms of fuzzy logic. Semantic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smtClean="0"/>
              <a:t>fuzzy </a:t>
            </a:r>
            <a:r>
              <a:rPr lang="en-US" dirty="0"/>
              <a:t>operators are understood by using geometric </a:t>
            </a:r>
            <a:r>
              <a:rPr lang="en-US" dirty="0" smtClean="0"/>
              <a:t>model.</a:t>
            </a:r>
            <a:r>
              <a:rPr lang="bn-BD" dirty="0" smtClean="0"/>
              <a:t> </a:t>
            </a:r>
            <a:r>
              <a:rPr lang="en-US" dirty="0" smtClean="0"/>
              <a:t>Fuzzy </a:t>
            </a:r>
            <a:r>
              <a:rPr lang="en-US" dirty="0"/>
              <a:t>logic can interpret the properties of a neural </a:t>
            </a:r>
            <a:r>
              <a:rPr lang="en-US" dirty="0" smtClean="0"/>
              <a:t>network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a precise description of its performance can be </a:t>
            </a:r>
            <a:r>
              <a:rPr lang="en-US" dirty="0" smtClean="0"/>
              <a:t>obtained.</a:t>
            </a:r>
            <a:r>
              <a:rPr lang="bn-BD" dirty="0" smtClean="0"/>
              <a:t> </a:t>
            </a:r>
            <a:r>
              <a:rPr lang="en-US" dirty="0" err="1" smtClean="0"/>
              <a:t>Neuro</a:t>
            </a:r>
            <a:r>
              <a:rPr lang="en-US" dirty="0" smtClean="0"/>
              <a:t>-fuzzy </a:t>
            </a:r>
            <a:r>
              <a:rPr lang="en-US" dirty="0"/>
              <a:t>is very popular in the area of Intrusion Detection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Fuzzy logic is not enough to detect all types of </a:t>
            </a:r>
            <a:r>
              <a:rPr lang="en-US" dirty="0" smtClean="0"/>
              <a:t>attacks.</a:t>
            </a:r>
            <a:r>
              <a:rPr lang="bn-BD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performs well when it is integrated with other </a:t>
            </a:r>
            <a:r>
              <a:rPr lang="en-US" dirty="0" smtClean="0"/>
              <a:t>classifiers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 </a:t>
            </a:r>
            <a:r>
              <a:rPr lang="en-US" dirty="0" smtClean="0"/>
              <a:t>characteristics</a:t>
            </a:r>
            <a:r>
              <a:rPr lang="bn-B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fuzzy logic are as follows </a:t>
            </a:r>
            <a:r>
              <a:rPr lang="en-US" dirty="0" smtClean="0"/>
              <a:t>: </a:t>
            </a:r>
            <a:endParaRPr lang="bn-BD" dirty="0" smtClean="0"/>
          </a:p>
          <a:p>
            <a:r>
              <a:rPr lang="en-US" dirty="0" smtClean="0"/>
              <a:t>(</a:t>
            </a:r>
            <a:r>
              <a:rPr lang="en-US" dirty="0"/>
              <a:t>a) The fuzzy rules </a:t>
            </a:r>
            <a:r>
              <a:rPr lang="en-US" dirty="0" smtClean="0"/>
              <a:t>allow</a:t>
            </a:r>
            <a:r>
              <a:rPr lang="bn-BD" dirty="0" smtClean="0"/>
              <a:t> </a:t>
            </a:r>
            <a:r>
              <a:rPr lang="en-US" dirty="0" smtClean="0"/>
              <a:t>constructing </a:t>
            </a:r>
            <a:r>
              <a:rPr lang="en-US" dirty="0"/>
              <a:t>the if-then rules which can be easily </a:t>
            </a:r>
            <a:r>
              <a:rPr lang="en-US" dirty="0" smtClean="0"/>
              <a:t>modified</a:t>
            </a:r>
            <a:r>
              <a:rPr lang="bn-BD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on security applications. </a:t>
            </a:r>
            <a:endParaRPr lang="bn-BD" dirty="0" smtClean="0"/>
          </a:p>
          <a:p>
            <a:r>
              <a:rPr lang="en-US" dirty="0" smtClean="0"/>
              <a:t>(</a:t>
            </a:r>
            <a:r>
              <a:rPr lang="en-US" dirty="0"/>
              <a:t>b) They can combine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input </a:t>
            </a:r>
            <a:r>
              <a:rPr lang="en-US" dirty="0"/>
              <a:t>from varying sources. </a:t>
            </a:r>
            <a:endParaRPr lang="bn-BD" dirty="0" smtClean="0"/>
          </a:p>
          <a:p>
            <a:r>
              <a:rPr lang="en-US" dirty="0" smtClean="0"/>
              <a:t>(</a:t>
            </a:r>
            <a:r>
              <a:rPr lang="en-US" dirty="0"/>
              <a:t>d) The quantitative </a:t>
            </a:r>
            <a:r>
              <a:rPr lang="en-US" dirty="0" smtClean="0"/>
              <a:t>measures</a:t>
            </a:r>
            <a:r>
              <a:rPr lang="bn-BD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by IDS such as connection interval, CPU usage </a:t>
            </a:r>
            <a:r>
              <a:rPr lang="en-US" dirty="0" smtClean="0"/>
              <a:t>time,</a:t>
            </a:r>
            <a:r>
              <a:rPr lang="bn-BD" dirty="0" smtClean="0"/>
              <a:t> </a:t>
            </a:r>
            <a:r>
              <a:rPr lang="en-US" dirty="0" smtClean="0"/>
              <a:t>etc</a:t>
            </a:r>
            <a:r>
              <a:rPr lang="en-US" dirty="0"/>
              <a:t>. are fuzzy in nature. </a:t>
            </a:r>
            <a:endParaRPr lang="bn-BD" dirty="0" smtClean="0"/>
          </a:p>
          <a:p>
            <a:r>
              <a:rPr lang="en-US" dirty="0" smtClean="0"/>
              <a:t>(</a:t>
            </a:r>
            <a:r>
              <a:rPr lang="en-US" dirty="0"/>
              <a:t>e) A numerical value can belong </a:t>
            </a:r>
            <a:r>
              <a:rPr lang="en-US" dirty="0" err="1" smtClean="0"/>
              <a:t>to</a:t>
            </a:r>
            <a:r>
              <a:rPr lang="en-US" dirty="0" err="1"/>
              <a:t>multiple</a:t>
            </a:r>
            <a:r>
              <a:rPr lang="en-US" dirty="0"/>
              <a:t> fuzzy sets at the same time, i.e. a numerical </a:t>
            </a:r>
            <a:r>
              <a:rPr lang="en-US" dirty="0" smtClean="0"/>
              <a:t>value</a:t>
            </a:r>
            <a:r>
              <a:rPr lang="bn-BD" dirty="0" smtClean="0"/>
              <a:t> </a:t>
            </a:r>
            <a:r>
              <a:rPr lang="en-US" dirty="0" smtClean="0"/>
              <a:t>does </a:t>
            </a:r>
            <a:r>
              <a:rPr lang="en-US" dirty="0"/>
              <a:t>not have to be </a:t>
            </a:r>
            <a:r>
              <a:rPr lang="en-US" dirty="0" err="1"/>
              <a:t>fuzzified</a:t>
            </a:r>
            <a:r>
              <a:rPr lang="en-US" dirty="0"/>
              <a:t> using only one </a:t>
            </a:r>
            <a:r>
              <a:rPr lang="en-US" dirty="0" smtClean="0"/>
              <a:t>membership</a:t>
            </a:r>
            <a:r>
              <a:rPr lang="bn-BD" dirty="0" smtClean="0"/>
              <a:t> </a:t>
            </a:r>
            <a:r>
              <a:rPr lang="en-US" dirty="0" smtClean="0"/>
              <a:t>function</a:t>
            </a:r>
            <a:r>
              <a:rPr lang="en-US" dirty="0"/>
              <a:t>. </a:t>
            </a:r>
            <a:endParaRPr lang="bn-BD" dirty="0" smtClean="0"/>
          </a:p>
          <a:p>
            <a:r>
              <a:rPr lang="en-US" dirty="0" smtClean="0"/>
              <a:t>(</a:t>
            </a:r>
            <a:r>
              <a:rPr lang="en-US" dirty="0"/>
              <a:t>f) The degree of alert that can be produced </a:t>
            </a:r>
            <a:r>
              <a:rPr lang="en-US" dirty="0" smtClean="0"/>
              <a:t>by</a:t>
            </a:r>
            <a:r>
              <a:rPr lang="bn-BD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IDS is often fuzzy</a:t>
            </a:r>
          </a:p>
        </p:txBody>
      </p:sp>
    </p:spTree>
    <p:extLst>
      <p:ext uri="{BB962C8B-B14F-4D97-AF65-F5344CB8AC3E}">
        <p14:creationId xmlns:p14="http://schemas.microsoft.com/office/powerpoint/2010/main" val="11768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9) Hidden Markov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Markov Model produces </a:t>
            </a:r>
            <a:r>
              <a:rPr lang="en-US" dirty="0" smtClean="0"/>
              <a:t>a</a:t>
            </a:r>
            <a:r>
              <a:rPr lang="bn-BD" dirty="0" smtClean="0"/>
              <a:t> </a:t>
            </a:r>
            <a:r>
              <a:rPr lang="en-US" dirty="0" smtClean="0"/>
              <a:t>behavioral </a:t>
            </a:r>
            <a:r>
              <a:rPr lang="en-US" dirty="0"/>
              <a:t>model which is composed of states, </a:t>
            </a:r>
            <a:r>
              <a:rPr lang="en-US" dirty="0" smtClean="0"/>
              <a:t>transitions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actions. Both Hidden Markov Models (HMM) </a:t>
            </a:r>
            <a:r>
              <a:rPr lang="en-US" dirty="0" smtClean="0"/>
              <a:t>and</a:t>
            </a:r>
            <a:r>
              <a:rPr lang="bn-BD" dirty="0" smtClean="0"/>
              <a:t> </a:t>
            </a:r>
            <a:r>
              <a:rPr lang="en-US" dirty="0" smtClean="0"/>
              <a:t>Markov </a:t>
            </a:r>
            <a:r>
              <a:rPr lang="en-US" dirty="0"/>
              <a:t>Chains come under the category of Markov </a:t>
            </a:r>
            <a:r>
              <a:rPr lang="en-US" dirty="0" smtClean="0"/>
              <a:t>Models.</a:t>
            </a:r>
            <a:r>
              <a:rPr lang="bn-BD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Markov Chain, the transition probabilities are </a:t>
            </a:r>
            <a:r>
              <a:rPr lang="en-US" dirty="0" smtClean="0"/>
              <a:t>known</a:t>
            </a:r>
            <a:r>
              <a:rPr lang="bn-BD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determine the topology of the model. In HMM,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system </a:t>
            </a:r>
            <a:r>
              <a:rPr lang="en-US" dirty="0"/>
              <a:t>being modeled is represented by a Markov </a:t>
            </a:r>
            <a:r>
              <a:rPr lang="en-US" dirty="0" smtClean="0"/>
              <a:t>process</a:t>
            </a:r>
            <a:r>
              <a:rPr lang="bn-BD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unknown parameters. HMM can be defined as a </a:t>
            </a:r>
            <a:r>
              <a:rPr lang="en-US" dirty="0" smtClean="0"/>
              <a:t>tool</a:t>
            </a:r>
            <a:r>
              <a:rPr lang="bn-BD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presenting the probability distribution of a sequence. </a:t>
            </a:r>
          </a:p>
        </p:txBody>
      </p:sp>
    </p:spTree>
    <p:extLst>
      <p:ext uri="{BB962C8B-B14F-4D97-AF65-F5344CB8AC3E}">
        <p14:creationId xmlns:p14="http://schemas.microsoft.com/office/powerpoint/2010/main" val="9080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</a:t>
            </a:r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IDS are mainly two </a:t>
            </a:r>
            <a:r>
              <a:rPr lang="en-US" dirty="0" smtClean="0"/>
              <a:t>types</a:t>
            </a:r>
            <a:r>
              <a:rPr lang="bn-BD" dirty="0" smtClean="0"/>
              <a:t> :</a:t>
            </a:r>
          </a:p>
          <a:p>
            <a:pPr lvl="1"/>
            <a:endParaRPr lang="bn-BD" dirty="0"/>
          </a:p>
          <a:p>
            <a:r>
              <a:rPr lang="bn-BD" dirty="0" smtClean="0"/>
              <a:t>1. </a:t>
            </a:r>
            <a:r>
              <a:rPr lang="en-US" dirty="0"/>
              <a:t>Host </a:t>
            </a:r>
            <a:r>
              <a:rPr lang="en-US" dirty="0" smtClean="0"/>
              <a:t>based</a:t>
            </a:r>
            <a:r>
              <a:rPr lang="bn-BD" dirty="0" smtClean="0"/>
              <a:t> : </a:t>
            </a:r>
            <a:r>
              <a:rPr lang="en-US" dirty="0" smtClean="0"/>
              <a:t>A</a:t>
            </a:r>
            <a:r>
              <a:rPr lang="bn-BD" dirty="0" smtClean="0"/>
              <a:t> </a:t>
            </a:r>
            <a:r>
              <a:rPr lang="en-US" dirty="0" smtClean="0"/>
              <a:t>Host </a:t>
            </a:r>
            <a:r>
              <a:rPr lang="en-US" dirty="0"/>
              <a:t>based Intrusion Detection System (HIDS) </a:t>
            </a:r>
            <a:r>
              <a:rPr lang="en-US" dirty="0" smtClean="0"/>
              <a:t>monitors</a:t>
            </a:r>
            <a:r>
              <a:rPr lang="bn-BD" dirty="0" smtClean="0"/>
              <a:t> </a:t>
            </a:r>
            <a:r>
              <a:rPr lang="en-US" dirty="0" smtClean="0"/>
              <a:t>individual </a:t>
            </a:r>
            <a:r>
              <a:rPr lang="en-US" dirty="0"/>
              <a:t>host or device and sends alerts to the user if </a:t>
            </a:r>
            <a:r>
              <a:rPr lang="en-US" dirty="0" smtClean="0"/>
              <a:t>suspicious</a:t>
            </a:r>
            <a:r>
              <a:rPr lang="bn-BD" dirty="0" smtClean="0"/>
              <a:t> </a:t>
            </a:r>
            <a:r>
              <a:rPr lang="en-US" dirty="0" smtClean="0"/>
              <a:t>activities </a:t>
            </a:r>
            <a:r>
              <a:rPr lang="en-US" dirty="0"/>
              <a:t>such as modifying or deleting a system </a:t>
            </a:r>
            <a:r>
              <a:rPr lang="en-US" dirty="0" smtClean="0"/>
              <a:t>file,</a:t>
            </a:r>
            <a:r>
              <a:rPr lang="bn-BD" dirty="0" smtClean="0"/>
              <a:t> </a:t>
            </a:r>
            <a:r>
              <a:rPr lang="en-US" dirty="0" smtClean="0"/>
              <a:t>unwanted </a:t>
            </a:r>
            <a:r>
              <a:rPr lang="en-US" dirty="0"/>
              <a:t>sequence of system calls, unwanted </a:t>
            </a:r>
            <a:r>
              <a:rPr lang="en-US" dirty="0" smtClean="0"/>
              <a:t>configuration</a:t>
            </a:r>
            <a:r>
              <a:rPr lang="bn-BD" dirty="0" smtClean="0"/>
              <a:t> </a:t>
            </a:r>
            <a:r>
              <a:rPr lang="en-US" dirty="0" smtClean="0"/>
              <a:t>changes </a:t>
            </a:r>
            <a:r>
              <a:rPr lang="en-US" dirty="0"/>
              <a:t>are detected.</a:t>
            </a:r>
            <a:endParaRPr lang="bn-BD" dirty="0" smtClean="0"/>
          </a:p>
          <a:p>
            <a:r>
              <a:rPr lang="bn-BD" dirty="0" smtClean="0"/>
              <a:t>2. </a:t>
            </a:r>
            <a:r>
              <a:rPr lang="en-US" dirty="0"/>
              <a:t>Network </a:t>
            </a:r>
            <a:r>
              <a:rPr lang="en-US" dirty="0" smtClean="0"/>
              <a:t>based</a:t>
            </a:r>
            <a:r>
              <a:rPr lang="bn-BD" dirty="0" smtClean="0"/>
              <a:t> : </a:t>
            </a:r>
            <a:r>
              <a:rPr lang="en-US" dirty="0"/>
              <a:t>A Network based Intrusion </a:t>
            </a:r>
            <a:r>
              <a:rPr lang="en-US" dirty="0" smtClean="0"/>
              <a:t>Detection</a:t>
            </a:r>
            <a:r>
              <a:rPr lang="bn-BD" dirty="0" smtClean="0"/>
              <a:t> </a:t>
            </a:r>
            <a:r>
              <a:rPr lang="en-US" dirty="0" smtClean="0"/>
              <a:t>System </a:t>
            </a:r>
            <a:r>
              <a:rPr lang="en-US" dirty="0"/>
              <a:t>(NIDS</a:t>
            </a:r>
            <a:r>
              <a:rPr lang="en-US" dirty="0" smtClean="0"/>
              <a:t>) </a:t>
            </a:r>
            <a:r>
              <a:rPr lang="en-US" dirty="0"/>
              <a:t>is usually placed at network points </a:t>
            </a:r>
            <a:r>
              <a:rPr lang="en-US" dirty="0" smtClean="0"/>
              <a:t>such</a:t>
            </a:r>
            <a:r>
              <a:rPr lang="bn-BD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a gateway and routers to check for intrusions in the </a:t>
            </a:r>
            <a:r>
              <a:rPr lang="en-US" dirty="0" smtClean="0"/>
              <a:t>network</a:t>
            </a:r>
            <a:r>
              <a:rPr lang="bn-BD" dirty="0" smtClean="0"/>
              <a:t> </a:t>
            </a:r>
            <a:r>
              <a:rPr lang="en-US" dirty="0" smtClean="0"/>
              <a:t>traffic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1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10)Swarm Intelligence: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swarm can be considered as </a:t>
            </a:r>
            <a:r>
              <a:rPr lang="en-US" dirty="0" smtClean="0"/>
              <a:t>a</a:t>
            </a:r>
            <a:r>
              <a:rPr lang="bn-BD" dirty="0" smtClean="0"/>
              <a:t> </a:t>
            </a:r>
            <a:r>
              <a:rPr lang="en-US" dirty="0" smtClean="0"/>
              <a:t>group </a:t>
            </a:r>
            <a:r>
              <a:rPr lang="en-US" dirty="0"/>
              <a:t>of cooperating agents which work together to </a:t>
            </a:r>
            <a:r>
              <a:rPr lang="en-US" dirty="0" smtClean="0"/>
              <a:t>achieve</a:t>
            </a:r>
            <a:r>
              <a:rPr lang="bn-BD" dirty="0" smtClean="0"/>
              <a:t> </a:t>
            </a:r>
            <a:r>
              <a:rPr lang="en-US" dirty="0" smtClean="0"/>
              <a:t>some </a:t>
            </a:r>
            <a:r>
              <a:rPr lang="en-US" dirty="0"/>
              <a:t>purpose and task. Swarm Optimization is an </a:t>
            </a:r>
            <a:r>
              <a:rPr lang="en-US" dirty="0" smtClean="0"/>
              <a:t>advanced</a:t>
            </a:r>
            <a:r>
              <a:rPr lang="bn-BD" dirty="0" smtClean="0"/>
              <a:t> </a:t>
            </a:r>
            <a:r>
              <a:rPr lang="en-US" dirty="0" smtClean="0"/>
              <a:t>machine </a:t>
            </a:r>
            <a:r>
              <a:rPr lang="en-US" dirty="0"/>
              <a:t>learning algorithm which is based on the </a:t>
            </a:r>
            <a:r>
              <a:rPr lang="en-US" dirty="0" smtClean="0"/>
              <a:t>evolutionary</a:t>
            </a:r>
            <a:r>
              <a:rPr lang="bn-BD" dirty="0" smtClean="0"/>
              <a:t> </a:t>
            </a:r>
            <a:r>
              <a:rPr lang="en-US" dirty="0" smtClean="0"/>
              <a:t>computations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3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11)Ensemble of Classifiers/ Ensemble Learning: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Ensemble</a:t>
            </a:r>
            <a:r>
              <a:rPr lang="bn-BD" dirty="0" smtClean="0"/>
              <a:t> </a:t>
            </a:r>
            <a:r>
              <a:rPr lang="en-US" dirty="0" smtClean="0"/>
              <a:t>learning </a:t>
            </a:r>
            <a:r>
              <a:rPr lang="en-US" dirty="0"/>
              <a:t>makes use of multiple learners and combines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predictions </a:t>
            </a:r>
            <a:r>
              <a:rPr lang="en-US" dirty="0"/>
              <a:t>made by a set of classifiers called as base </a:t>
            </a:r>
            <a:r>
              <a:rPr lang="en-US" dirty="0" smtClean="0"/>
              <a:t>learners.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use of multiple machine learning algorithms helps </a:t>
            </a:r>
            <a:r>
              <a:rPr lang="en-US" dirty="0" smtClean="0"/>
              <a:t>in</a:t>
            </a:r>
            <a:r>
              <a:rPr lang="bn-BD" dirty="0" smtClean="0"/>
              <a:t> </a:t>
            </a:r>
            <a:r>
              <a:rPr lang="en-US" dirty="0" smtClean="0"/>
              <a:t>generating </a:t>
            </a:r>
            <a:r>
              <a:rPr lang="en-US" dirty="0"/>
              <a:t>a set of hypotheses for a problem. The </a:t>
            </a:r>
            <a:r>
              <a:rPr lang="en-US" dirty="0" smtClean="0"/>
              <a:t>ensemble</a:t>
            </a:r>
            <a:r>
              <a:rPr lang="bn-B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classifiers integrates the hypotheses to generate a </a:t>
            </a:r>
            <a:r>
              <a:rPr lang="en-US" dirty="0" smtClean="0"/>
              <a:t>common</a:t>
            </a:r>
            <a:r>
              <a:rPr lang="bn-BD" dirty="0" smtClean="0"/>
              <a:t> </a:t>
            </a:r>
            <a:r>
              <a:rPr lang="en-US" dirty="0" smtClean="0"/>
              <a:t>result</a:t>
            </a:r>
            <a:r>
              <a:rPr lang="en-US" dirty="0"/>
              <a:t>. The ensemble of classifiers provides a stronger </a:t>
            </a:r>
            <a:r>
              <a:rPr lang="en-US" dirty="0" smtClean="0"/>
              <a:t>generalization</a:t>
            </a:r>
            <a:r>
              <a:rPr lang="bn-BD" dirty="0" smtClean="0"/>
              <a:t> </a:t>
            </a:r>
            <a:r>
              <a:rPr lang="en-US" dirty="0" smtClean="0"/>
              <a:t>capability </a:t>
            </a:r>
            <a:r>
              <a:rPr lang="en-US" dirty="0"/>
              <a:t>compared to individual base </a:t>
            </a:r>
            <a:r>
              <a:rPr lang="en-US" dirty="0" smtClean="0"/>
              <a:t>learners.</a:t>
            </a:r>
            <a:r>
              <a:rPr lang="bn-BD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base learner is generated by using machine learning </a:t>
            </a:r>
            <a:r>
              <a:rPr lang="en-US" dirty="0" smtClean="0"/>
              <a:t>algorithms</a:t>
            </a:r>
            <a:r>
              <a:rPr lang="bn-BD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as Decision Tree, Naive Bayes, Neural </a:t>
            </a:r>
            <a:r>
              <a:rPr lang="en-US" dirty="0" smtClean="0"/>
              <a:t>Network,</a:t>
            </a:r>
            <a:r>
              <a:rPr lang="bn-BD" dirty="0" smtClean="0"/>
              <a:t> </a:t>
            </a:r>
            <a:r>
              <a:rPr lang="en-US" dirty="0" smtClean="0"/>
              <a:t>Support </a:t>
            </a:r>
            <a:r>
              <a:rPr lang="en-US" dirty="0"/>
              <a:t>Vector Machine etc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Random Forest </a:t>
            </a:r>
            <a:r>
              <a:rPr lang="en-US" dirty="0" smtClean="0"/>
              <a:t>is</a:t>
            </a:r>
            <a:r>
              <a:rPr lang="bn-BD" dirty="0" smtClean="0"/>
              <a:t> </a:t>
            </a:r>
            <a:r>
              <a:rPr lang="en-US" dirty="0" smtClean="0"/>
              <a:t>one </a:t>
            </a:r>
            <a:r>
              <a:rPr lang="en-US" dirty="0"/>
              <a:t>of the popular ensemble classifiers which combines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predictions </a:t>
            </a:r>
            <a:r>
              <a:rPr lang="en-US" dirty="0"/>
              <a:t>made by the multiple decision trees.</a:t>
            </a:r>
          </a:p>
        </p:txBody>
      </p:sp>
    </p:spTree>
    <p:extLst>
      <p:ext uri="{BB962C8B-B14F-4D97-AF65-F5344CB8AC3E}">
        <p14:creationId xmlns:p14="http://schemas.microsoft.com/office/powerpoint/2010/main" val="37508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Feature Selection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</a:t>
            </a:r>
            <a:r>
              <a:rPr lang="en-US" dirty="0" smtClean="0"/>
              <a:t>feature</a:t>
            </a:r>
            <a:r>
              <a:rPr lang="bn-BD" dirty="0" smtClean="0"/>
              <a:t> </a:t>
            </a:r>
            <a:r>
              <a:rPr lang="en-US" dirty="0" smtClean="0"/>
              <a:t>selection </a:t>
            </a:r>
            <a:r>
              <a:rPr lang="en-US" dirty="0"/>
              <a:t>is to select the most important and optimal </a:t>
            </a:r>
            <a:r>
              <a:rPr lang="en-US" dirty="0" smtClean="0"/>
              <a:t>subset</a:t>
            </a:r>
            <a:r>
              <a:rPr lang="bn-B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features. Features selection improves the </a:t>
            </a:r>
            <a:r>
              <a:rPr lang="en-US" dirty="0" smtClean="0"/>
              <a:t>generalization</a:t>
            </a:r>
            <a:r>
              <a:rPr lang="bn-BD" dirty="0" smtClean="0"/>
              <a:t> </a:t>
            </a:r>
            <a:r>
              <a:rPr lang="en-US" dirty="0" smtClean="0"/>
              <a:t>performance</a:t>
            </a:r>
            <a:r>
              <a:rPr lang="en-US" dirty="0"/>
              <a:t>, reduces the computational cost of the </a:t>
            </a:r>
            <a:r>
              <a:rPr lang="en-US" dirty="0" smtClean="0"/>
              <a:t>classifier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makes the classifier faster for detecting unseen data </a:t>
            </a:r>
            <a:r>
              <a:rPr lang="en-US" dirty="0" smtClean="0"/>
              <a:t>and</a:t>
            </a:r>
            <a:r>
              <a:rPr lang="bn-BD" dirty="0" smtClean="0"/>
              <a:t> </a:t>
            </a:r>
            <a:r>
              <a:rPr lang="en-US" dirty="0" smtClean="0"/>
              <a:t>simplifies </a:t>
            </a:r>
            <a:r>
              <a:rPr lang="en-US" dirty="0"/>
              <a:t>the understanding of data processing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The feature selection methods are categorized into </a:t>
            </a:r>
            <a:r>
              <a:rPr lang="en-US" dirty="0" smtClean="0"/>
              <a:t>three</a:t>
            </a:r>
            <a:r>
              <a:rPr lang="bn-BD" dirty="0" smtClean="0"/>
              <a:t> </a:t>
            </a:r>
            <a:r>
              <a:rPr lang="en-US" dirty="0" smtClean="0"/>
              <a:t>types : </a:t>
            </a:r>
            <a:endParaRPr lang="bn-BD" dirty="0" smtClean="0"/>
          </a:p>
          <a:p>
            <a:r>
              <a:rPr lang="en-US" dirty="0" smtClean="0"/>
              <a:t>(</a:t>
            </a:r>
            <a:r>
              <a:rPr lang="en-US" dirty="0" err="1"/>
              <a:t>i</a:t>
            </a:r>
            <a:r>
              <a:rPr lang="en-US" dirty="0"/>
              <a:t>) Filter methods </a:t>
            </a:r>
            <a:endParaRPr lang="bn-BD" dirty="0" smtClean="0"/>
          </a:p>
          <a:p>
            <a:r>
              <a:rPr lang="en-US" dirty="0" smtClean="0"/>
              <a:t>(</a:t>
            </a:r>
            <a:r>
              <a:rPr lang="en-US" dirty="0"/>
              <a:t>ii) Wrapper methods </a:t>
            </a:r>
            <a:endParaRPr lang="bn-BD" dirty="0" smtClean="0"/>
          </a:p>
          <a:p>
            <a:r>
              <a:rPr lang="en-US" dirty="0" smtClean="0"/>
              <a:t>(iii)</a:t>
            </a:r>
            <a:r>
              <a:rPr lang="bn-BD" dirty="0" smtClean="0"/>
              <a:t> </a:t>
            </a:r>
            <a:r>
              <a:rPr lang="en-US" dirty="0" smtClean="0"/>
              <a:t>Hybrid/Embedded </a:t>
            </a:r>
            <a:r>
              <a:rPr lang="en-US" dirty="0"/>
              <a:t>methods.</a:t>
            </a:r>
          </a:p>
        </p:txBody>
      </p:sp>
    </p:spTree>
    <p:extLst>
      <p:ext uri="{BB962C8B-B14F-4D97-AF65-F5344CB8AC3E}">
        <p14:creationId xmlns:p14="http://schemas.microsoft.com/office/powerpoint/2010/main" val="165242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SUMMARY OF IDS BASED </a:t>
            </a:r>
            <a:r>
              <a:rPr lang="en-US" sz="3200" dirty="0" smtClean="0"/>
              <a:t>ON</a:t>
            </a:r>
            <a:r>
              <a:rPr lang="bn-BD" sz="3200" dirty="0" smtClean="0"/>
              <a:t> </a:t>
            </a:r>
            <a:r>
              <a:rPr lang="en-US" sz="3200" dirty="0" smtClean="0"/>
              <a:t>SINGLE/MULTIPLE</a:t>
            </a:r>
            <a:r>
              <a:rPr lang="bn-BD" sz="3200" dirty="0" smtClean="0"/>
              <a:t> </a:t>
            </a:r>
            <a:r>
              <a:rPr lang="en-US" sz="3200" dirty="0" smtClean="0"/>
              <a:t>CLASSIFIER </a:t>
            </a:r>
            <a:r>
              <a:rPr lang="en-US" sz="3200" dirty="0"/>
              <a:t>BASED MACHINE LEARNING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techniques have been used in </a:t>
            </a:r>
            <a:r>
              <a:rPr lang="en-US" dirty="0" smtClean="0"/>
              <a:t>different</a:t>
            </a:r>
            <a:r>
              <a:rPr lang="bn-BD" dirty="0" smtClean="0"/>
              <a:t> </a:t>
            </a:r>
            <a:r>
              <a:rPr lang="en-US" dirty="0" smtClean="0"/>
              <a:t>ways </a:t>
            </a:r>
            <a:r>
              <a:rPr lang="en-US" dirty="0"/>
              <a:t>for detecting intrusions using publicly available </a:t>
            </a:r>
            <a:r>
              <a:rPr lang="en-US" dirty="0" smtClean="0"/>
              <a:t>datasets</a:t>
            </a:r>
            <a:r>
              <a:rPr lang="bn-BD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as </a:t>
            </a:r>
            <a:r>
              <a:rPr lang="en-US" dirty="0" smtClean="0"/>
              <a:t>KDD’99, </a:t>
            </a:r>
            <a:r>
              <a:rPr lang="en-US" dirty="0"/>
              <a:t>DARPA </a:t>
            </a:r>
            <a:r>
              <a:rPr lang="en-US" dirty="0" smtClean="0"/>
              <a:t>1998</a:t>
            </a:r>
            <a:r>
              <a:rPr lang="bn-BD" dirty="0" smtClean="0"/>
              <a:t>.</a:t>
            </a:r>
            <a:r>
              <a:rPr lang="en-US" dirty="0" smtClean="0"/>
              <a:t>Recent</a:t>
            </a:r>
            <a:r>
              <a:rPr lang="bn-BD" dirty="0" smtClean="0"/>
              <a:t> </a:t>
            </a:r>
            <a:r>
              <a:rPr lang="en-US" dirty="0" smtClean="0"/>
              <a:t>attack </a:t>
            </a:r>
            <a:r>
              <a:rPr lang="en-US" dirty="0"/>
              <a:t>datasets such as ISCX </a:t>
            </a:r>
            <a:r>
              <a:rPr lang="en-US" dirty="0" smtClean="0"/>
              <a:t>2012 </a:t>
            </a:r>
            <a:r>
              <a:rPr lang="en-US" dirty="0"/>
              <a:t>and </a:t>
            </a:r>
            <a:r>
              <a:rPr lang="en-US" dirty="0" smtClean="0"/>
              <a:t>UNSW-NB15</a:t>
            </a:r>
            <a:r>
              <a:rPr lang="bn-BD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been used in some of the approaches for validation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By the gradual evolution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smtClean="0"/>
              <a:t>machine </a:t>
            </a:r>
            <a:r>
              <a:rPr lang="en-US" dirty="0"/>
              <a:t>learning techniques in intrusion detection, we </a:t>
            </a:r>
            <a:r>
              <a:rPr lang="en-US" dirty="0" smtClean="0"/>
              <a:t>have</a:t>
            </a:r>
            <a:r>
              <a:rPr lang="bn-BD" dirty="0" smtClean="0"/>
              <a:t> </a:t>
            </a:r>
            <a:r>
              <a:rPr lang="en-US" dirty="0" smtClean="0"/>
              <a:t>classified </a:t>
            </a:r>
            <a:r>
              <a:rPr lang="en-US" dirty="0"/>
              <a:t>them into four categories. (</a:t>
            </a:r>
            <a:r>
              <a:rPr lang="en-US" dirty="0" err="1"/>
              <a:t>i</a:t>
            </a:r>
            <a:r>
              <a:rPr lang="en-US" dirty="0"/>
              <a:t>) Single classifiers </a:t>
            </a:r>
            <a:r>
              <a:rPr lang="en-US" dirty="0" smtClean="0"/>
              <a:t>with</a:t>
            </a:r>
            <a:r>
              <a:rPr lang="bn-BD" dirty="0" smtClean="0"/>
              <a:t> </a:t>
            </a:r>
            <a:r>
              <a:rPr lang="en-US" dirty="0" smtClean="0"/>
              <a:t>all </a:t>
            </a:r>
            <a:r>
              <a:rPr lang="en-US" dirty="0"/>
              <a:t>features. (ii) Single classifiers with limited features. (</a:t>
            </a:r>
            <a:r>
              <a:rPr lang="en-US" dirty="0" smtClean="0"/>
              <a:t>iii)</a:t>
            </a:r>
            <a:r>
              <a:rPr lang="bn-BD" dirty="0" smtClean="0"/>
              <a:t> </a:t>
            </a:r>
            <a:r>
              <a:rPr lang="en-US" dirty="0" smtClean="0"/>
              <a:t>Multiple </a:t>
            </a:r>
            <a:r>
              <a:rPr lang="en-US" dirty="0"/>
              <a:t>classifiers with all features (iv) Multiple </a:t>
            </a:r>
            <a:r>
              <a:rPr lang="en-US" dirty="0" smtClean="0"/>
              <a:t>classifiers</a:t>
            </a:r>
            <a:r>
              <a:rPr lang="bn-BD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limited features. These techniques have been </a:t>
            </a:r>
            <a:r>
              <a:rPr lang="en-US" dirty="0" smtClean="0"/>
              <a:t>described</a:t>
            </a:r>
            <a:r>
              <a:rPr lang="bn-BD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detail below:</a:t>
            </a:r>
          </a:p>
        </p:txBody>
      </p:sp>
    </p:spTree>
    <p:extLst>
      <p:ext uri="{BB962C8B-B14F-4D97-AF65-F5344CB8AC3E}">
        <p14:creationId xmlns:p14="http://schemas.microsoft.com/office/powerpoint/2010/main" val="15207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Single Classifier with all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1. </a:t>
            </a:r>
            <a:r>
              <a:rPr lang="en-US" dirty="0" smtClean="0"/>
              <a:t>Kim </a:t>
            </a:r>
            <a:r>
              <a:rPr lang="en-US" dirty="0"/>
              <a:t>et al</a:t>
            </a:r>
            <a:r>
              <a:rPr lang="en-US" dirty="0" smtClean="0"/>
              <a:t>. </a:t>
            </a:r>
            <a:r>
              <a:rPr lang="en-US" dirty="0"/>
              <a:t>proposed a misuse detection approach </a:t>
            </a:r>
            <a:r>
              <a:rPr lang="en-US" dirty="0" smtClean="0"/>
              <a:t>which</a:t>
            </a:r>
            <a:r>
              <a:rPr lang="bn-BD" dirty="0" smtClean="0"/>
              <a:t> </a:t>
            </a:r>
            <a:r>
              <a:rPr lang="en-US" dirty="0" smtClean="0"/>
              <a:t>applies </a:t>
            </a:r>
            <a:r>
              <a:rPr lang="en-US" dirty="0"/>
              <a:t>Support Vector Machine (SVM) for Network </a:t>
            </a:r>
            <a:r>
              <a:rPr lang="en-US" dirty="0" smtClean="0"/>
              <a:t>Intrusion</a:t>
            </a:r>
            <a:r>
              <a:rPr lang="bn-BD" dirty="0" smtClean="0"/>
              <a:t> </a:t>
            </a:r>
            <a:r>
              <a:rPr lang="en-US" dirty="0" smtClean="0"/>
              <a:t>Detection </a:t>
            </a:r>
            <a:r>
              <a:rPr lang="en-US" dirty="0"/>
              <a:t>using KDD’99 </a:t>
            </a:r>
            <a:r>
              <a:rPr lang="en-US" dirty="0" smtClean="0"/>
              <a:t>dataset</a:t>
            </a:r>
            <a:r>
              <a:rPr lang="bn-BD" dirty="0" smtClean="0"/>
              <a:t>.</a:t>
            </a:r>
          </a:p>
          <a:p>
            <a:r>
              <a:rPr lang="en-US" dirty="0"/>
              <a:t>The approach is achieving 91.6% detection rate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smtClean="0"/>
              <a:t>detection </a:t>
            </a:r>
            <a:r>
              <a:rPr lang="en-US" dirty="0" err="1"/>
              <a:t>DoS</a:t>
            </a:r>
            <a:r>
              <a:rPr lang="en-US" dirty="0"/>
              <a:t>, 36.65% for Probe attack and 12% for </a:t>
            </a:r>
            <a:r>
              <a:rPr lang="en-US" dirty="0" smtClean="0"/>
              <a:t>U2R</a:t>
            </a:r>
            <a:r>
              <a:rPr lang="bn-BD" dirty="0" smtClean="0"/>
              <a:t> </a:t>
            </a:r>
            <a:r>
              <a:rPr lang="en-US" dirty="0" smtClean="0"/>
              <a:t>attack </a:t>
            </a:r>
            <a:r>
              <a:rPr lang="en-US" dirty="0"/>
              <a:t>and 22% for R2L attacks. Researchers have not </a:t>
            </a:r>
            <a:r>
              <a:rPr lang="en-US" dirty="0" smtClean="0"/>
              <a:t>reported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results for false alarms</a:t>
            </a:r>
            <a:r>
              <a:rPr lang="en-US" dirty="0" smtClean="0"/>
              <a:t>.</a:t>
            </a:r>
            <a:endParaRPr lang="bn-BD" dirty="0" smtClean="0"/>
          </a:p>
          <a:p>
            <a:endParaRPr lang="bn-BD" dirty="0"/>
          </a:p>
          <a:p>
            <a:r>
              <a:rPr lang="bn-BD" dirty="0" smtClean="0"/>
              <a:t>2. </a:t>
            </a:r>
            <a:r>
              <a:rPr lang="en-US" dirty="0"/>
              <a:t>Amor et al</a:t>
            </a:r>
            <a:r>
              <a:rPr lang="en-US" dirty="0" smtClean="0"/>
              <a:t>. </a:t>
            </a:r>
            <a:r>
              <a:rPr lang="en-US" dirty="0"/>
              <a:t>performed the Intrusion Detection </a:t>
            </a:r>
            <a:r>
              <a:rPr lang="en-US" dirty="0" smtClean="0"/>
              <a:t>using</a:t>
            </a:r>
            <a:r>
              <a:rPr lang="bn-BD" dirty="0" smtClean="0"/>
              <a:t> </a:t>
            </a:r>
            <a:r>
              <a:rPr lang="en-US" dirty="0" smtClean="0"/>
              <a:t>two </a:t>
            </a:r>
            <a:r>
              <a:rPr lang="en-US" dirty="0"/>
              <a:t>different misuse detection approaches particularly </a:t>
            </a:r>
            <a:r>
              <a:rPr lang="en-US" dirty="0" smtClean="0"/>
              <a:t>Naive</a:t>
            </a:r>
            <a:r>
              <a:rPr lang="bn-BD" dirty="0" smtClean="0"/>
              <a:t> </a:t>
            </a:r>
            <a:r>
              <a:rPr lang="en-US" dirty="0" smtClean="0"/>
              <a:t>Bayes </a:t>
            </a:r>
            <a:r>
              <a:rPr lang="en-US" dirty="0"/>
              <a:t>and Decision tree classifier separately and </a:t>
            </a:r>
            <a:r>
              <a:rPr lang="en-US" dirty="0" smtClean="0"/>
              <a:t>compared</a:t>
            </a:r>
            <a:r>
              <a:rPr lang="bn-BD" dirty="0" smtClean="0"/>
              <a:t> </a:t>
            </a:r>
            <a:r>
              <a:rPr lang="en-US" dirty="0" smtClean="0"/>
              <a:t>their </a:t>
            </a:r>
            <a:r>
              <a:rPr lang="en-US" dirty="0"/>
              <a:t>performance. The KDD’99 dataset is used for </a:t>
            </a:r>
            <a:r>
              <a:rPr lang="en-US" dirty="0" smtClean="0"/>
              <a:t>training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testing.</a:t>
            </a:r>
          </a:p>
        </p:txBody>
      </p:sp>
    </p:spTree>
    <p:extLst>
      <p:ext uri="{BB962C8B-B14F-4D97-AF65-F5344CB8AC3E}">
        <p14:creationId xmlns:p14="http://schemas.microsoft.com/office/powerpoint/2010/main" val="139046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</a:t>
            </a:r>
            <a:r>
              <a:rPr lang="en-US" dirty="0" smtClean="0"/>
              <a:t>are</a:t>
            </a:r>
            <a:r>
              <a:rPr lang="bn-BD" dirty="0" smtClean="0"/>
              <a:t> </a:t>
            </a:r>
            <a:r>
              <a:rPr lang="en-US" dirty="0" smtClean="0"/>
              <a:t>performing </a:t>
            </a:r>
            <a:r>
              <a:rPr lang="en-US" dirty="0"/>
              <a:t>very poor in detecting the low-frequency </a:t>
            </a:r>
            <a:r>
              <a:rPr lang="en-US" dirty="0" smtClean="0"/>
              <a:t>attacks</a:t>
            </a:r>
            <a:r>
              <a:rPr lang="bn-BD" dirty="0" smtClean="0"/>
              <a:t> </a:t>
            </a:r>
            <a:r>
              <a:rPr lang="en-US" dirty="0" smtClean="0"/>
              <a:t>(U2R </a:t>
            </a:r>
            <a:r>
              <a:rPr lang="en-US" dirty="0"/>
              <a:t>and R2L). NB achieves detection rate of 96.65%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err="1" smtClean="0"/>
              <a:t>DoS</a:t>
            </a:r>
            <a:r>
              <a:rPr lang="en-US" dirty="0" smtClean="0"/>
              <a:t> </a:t>
            </a:r>
            <a:r>
              <a:rPr lang="en-US" dirty="0"/>
              <a:t>and 88.33% detection rate for probe whereas DT </a:t>
            </a:r>
            <a:r>
              <a:rPr lang="en-US" dirty="0" smtClean="0"/>
              <a:t>achieves</a:t>
            </a:r>
            <a:r>
              <a:rPr lang="bn-BD" dirty="0" smtClean="0"/>
              <a:t> </a:t>
            </a:r>
            <a:r>
              <a:rPr lang="en-US" dirty="0" smtClean="0"/>
              <a:t>97.24</a:t>
            </a:r>
            <a:r>
              <a:rPr lang="en-US" dirty="0"/>
              <a:t>% detection rate for </a:t>
            </a:r>
            <a:r>
              <a:rPr lang="en-US" dirty="0" err="1"/>
              <a:t>DoS</a:t>
            </a:r>
            <a:r>
              <a:rPr lang="en-US" dirty="0"/>
              <a:t> and 77.92% detection rate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smtClean="0"/>
              <a:t>probe </a:t>
            </a:r>
            <a:r>
              <a:rPr lang="en-US" dirty="0"/>
              <a:t>attack. The detection rate is low (0.53%-11.84%)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smtClean="0"/>
              <a:t>both approaches</a:t>
            </a:r>
            <a:r>
              <a:rPr lang="bn-BD" dirty="0" smtClean="0"/>
              <a:t>.</a:t>
            </a:r>
          </a:p>
          <a:p>
            <a:endParaRPr lang="bn-BD" dirty="0"/>
          </a:p>
          <a:p>
            <a:r>
              <a:rPr lang="bn-BD" dirty="0" smtClean="0"/>
              <a:t>3. </a:t>
            </a:r>
            <a:r>
              <a:rPr lang="en-US" dirty="0" err="1"/>
              <a:t>Bouzida</a:t>
            </a:r>
            <a:r>
              <a:rPr lang="en-US" dirty="0"/>
              <a:t> et </a:t>
            </a:r>
            <a:r>
              <a:rPr lang="en-US" dirty="0" smtClean="0"/>
              <a:t>al.</a:t>
            </a:r>
            <a:r>
              <a:rPr lang="bn-BD" dirty="0" smtClean="0"/>
              <a:t> </a:t>
            </a:r>
            <a:r>
              <a:rPr lang="en-US" dirty="0" smtClean="0"/>
              <a:t>performed </a:t>
            </a:r>
            <a:r>
              <a:rPr lang="en-US" dirty="0"/>
              <a:t>the Intrusion </a:t>
            </a:r>
            <a:r>
              <a:rPr lang="en-US" dirty="0" smtClean="0"/>
              <a:t>Detection</a:t>
            </a:r>
            <a:r>
              <a:rPr lang="bn-BD" dirty="0" smtClean="0"/>
              <a:t> </a:t>
            </a:r>
            <a:r>
              <a:rPr lang="en-US" dirty="0" smtClean="0"/>
              <a:t>System </a:t>
            </a:r>
            <a:r>
              <a:rPr lang="en-US" dirty="0"/>
              <a:t>using Back Propagation Neural Network (BPL </a:t>
            </a:r>
            <a:r>
              <a:rPr lang="en-US" dirty="0" smtClean="0"/>
              <a:t>NN)</a:t>
            </a:r>
            <a:r>
              <a:rPr lang="bn-BD" dirty="0" smtClean="0"/>
              <a:t> </a:t>
            </a:r>
            <a:r>
              <a:rPr lang="en-US" dirty="0" smtClean="0"/>
              <a:t>classifier </a:t>
            </a:r>
            <a:r>
              <a:rPr lang="en-US" dirty="0"/>
              <a:t>and Decision tree separately for misuse detection </a:t>
            </a:r>
            <a:r>
              <a:rPr lang="en-US" dirty="0" smtClean="0"/>
              <a:t>and</a:t>
            </a:r>
            <a:r>
              <a:rPr lang="bn-BD" dirty="0" smtClean="0"/>
              <a:t> </a:t>
            </a:r>
            <a:r>
              <a:rPr lang="en-US" dirty="0" smtClean="0"/>
              <a:t>compared </a:t>
            </a:r>
            <a:r>
              <a:rPr lang="en-US" dirty="0"/>
              <a:t>their performance. They performed experiments </a:t>
            </a:r>
            <a:r>
              <a:rPr lang="en-US" dirty="0" smtClean="0"/>
              <a:t>on</a:t>
            </a:r>
            <a:r>
              <a:rPr lang="bn-BD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KDD’99 dataset for training and testing.</a:t>
            </a:r>
          </a:p>
        </p:txBody>
      </p:sp>
    </p:spTree>
    <p:extLst>
      <p:ext uri="{BB962C8B-B14F-4D97-AF65-F5344CB8AC3E}">
        <p14:creationId xmlns:p14="http://schemas.microsoft.com/office/powerpoint/2010/main" val="29717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modified </a:t>
            </a:r>
            <a:r>
              <a:rPr lang="en-US" dirty="0" smtClean="0"/>
              <a:t>C4.5</a:t>
            </a:r>
            <a:r>
              <a:rPr lang="bn-BD" dirty="0" smtClean="0"/>
              <a:t> </a:t>
            </a:r>
            <a:r>
              <a:rPr lang="en-US" dirty="0" smtClean="0"/>
              <a:t>algorithm </a:t>
            </a:r>
            <a:r>
              <a:rPr lang="en-US" dirty="0"/>
              <a:t>provides improvement for low-frequency attacks </a:t>
            </a:r>
            <a:r>
              <a:rPr lang="en-US" dirty="0" smtClean="0"/>
              <a:t>too.</a:t>
            </a:r>
            <a:r>
              <a:rPr lang="bn-BD" dirty="0" smtClean="0"/>
              <a:t> </a:t>
            </a:r>
            <a:r>
              <a:rPr lang="en-US" dirty="0" smtClean="0"/>
              <a:t>DT </a:t>
            </a:r>
            <a:r>
              <a:rPr lang="en-US" dirty="0"/>
              <a:t>provides the detection rate of 99.99% for </a:t>
            </a:r>
            <a:r>
              <a:rPr lang="en-US" dirty="0" err="1"/>
              <a:t>DoS</a:t>
            </a:r>
            <a:r>
              <a:rPr lang="en-US" dirty="0"/>
              <a:t>, 99.78%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smtClean="0"/>
              <a:t>probe</a:t>
            </a:r>
            <a:r>
              <a:rPr lang="en-US" dirty="0"/>
              <a:t>, 90.39% for U2R and 98.93% for R2L attacks</a:t>
            </a:r>
            <a:r>
              <a:rPr lang="en-US" dirty="0" smtClean="0"/>
              <a:t>.</a:t>
            </a:r>
            <a:endParaRPr lang="bn-BD" dirty="0" smtClean="0"/>
          </a:p>
          <a:p>
            <a:endParaRPr lang="bn-BD" dirty="0"/>
          </a:p>
          <a:p>
            <a:r>
              <a:rPr lang="bn-BD" dirty="0" smtClean="0"/>
              <a:t>4. </a:t>
            </a:r>
            <a:r>
              <a:rPr lang="en-US" dirty="0" err="1"/>
              <a:t>Tajbakhsh</a:t>
            </a:r>
            <a:r>
              <a:rPr lang="en-US" dirty="0"/>
              <a:t> et al. </a:t>
            </a:r>
            <a:r>
              <a:rPr lang="en-US" dirty="0" smtClean="0"/>
              <a:t>proposed </a:t>
            </a:r>
            <a:r>
              <a:rPr lang="en-US" dirty="0"/>
              <a:t>the misuse detection </a:t>
            </a:r>
            <a:r>
              <a:rPr lang="en-US" dirty="0" smtClean="0"/>
              <a:t>approach</a:t>
            </a:r>
            <a:r>
              <a:rPr lang="bn-BD" dirty="0" smtClean="0"/>
              <a:t> </a:t>
            </a:r>
            <a:r>
              <a:rPr lang="en-US" dirty="0"/>
              <a:t>based on fuzzy association rules using KDD’99 dataset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It provides 78.9% </a:t>
            </a:r>
            <a:r>
              <a:rPr lang="en-US" dirty="0" smtClean="0"/>
              <a:t>DR</a:t>
            </a:r>
            <a:r>
              <a:rPr lang="bn-BD" dirty="0" smtClean="0"/>
              <a:t> </a:t>
            </a:r>
            <a:r>
              <a:rPr lang="en-US" dirty="0" smtClean="0"/>
              <a:t>for </a:t>
            </a:r>
            <a:r>
              <a:rPr lang="en-US" dirty="0" err="1"/>
              <a:t>DoS</a:t>
            </a:r>
            <a:r>
              <a:rPr lang="en-US" dirty="0"/>
              <a:t> attack detection, 88.5% DR for probe attack, U2R </a:t>
            </a:r>
            <a:r>
              <a:rPr lang="en-US" dirty="0" smtClean="0"/>
              <a:t>DR</a:t>
            </a:r>
            <a:r>
              <a:rPr lang="bn-BD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68.6% and R2L DR for 6.2% attack. The overall </a:t>
            </a:r>
            <a:r>
              <a:rPr lang="en-US" dirty="0" smtClean="0"/>
              <a:t>detection</a:t>
            </a:r>
            <a:r>
              <a:rPr lang="bn-BD" dirty="0" smtClean="0"/>
              <a:t> </a:t>
            </a:r>
            <a:r>
              <a:rPr lang="en-US" dirty="0" smtClean="0"/>
              <a:t>rate </a:t>
            </a:r>
            <a:r>
              <a:rPr lang="en-US" dirty="0"/>
              <a:t>is 70%-90% with 2% false positives.</a:t>
            </a:r>
            <a:endParaRPr lang="bn-BD" dirty="0" smtClean="0"/>
          </a:p>
          <a:p>
            <a:endParaRPr lang="bn-B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dirty="0" smtClean="0"/>
              <a:t>5.</a:t>
            </a:r>
            <a:r>
              <a:rPr lang="en-US" dirty="0"/>
              <a:t> Kumar and </a:t>
            </a:r>
            <a:r>
              <a:rPr lang="en-US" dirty="0" err="1"/>
              <a:t>Yadav</a:t>
            </a:r>
            <a:r>
              <a:rPr lang="en-US" dirty="0"/>
              <a:t> </a:t>
            </a:r>
            <a:r>
              <a:rPr lang="en-US" dirty="0" smtClean="0"/>
              <a:t>proposed </a:t>
            </a:r>
            <a:r>
              <a:rPr lang="en-US" dirty="0"/>
              <a:t>the simplest model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smtClean="0"/>
              <a:t>misuse </a:t>
            </a:r>
            <a:r>
              <a:rPr lang="en-US" dirty="0"/>
              <a:t>detection system which is based on Neural Network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learned </a:t>
            </a:r>
            <a:r>
              <a:rPr lang="en-US" dirty="0"/>
              <a:t>classifier is tested over the testing data set. </a:t>
            </a:r>
            <a:r>
              <a:rPr lang="en-US" dirty="0" smtClean="0"/>
              <a:t>Neural</a:t>
            </a:r>
            <a:r>
              <a:rPr lang="bn-BD" dirty="0" smtClean="0"/>
              <a:t> </a:t>
            </a:r>
            <a:r>
              <a:rPr lang="en-US" dirty="0" smtClean="0"/>
              <a:t>Network </a:t>
            </a:r>
            <a:r>
              <a:rPr lang="en-US" dirty="0"/>
              <a:t>is found performing well for detecting </a:t>
            </a:r>
            <a:r>
              <a:rPr lang="en-US" dirty="0" smtClean="0"/>
              <a:t>Intrusions</a:t>
            </a:r>
            <a:r>
              <a:rPr lang="bn-BD" dirty="0" smtClean="0"/>
              <a:t> </a:t>
            </a:r>
            <a:r>
              <a:rPr lang="en-US" dirty="0" smtClean="0"/>
              <a:t>except </a:t>
            </a:r>
            <a:r>
              <a:rPr lang="en-US" dirty="0"/>
              <a:t>for low-frequency intrusions (U2R and R2L</a:t>
            </a:r>
            <a:r>
              <a:rPr lang="en-US" dirty="0" smtClean="0"/>
              <a:t>).</a:t>
            </a:r>
            <a:endParaRPr lang="bn-BD" dirty="0" smtClean="0"/>
          </a:p>
          <a:p>
            <a:endParaRPr lang="bn-BD" dirty="0"/>
          </a:p>
          <a:p>
            <a:r>
              <a:rPr lang="bn-BD" dirty="0" smtClean="0"/>
              <a:t>6. </a:t>
            </a:r>
            <a:r>
              <a:rPr lang="en-US" dirty="0" err="1"/>
              <a:t>Amoli</a:t>
            </a:r>
            <a:r>
              <a:rPr lang="en-US" dirty="0"/>
              <a:t> et al</a:t>
            </a:r>
            <a:r>
              <a:rPr lang="en-US" dirty="0" smtClean="0"/>
              <a:t>. </a:t>
            </a:r>
            <a:r>
              <a:rPr lang="en-US" dirty="0"/>
              <a:t>proposed an unsupervised </a:t>
            </a:r>
            <a:r>
              <a:rPr lang="en-US" dirty="0" smtClean="0"/>
              <a:t>clustering</a:t>
            </a:r>
            <a:r>
              <a:rPr lang="bn-BD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anomaly detection approach which is based on </a:t>
            </a:r>
            <a:r>
              <a:rPr lang="en-US" dirty="0" smtClean="0"/>
              <a:t>anomaly</a:t>
            </a:r>
            <a:r>
              <a:rPr lang="bn-BD" dirty="0" smtClean="0"/>
              <a:t> </a:t>
            </a:r>
            <a:r>
              <a:rPr lang="en-US" dirty="0" smtClean="0"/>
              <a:t>detection </a:t>
            </a:r>
            <a:r>
              <a:rPr lang="en-US" dirty="0"/>
              <a:t>approach to detect and classify the </a:t>
            </a:r>
            <a:r>
              <a:rPr lang="en-US" dirty="0" err="1"/>
              <a:t>DoS</a:t>
            </a:r>
            <a:r>
              <a:rPr lang="en-US" dirty="0"/>
              <a:t>, </a:t>
            </a:r>
            <a:r>
              <a:rPr lang="en-US" dirty="0" err="1" smtClean="0"/>
              <a:t>DDoS</a:t>
            </a:r>
            <a:r>
              <a:rPr lang="en-US" dirty="0" smtClean="0"/>
              <a:t>,</a:t>
            </a:r>
            <a:r>
              <a:rPr lang="bn-BD" dirty="0" smtClean="0"/>
              <a:t> </a:t>
            </a:r>
            <a:r>
              <a:rPr lang="en-US" dirty="0" smtClean="0"/>
              <a:t>Probe attacks</a:t>
            </a:r>
            <a:r>
              <a:rPr lang="bn-B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00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have </a:t>
            </a:r>
            <a:r>
              <a:rPr lang="en-US" dirty="0" smtClean="0"/>
              <a:t>considered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ISCX dataset to validate the approach. It achieves </a:t>
            </a:r>
            <a:r>
              <a:rPr lang="en-US" dirty="0" smtClean="0"/>
              <a:t>98.39%</a:t>
            </a:r>
            <a:r>
              <a:rPr lang="bn-BD" dirty="0" smtClean="0"/>
              <a:t> </a:t>
            </a:r>
            <a:r>
              <a:rPr lang="en-US" dirty="0" smtClean="0"/>
              <a:t>accuracy</a:t>
            </a:r>
            <a:r>
              <a:rPr lang="en-US" dirty="0"/>
              <a:t>, 100% recall, 98.12% precision, 96.39% TNR </a:t>
            </a:r>
            <a:r>
              <a:rPr lang="en-US" dirty="0" smtClean="0"/>
              <a:t>and</a:t>
            </a:r>
            <a:r>
              <a:rPr lang="bn-BD" dirty="0" smtClean="0"/>
              <a:t> </a:t>
            </a:r>
            <a:r>
              <a:rPr lang="en-US" dirty="0" smtClean="0"/>
              <a:t>3.61</a:t>
            </a:r>
            <a:r>
              <a:rPr lang="en-US" dirty="0"/>
              <a:t>% FPR and outperforms the K-mean outlier detection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bn-BD" dirty="0" smtClean="0"/>
              <a:t>7. </a:t>
            </a:r>
            <a:r>
              <a:rPr lang="en-US" dirty="0" err="1"/>
              <a:t>Bhamare</a:t>
            </a:r>
            <a:r>
              <a:rPr lang="en-US" dirty="0"/>
              <a:t> et al</a:t>
            </a:r>
            <a:r>
              <a:rPr lang="en-US" dirty="0" smtClean="0"/>
              <a:t>. </a:t>
            </a:r>
            <a:r>
              <a:rPr lang="en-US" dirty="0"/>
              <a:t>presented the use of machine </a:t>
            </a:r>
            <a:r>
              <a:rPr lang="en-US" dirty="0" smtClean="0"/>
              <a:t>learn</a:t>
            </a:r>
            <a:r>
              <a:rPr lang="en-US" dirty="0"/>
              <a:t>ing for detecting attacks in the cyber network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DT provides </a:t>
            </a:r>
            <a:r>
              <a:rPr lang="en-US" dirty="0" smtClean="0"/>
              <a:t>an</a:t>
            </a:r>
            <a:r>
              <a:rPr lang="bn-BD" dirty="0" smtClean="0"/>
              <a:t> </a:t>
            </a:r>
            <a:r>
              <a:rPr lang="en-US" dirty="0" smtClean="0"/>
              <a:t>accuracy </a:t>
            </a:r>
            <a:r>
              <a:rPr lang="en-US" dirty="0"/>
              <a:t>of 88.67%, NB provides 73.8% accuracy, SVM </a:t>
            </a:r>
            <a:r>
              <a:rPr lang="en-US" dirty="0" smtClean="0"/>
              <a:t>with</a:t>
            </a:r>
            <a:r>
              <a:rPr lang="bn-BD" dirty="0" smtClean="0"/>
              <a:t> </a:t>
            </a:r>
            <a:r>
              <a:rPr lang="en-US" dirty="0" smtClean="0"/>
              <a:t>RBF </a:t>
            </a:r>
            <a:r>
              <a:rPr lang="en-US" dirty="0"/>
              <a:t>kernel provides 70.15% accuracy, SVM with </a:t>
            </a:r>
            <a:r>
              <a:rPr lang="en-US" dirty="0" smtClean="0"/>
              <a:t>polynomial</a:t>
            </a:r>
            <a:r>
              <a:rPr lang="bn-BD" dirty="0" smtClean="0"/>
              <a:t> </a:t>
            </a:r>
            <a:r>
              <a:rPr lang="en-US" dirty="0" smtClean="0"/>
              <a:t>kernel </a:t>
            </a:r>
            <a:r>
              <a:rPr lang="en-US" dirty="0"/>
              <a:t>provides 68.06% accuracy, SVM with linear </a:t>
            </a:r>
            <a:r>
              <a:rPr lang="en-US" dirty="0" smtClean="0"/>
              <a:t>kernel</a:t>
            </a:r>
            <a:r>
              <a:rPr lang="bn-BD" dirty="0" smtClean="0"/>
              <a:t> </a:t>
            </a:r>
            <a:r>
              <a:rPr lang="en-US" dirty="0" smtClean="0"/>
              <a:t>provides </a:t>
            </a:r>
            <a:r>
              <a:rPr lang="en-US" dirty="0"/>
              <a:t>69.54% accuracy, and LR provides 89.26% </a:t>
            </a:r>
            <a:r>
              <a:rPr lang="en-US" dirty="0" smtClean="0"/>
              <a:t>accuracy.</a:t>
            </a:r>
            <a:r>
              <a:rPr lang="bn-BD" dirty="0" smtClean="0"/>
              <a:t> </a:t>
            </a:r>
            <a:r>
              <a:rPr lang="en-US" dirty="0" smtClean="0"/>
              <a:t>DT </a:t>
            </a:r>
            <a:r>
              <a:rPr lang="en-US" dirty="0"/>
              <a:t>provides 6.9% FPR, SVM with RBF function </a:t>
            </a:r>
            <a:r>
              <a:rPr lang="en-US" dirty="0" smtClean="0"/>
              <a:t>provides</a:t>
            </a:r>
            <a:r>
              <a:rPr lang="bn-BD" dirty="0" smtClean="0"/>
              <a:t> </a:t>
            </a:r>
            <a:r>
              <a:rPr lang="en-US" dirty="0" smtClean="0"/>
              <a:t>4.1</a:t>
            </a:r>
            <a:r>
              <a:rPr lang="en-US" dirty="0"/>
              <a:t>% FPR, SVM with poly function provides 53.3% </a:t>
            </a:r>
            <a:r>
              <a:rPr lang="en-US" dirty="0" smtClean="0"/>
              <a:t>FPR,</a:t>
            </a:r>
            <a:r>
              <a:rPr lang="bn-BD" dirty="0" smtClean="0"/>
              <a:t> </a:t>
            </a:r>
            <a:r>
              <a:rPr lang="en-US" dirty="0" smtClean="0"/>
              <a:t>SVM </a:t>
            </a:r>
            <a:r>
              <a:rPr lang="en-US" dirty="0"/>
              <a:t>with linear function provides 50.7% FPR, NB </a:t>
            </a:r>
            <a:r>
              <a:rPr lang="en-US" dirty="0" smtClean="0"/>
              <a:t>provides</a:t>
            </a:r>
            <a:r>
              <a:rPr lang="bn-BD" dirty="0" smtClean="0"/>
              <a:t> </a:t>
            </a:r>
            <a:r>
              <a:rPr lang="fr-FR" dirty="0" smtClean="0"/>
              <a:t>7.3</a:t>
            </a:r>
            <a:r>
              <a:rPr lang="fr-FR" dirty="0"/>
              <a:t>% FPR, LR </a:t>
            </a:r>
            <a:r>
              <a:rPr lang="fr-FR" dirty="0" err="1"/>
              <a:t>provides</a:t>
            </a:r>
            <a:r>
              <a:rPr lang="fr-FR" dirty="0"/>
              <a:t> 4.3% FPR.</a:t>
            </a:r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133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8. </a:t>
            </a:r>
            <a:r>
              <a:rPr lang="en-US" dirty="0" err="1"/>
              <a:t>Jazi</a:t>
            </a:r>
            <a:r>
              <a:rPr lang="en-US" dirty="0"/>
              <a:t> et </a:t>
            </a:r>
            <a:r>
              <a:rPr lang="en-US" dirty="0" smtClean="0"/>
              <a:t>al.</a:t>
            </a:r>
            <a:r>
              <a:rPr lang="bn-BD" dirty="0" smtClean="0"/>
              <a:t> </a:t>
            </a:r>
            <a:r>
              <a:rPr lang="en-US" dirty="0" smtClean="0"/>
              <a:t>presented </a:t>
            </a:r>
            <a:r>
              <a:rPr lang="en-US" dirty="0"/>
              <a:t>a novel approach for </a:t>
            </a:r>
            <a:r>
              <a:rPr lang="en-US" dirty="0" smtClean="0"/>
              <a:t>detecting</a:t>
            </a:r>
            <a:r>
              <a:rPr lang="bn-BD" dirty="0" smtClean="0"/>
              <a:t> </a:t>
            </a:r>
            <a:r>
              <a:rPr lang="en-US" dirty="0" smtClean="0"/>
              <a:t>application-layer </a:t>
            </a:r>
            <a:r>
              <a:rPr lang="en-US" dirty="0" err="1"/>
              <a:t>DDoS</a:t>
            </a:r>
            <a:r>
              <a:rPr lang="en-US" dirty="0"/>
              <a:t> attack which uses </a:t>
            </a:r>
            <a:r>
              <a:rPr lang="en-US" dirty="0" smtClean="0"/>
              <a:t>non-parametric</a:t>
            </a:r>
            <a:r>
              <a:rPr lang="bn-BD" dirty="0" smtClean="0"/>
              <a:t> </a:t>
            </a:r>
            <a:r>
              <a:rPr lang="en-US" dirty="0" smtClean="0"/>
              <a:t>CUSUM </a:t>
            </a:r>
            <a:r>
              <a:rPr lang="en-US" dirty="0"/>
              <a:t>algorithm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The selective sampling provides the </a:t>
            </a:r>
            <a:r>
              <a:rPr lang="en-US" dirty="0" smtClean="0"/>
              <a:t>best</a:t>
            </a:r>
            <a:r>
              <a:rPr lang="bn-BD" dirty="0" smtClean="0"/>
              <a:t> </a:t>
            </a:r>
            <a:r>
              <a:rPr lang="en-US" dirty="0" smtClean="0"/>
              <a:t>performance </a:t>
            </a:r>
            <a:r>
              <a:rPr lang="en-US" dirty="0"/>
              <a:t>with 100% accuracy and no false positive </a:t>
            </a:r>
            <a:r>
              <a:rPr lang="en-US" dirty="0" smtClean="0"/>
              <a:t>alerts</a:t>
            </a:r>
            <a:r>
              <a:rPr lang="bn-BD" dirty="0" smtClean="0"/>
              <a:t> </a:t>
            </a:r>
            <a:r>
              <a:rPr lang="en-US" dirty="0" smtClean="0"/>
              <a:t>having </a:t>
            </a:r>
            <a:r>
              <a:rPr lang="en-US" dirty="0"/>
              <a:t>sampling rate above 20%. A generic </a:t>
            </a:r>
            <a:r>
              <a:rPr lang="en-US" dirty="0" smtClean="0"/>
              <a:t>sketch-guided</a:t>
            </a:r>
            <a:r>
              <a:rPr lang="bn-BD" dirty="0" smtClean="0"/>
              <a:t> </a:t>
            </a:r>
            <a:r>
              <a:rPr lang="en-US" dirty="0" smtClean="0"/>
              <a:t>sampling </a:t>
            </a:r>
            <a:r>
              <a:rPr lang="en-US" dirty="0"/>
              <a:t>also provides good results for detecting </a:t>
            </a:r>
            <a:r>
              <a:rPr lang="en-US" dirty="0" err="1" smtClean="0"/>
              <a:t>applicationlayer</a:t>
            </a:r>
            <a:r>
              <a:rPr lang="bn-BD" dirty="0" smtClean="0"/>
              <a:t> </a:t>
            </a:r>
            <a:r>
              <a:rPr lang="en-US" dirty="0" smtClean="0"/>
              <a:t>attacks</a:t>
            </a:r>
            <a:r>
              <a:rPr lang="en-US" dirty="0"/>
              <a:t>. Sketch guided sampling provides 92% </a:t>
            </a:r>
            <a:r>
              <a:rPr lang="en-US" dirty="0" smtClean="0"/>
              <a:t>detection</a:t>
            </a:r>
            <a:r>
              <a:rPr lang="bn-BD" dirty="0" smtClean="0"/>
              <a:t> </a:t>
            </a:r>
            <a:r>
              <a:rPr lang="en-US" dirty="0" smtClean="0"/>
              <a:t>rate </a:t>
            </a:r>
            <a:r>
              <a:rPr lang="en-US" dirty="0"/>
              <a:t>at 40% sampling rate</a:t>
            </a:r>
            <a:r>
              <a:rPr lang="en-US" dirty="0" smtClean="0"/>
              <a:t>.</a:t>
            </a:r>
            <a:endParaRPr lang="bn-BD" dirty="0" smtClean="0"/>
          </a:p>
          <a:p>
            <a:endParaRPr lang="bn-BD" dirty="0"/>
          </a:p>
          <a:p>
            <a:r>
              <a:rPr lang="bn-BD" dirty="0" smtClean="0"/>
              <a:t>9. </a:t>
            </a:r>
            <a:r>
              <a:rPr lang="en-US" dirty="0"/>
              <a:t>Wang et al</a:t>
            </a:r>
            <a:r>
              <a:rPr lang="en-US" dirty="0" smtClean="0"/>
              <a:t>. </a:t>
            </a:r>
            <a:r>
              <a:rPr lang="en-US" dirty="0"/>
              <a:t>proposed an intrusion detection </a:t>
            </a:r>
            <a:r>
              <a:rPr lang="en-US" dirty="0" smtClean="0"/>
              <a:t>framework</a:t>
            </a:r>
            <a:r>
              <a:rPr lang="bn-BD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uses support vector machine (SVM) </a:t>
            </a:r>
            <a:r>
              <a:rPr lang="en-US" dirty="0" smtClean="0"/>
              <a:t>integrated</a:t>
            </a:r>
            <a:r>
              <a:rPr lang="bn-BD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a data transformation </a:t>
            </a:r>
            <a:r>
              <a:rPr lang="en-US" dirty="0" smtClean="0"/>
              <a:t>method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/>
              <a:t>D</a:t>
            </a:r>
            <a:r>
              <a:rPr lang="en-US" dirty="0" err="1" smtClean="0"/>
              <a:t>etection</a:t>
            </a:r>
            <a:r>
              <a:rPr lang="en-US" dirty="0" smtClean="0"/>
              <a:t> </a:t>
            </a:r>
            <a:r>
              <a:rPr lang="en-US" dirty="0"/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high-level, the detection mechanism used by </a:t>
            </a:r>
            <a:r>
              <a:rPr lang="en-US" dirty="0" smtClean="0"/>
              <a:t>the </a:t>
            </a:r>
            <a:r>
              <a:rPr lang="en-US" dirty="0" err="1" smtClean="0"/>
              <a:t>IDSes</a:t>
            </a:r>
            <a:r>
              <a:rPr lang="bn-BD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of three </a:t>
            </a:r>
            <a:r>
              <a:rPr lang="en-US" dirty="0" smtClean="0"/>
              <a:t>types</a:t>
            </a:r>
            <a:r>
              <a:rPr lang="bn-BD" dirty="0" smtClean="0"/>
              <a:t> :</a:t>
            </a:r>
          </a:p>
          <a:p>
            <a:pPr lvl="2"/>
            <a:r>
              <a:rPr lang="bn-BD" dirty="0" smtClean="0"/>
              <a:t>1. </a:t>
            </a:r>
            <a:r>
              <a:rPr lang="bn-BD" sz="2000" dirty="0"/>
              <a:t>M</a:t>
            </a:r>
            <a:r>
              <a:rPr lang="en-US" sz="2000" dirty="0" err="1" smtClean="0"/>
              <a:t>isuse</a:t>
            </a:r>
            <a:r>
              <a:rPr lang="en-US" sz="2000" dirty="0" smtClean="0"/>
              <a:t> detection</a:t>
            </a:r>
            <a:endParaRPr lang="bn-BD" sz="2000" dirty="0"/>
          </a:p>
          <a:p>
            <a:pPr lvl="2"/>
            <a:r>
              <a:rPr lang="bn-BD" sz="2000" dirty="0" smtClean="0"/>
              <a:t>2. A</a:t>
            </a:r>
            <a:r>
              <a:rPr lang="en-US" sz="2000" dirty="0" err="1" smtClean="0"/>
              <a:t>nomaly</a:t>
            </a:r>
            <a:r>
              <a:rPr lang="en-US" sz="2000" dirty="0" smtClean="0"/>
              <a:t> detection</a:t>
            </a:r>
            <a:endParaRPr lang="bn-BD" sz="2000" dirty="0" smtClean="0"/>
          </a:p>
          <a:p>
            <a:pPr lvl="2"/>
            <a:r>
              <a:rPr lang="bn-BD" sz="2000" dirty="0" smtClean="0"/>
              <a:t>3. </a:t>
            </a:r>
            <a:r>
              <a:rPr lang="bn-BD" sz="2000" dirty="0"/>
              <a:t>H</a:t>
            </a:r>
            <a:r>
              <a:rPr lang="en-US" sz="2000" dirty="0" err="1" smtClean="0"/>
              <a:t>ybrid</a:t>
            </a:r>
            <a:r>
              <a:rPr lang="en-US" sz="2000" dirty="0" smtClean="0"/>
              <a:t> </a:t>
            </a:r>
            <a:r>
              <a:rPr lang="en-US" sz="2000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9021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achieves </a:t>
            </a:r>
            <a:r>
              <a:rPr lang="en-US" dirty="0" smtClean="0"/>
              <a:t>99.31%</a:t>
            </a:r>
            <a:r>
              <a:rPr lang="bn-BD" dirty="0" smtClean="0"/>
              <a:t> </a:t>
            </a:r>
            <a:r>
              <a:rPr lang="en-US" dirty="0" smtClean="0"/>
              <a:t>accuracy</a:t>
            </a:r>
            <a:r>
              <a:rPr lang="en-US" dirty="0"/>
              <a:t>, 99.20% detection rate and 0.60% false alarm rate.</a:t>
            </a:r>
          </a:p>
        </p:txBody>
      </p:sp>
    </p:spTree>
    <p:extLst>
      <p:ext uri="{BB962C8B-B14F-4D97-AF65-F5344CB8AC3E}">
        <p14:creationId xmlns:p14="http://schemas.microsoft.com/office/powerpoint/2010/main" val="10457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Single Classifier with limited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 techniques are used with single </a:t>
            </a:r>
            <a:r>
              <a:rPr lang="en-US" dirty="0" smtClean="0"/>
              <a:t>classifier</a:t>
            </a:r>
            <a:r>
              <a:rPr lang="bn-BD" dirty="0" smtClean="0"/>
              <a:t> </a:t>
            </a:r>
            <a:r>
              <a:rPr lang="en-US" dirty="0" smtClean="0"/>
              <a:t>approaches </a:t>
            </a:r>
            <a:r>
              <a:rPr lang="en-US" dirty="0"/>
              <a:t>to improve its performance. </a:t>
            </a:r>
            <a:r>
              <a:rPr lang="en-US" dirty="0" err="1" smtClean="0"/>
              <a:t>Sangkatsanee</a:t>
            </a:r>
            <a:r>
              <a:rPr lang="bn-BD" dirty="0" smtClean="0"/>
              <a:t> </a:t>
            </a:r>
            <a:r>
              <a:rPr lang="en-US" dirty="0" smtClean="0"/>
              <a:t>proposed </a:t>
            </a:r>
            <a:r>
              <a:rPr lang="en-US" dirty="0"/>
              <a:t>a real-time Intrusion Detection System (</a:t>
            </a:r>
            <a:r>
              <a:rPr lang="en-US" dirty="0" smtClean="0"/>
              <a:t>RT-IDS)</a:t>
            </a:r>
            <a:r>
              <a:rPr lang="bn-BD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on decision tree C4.5 to detect the two different </a:t>
            </a:r>
            <a:r>
              <a:rPr lang="en-US" dirty="0" smtClean="0"/>
              <a:t>types</a:t>
            </a:r>
            <a:r>
              <a:rPr lang="bn-B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network intrusions such as Denial of Service (</a:t>
            </a:r>
            <a:r>
              <a:rPr lang="en-US" dirty="0" err="1"/>
              <a:t>DoS</a:t>
            </a:r>
            <a:r>
              <a:rPr lang="en-US" dirty="0"/>
              <a:t>) </a:t>
            </a:r>
            <a:r>
              <a:rPr lang="en-US" dirty="0" smtClean="0"/>
              <a:t>and</a:t>
            </a:r>
            <a:r>
              <a:rPr lang="bn-BD" dirty="0" smtClean="0"/>
              <a:t> </a:t>
            </a:r>
            <a:r>
              <a:rPr lang="en-US" dirty="0" smtClean="0"/>
              <a:t>Probe</a:t>
            </a:r>
            <a:r>
              <a:rPr lang="en-US" dirty="0"/>
              <a:t>. The approach is applied in context to misuse </a:t>
            </a:r>
            <a:r>
              <a:rPr lang="en-US" dirty="0" smtClean="0"/>
              <a:t>detection.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framework consists of three phases: data </a:t>
            </a:r>
            <a:r>
              <a:rPr lang="en-US" dirty="0" smtClean="0"/>
              <a:t>preprocessing,</a:t>
            </a:r>
            <a:r>
              <a:rPr lang="bn-BD" dirty="0" smtClean="0"/>
              <a:t> </a:t>
            </a:r>
            <a:r>
              <a:rPr lang="en-US" dirty="0" smtClean="0"/>
              <a:t>classification </a:t>
            </a:r>
            <a:r>
              <a:rPr lang="en-US" dirty="0"/>
              <a:t>and post-processing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The technique is not detecting </a:t>
            </a:r>
            <a:r>
              <a:rPr lang="en-US" dirty="0" smtClean="0"/>
              <a:t>low-frequency</a:t>
            </a:r>
            <a:r>
              <a:rPr lang="bn-BD" dirty="0" smtClean="0"/>
              <a:t> </a:t>
            </a:r>
            <a:r>
              <a:rPr lang="en-US" dirty="0" smtClean="0"/>
              <a:t>attacks</a:t>
            </a:r>
            <a:r>
              <a:rPr lang="en-US" dirty="0"/>
              <a:t>. The detection rate for other attacks is higher than </a:t>
            </a:r>
            <a:r>
              <a:rPr lang="en-US" dirty="0" smtClean="0"/>
              <a:t>98%</a:t>
            </a:r>
            <a:r>
              <a:rPr lang="bn-BD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only two seconds of computational speed. It detects </a:t>
            </a:r>
            <a:r>
              <a:rPr lang="en-US" dirty="0" err="1" smtClean="0"/>
              <a:t>DoS</a:t>
            </a:r>
            <a:r>
              <a:rPr lang="bn-BD" dirty="0" smtClean="0"/>
              <a:t> </a:t>
            </a:r>
            <a:r>
              <a:rPr lang="en-US" dirty="0" smtClean="0"/>
              <a:t>attack </a:t>
            </a:r>
            <a:r>
              <a:rPr lang="en-US" dirty="0"/>
              <a:t>with 99.434% DR &amp; 0.73% false alarm and probe </a:t>
            </a:r>
            <a:r>
              <a:rPr lang="en-US" dirty="0" smtClean="0"/>
              <a:t>attack</a:t>
            </a:r>
            <a:r>
              <a:rPr lang="bn-BD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98.868% DR &amp; 0.9% false alarms.</a:t>
            </a:r>
          </a:p>
        </p:txBody>
      </p:sp>
    </p:spTree>
    <p:extLst>
      <p:ext uri="{BB962C8B-B14F-4D97-AF65-F5344CB8AC3E}">
        <p14:creationId xmlns:p14="http://schemas.microsoft.com/office/powerpoint/2010/main" val="13546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1. </a:t>
            </a:r>
            <a:r>
              <a:rPr lang="en-US" dirty="0" err="1" smtClean="0"/>
              <a:t>Amiri</a:t>
            </a:r>
            <a:r>
              <a:rPr lang="en-US" dirty="0" smtClean="0"/>
              <a:t> </a:t>
            </a:r>
            <a:r>
              <a:rPr lang="en-US" dirty="0"/>
              <a:t>proposed Modified Mutual Information </a:t>
            </a:r>
            <a:r>
              <a:rPr lang="en-US" dirty="0" smtClean="0"/>
              <a:t>based</a:t>
            </a:r>
            <a:r>
              <a:rPr lang="bn-BD" dirty="0" smtClean="0"/>
              <a:t> </a:t>
            </a:r>
            <a:r>
              <a:rPr lang="en-US" dirty="0" smtClean="0"/>
              <a:t>feature </a:t>
            </a:r>
            <a:r>
              <a:rPr lang="en-US" dirty="0"/>
              <a:t>selection approach (MMIFS) and used it with </a:t>
            </a:r>
            <a:r>
              <a:rPr lang="en-US" dirty="0" smtClean="0"/>
              <a:t>Support</a:t>
            </a:r>
            <a:r>
              <a:rPr lang="bn-BD" dirty="0" smtClean="0"/>
              <a:t> </a:t>
            </a:r>
            <a:r>
              <a:rPr lang="en-US" dirty="0" smtClean="0"/>
              <a:t>Vector </a:t>
            </a:r>
            <a:r>
              <a:rPr lang="en-US" dirty="0"/>
              <a:t>Machine (SVM) to detect different types of </a:t>
            </a:r>
            <a:r>
              <a:rPr lang="en-US" dirty="0" smtClean="0"/>
              <a:t>attacks</a:t>
            </a:r>
            <a:r>
              <a:rPr lang="bn-BD" dirty="0" smtClean="0"/>
              <a:t> </a:t>
            </a:r>
            <a:r>
              <a:rPr lang="en-US" dirty="0" smtClean="0"/>
              <a:t>mainly </a:t>
            </a:r>
            <a:r>
              <a:rPr lang="en-US" dirty="0"/>
              <a:t>low-frequency attacks. They have considered </a:t>
            </a:r>
            <a:r>
              <a:rPr lang="en-US" dirty="0" smtClean="0"/>
              <a:t>training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testing dataset of KDD’99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The method does not achieve detection </a:t>
            </a:r>
            <a:r>
              <a:rPr lang="en-US" dirty="0" smtClean="0"/>
              <a:t>rate</a:t>
            </a:r>
            <a:r>
              <a:rPr lang="bn-BD" dirty="0" smtClean="0"/>
              <a:t> </a:t>
            </a:r>
            <a:r>
              <a:rPr lang="en-US" dirty="0" smtClean="0"/>
              <a:t>greater </a:t>
            </a:r>
            <a:r>
              <a:rPr lang="en-US" dirty="0"/>
              <a:t>than 90% to any of the attack detection. Moreover,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detection </a:t>
            </a:r>
            <a:r>
              <a:rPr lang="en-US" dirty="0"/>
              <a:t>rate for U2R attack is lowest (30.70</a:t>
            </a:r>
            <a:r>
              <a:rPr lang="en-US" dirty="0" smtClean="0"/>
              <a:t>%).</a:t>
            </a:r>
            <a:endParaRPr lang="bn-BD" dirty="0" smtClean="0"/>
          </a:p>
          <a:p>
            <a:endParaRPr lang="bn-BD" dirty="0"/>
          </a:p>
          <a:p>
            <a:r>
              <a:rPr lang="bn-BD" dirty="0" smtClean="0"/>
              <a:t>2. </a:t>
            </a:r>
            <a:r>
              <a:rPr lang="en-US" dirty="0"/>
              <a:t>Lin et al</a:t>
            </a:r>
            <a:r>
              <a:rPr lang="en-US" dirty="0" smtClean="0"/>
              <a:t>. </a:t>
            </a:r>
            <a:r>
              <a:rPr lang="en-US" dirty="0"/>
              <a:t>proposed a new distance based </a:t>
            </a:r>
            <a:r>
              <a:rPr lang="en-US" dirty="0" smtClean="0"/>
              <a:t>feature</a:t>
            </a:r>
            <a:r>
              <a:rPr lang="bn-BD" dirty="0" smtClean="0"/>
              <a:t> </a:t>
            </a:r>
            <a:r>
              <a:rPr lang="en-US" dirty="0" smtClean="0"/>
              <a:t>extraction </a:t>
            </a:r>
            <a:r>
              <a:rPr lang="en-US" dirty="0"/>
              <a:t>approach (CANN) applied with anomaly </a:t>
            </a:r>
            <a:r>
              <a:rPr lang="en-US" dirty="0" smtClean="0"/>
              <a:t>detection</a:t>
            </a:r>
            <a:r>
              <a:rPr lang="bn-BD" dirty="0" smtClean="0"/>
              <a:t> </a:t>
            </a:r>
            <a:r>
              <a:rPr lang="en-US" dirty="0" smtClean="0"/>
              <a:t>approach </a:t>
            </a:r>
            <a:r>
              <a:rPr lang="en-US" dirty="0"/>
              <a:t>based on a k-NN algorithm to detect intrusions.</a:t>
            </a:r>
          </a:p>
        </p:txBody>
      </p:sp>
    </p:spTree>
    <p:extLst>
      <p:ext uri="{BB962C8B-B14F-4D97-AF65-F5344CB8AC3E}">
        <p14:creationId xmlns:p14="http://schemas.microsoft.com/office/powerpoint/2010/main" val="121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classifier </a:t>
            </a:r>
            <a:r>
              <a:rPr lang="en-US" dirty="0" smtClean="0"/>
              <a:t>is</a:t>
            </a:r>
            <a:r>
              <a:rPr lang="bn-BD" dirty="0" smtClean="0"/>
              <a:t> </a:t>
            </a:r>
            <a:r>
              <a:rPr lang="en-US" dirty="0" smtClean="0"/>
              <a:t>not </a:t>
            </a:r>
            <a:r>
              <a:rPr lang="en-US" dirty="0"/>
              <a:t>able to detect low-frequency attacks. The overall </a:t>
            </a:r>
            <a:r>
              <a:rPr lang="en-US" dirty="0" smtClean="0"/>
              <a:t>detection</a:t>
            </a:r>
            <a:r>
              <a:rPr lang="bn-BD" dirty="0" smtClean="0"/>
              <a:t> </a:t>
            </a:r>
            <a:r>
              <a:rPr lang="en-US" dirty="0" smtClean="0"/>
              <a:t>rate </a:t>
            </a:r>
            <a:r>
              <a:rPr lang="en-US" dirty="0"/>
              <a:t>is 99.99%, accuracy 99.76% and false alarms 0.003</a:t>
            </a:r>
            <a:r>
              <a:rPr lang="en-US" dirty="0" smtClean="0"/>
              <a:t>%.</a:t>
            </a:r>
            <a:r>
              <a:rPr lang="bn-BD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achieves accuracy  99% for both </a:t>
            </a:r>
            <a:r>
              <a:rPr lang="en-US" dirty="0" err="1"/>
              <a:t>DoS</a:t>
            </a:r>
            <a:r>
              <a:rPr lang="en-US" dirty="0"/>
              <a:t> and probe </a:t>
            </a:r>
            <a:r>
              <a:rPr lang="en-US" dirty="0" smtClean="0"/>
              <a:t>attack</a:t>
            </a:r>
            <a:r>
              <a:rPr lang="bn-BD" dirty="0" smtClean="0"/>
              <a:t> </a:t>
            </a:r>
            <a:r>
              <a:rPr lang="en-US" dirty="0" smtClean="0"/>
              <a:t>detection.</a:t>
            </a:r>
            <a:endParaRPr lang="bn-BD" dirty="0" smtClean="0"/>
          </a:p>
          <a:p>
            <a:endParaRPr lang="bn-BD" dirty="0"/>
          </a:p>
          <a:p>
            <a:r>
              <a:rPr lang="bn-BD" dirty="0" smtClean="0"/>
              <a:t>3. </a:t>
            </a:r>
            <a:r>
              <a:rPr lang="en-US" dirty="0" err="1"/>
              <a:t>Koc</a:t>
            </a:r>
            <a:r>
              <a:rPr lang="en-US" dirty="0"/>
              <a:t> et al. </a:t>
            </a:r>
            <a:r>
              <a:rPr lang="en-US" dirty="0" smtClean="0"/>
              <a:t>proposed </a:t>
            </a:r>
            <a:r>
              <a:rPr lang="en-US" dirty="0"/>
              <a:t>the Hidden Naive Bayes </a:t>
            </a:r>
            <a:r>
              <a:rPr lang="en-US" dirty="0" smtClean="0"/>
              <a:t>Classifier</a:t>
            </a:r>
            <a:r>
              <a:rPr lang="bn-BD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is an extension of the Naive Bayes classifier for </a:t>
            </a:r>
            <a:r>
              <a:rPr lang="en-US" dirty="0" smtClean="0"/>
              <a:t>misuse</a:t>
            </a:r>
            <a:r>
              <a:rPr lang="bn-BD" dirty="0" smtClean="0"/>
              <a:t> </a:t>
            </a:r>
            <a:r>
              <a:rPr lang="en-US" dirty="0" smtClean="0"/>
              <a:t>detection.</a:t>
            </a:r>
            <a:endParaRPr lang="bn-BD" dirty="0" smtClean="0"/>
          </a:p>
          <a:p>
            <a:r>
              <a:rPr lang="en-US" dirty="0"/>
              <a:t>The </a:t>
            </a:r>
            <a:r>
              <a:rPr lang="en-US" dirty="0" smtClean="0"/>
              <a:t>author</a:t>
            </a:r>
            <a:r>
              <a:rPr lang="bn-BD" dirty="0" smtClean="0"/>
              <a:t> </a:t>
            </a:r>
            <a:r>
              <a:rPr lang="en-US" dirty="0" smtClean="0"/>
              <a:t>provided </a:t>
            </a:r>
            <a:r>
              <a:rPr lang="en-US" dirty="0" err="1"/>
              <a:t>DoS</a:t>
            </a:r>
            <a:r>
              <a:rPr lang="en-US" dirty="0"/>
              <a:t> detection rate as 99.60% and overall </a:t>
            </a:r>
            <a:r>
              <a:rPr lang="en-US" dirty="0" smtClean="0"/>
              <a:t>detection</a:t>
            </a:r>
            <a:r>
              <a:rPr lang="bn-BD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93.72% using KDD’99 dataset.</a:t>
            </a:r>
            <a:endParaRPr lang="bn-B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dirty="0" smtClean="0"/>
              <a:t>4. </a:t>
            </a:r>
            <a:r>
              <a:rPr lang="en-US" dirty="0" err="1"/>
              <a:t>Gharaee</a:t>
            </a:r>
            <a:r>
              <a:rPr lang="en-US" dirty="0"/>
              <a:t> et al</a:t>
            </a:r>
            <a:r>
              <a:rPr lang="en-US" dirty="0" smtClean="0"/>
              <a:t>. </a:t>
            </a:r>
            <a:r>
              <a:rPr lang="en-US" dirty="0"/>
              <a:t>proposed the new feature </a:t>
            </a:r>
            <a:r>
              <a:rPr lang="en-US" dirty="0" smtClean="0"/>
              <a:t>selection</a:t>
            </a:r>
            <a:r>
              <a:rPr lang="bn-BD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intrusion detection model (GF-SVM) to detect </a:t>
            </a:r>
            <a:r>
              <a:rPr lang="en-US" dirty="0" smtClean="0"/>
              <a:t>intrusions</a:t>
            </a:r>
            <a:r>
              <a:rPr lang="bn-BD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network. A feature selection approach is </a:t>
            </a:r>
            <a:r>
              <a:rPr lang="en-US" dirty="0" smtClean="0"/>
              <a:t>proposed</a:t>
            </a:r>
            <a:r>
              <a:rPr lang="bn-BD" dirty="0" smtClean="0"/>
              <a:t> </a:t>
            </a:r>
            <a:r>
              <a:rPr lang="en-US" dirty="0" smtClean="0"/>
              <a:t>where </a:t>
            </a:r>
            <a:r>
              <a:rPr lang="en-US" dirty="0"/>
              <a:t>a Genetic algorithm (GA) and SVM are integrated </a:t>
            </a:r>
            <a:r>
              <a:rPr lang="en-US" dirty="0" smtClean="0"/>
              <a:t>to</a:t>
            </a:r>
            <a:r>
              <a:rPr lang="bn-BD" dirty="0" smtClean="0"/>
              <a:t> </a:t>
            </a:r>
            <a:r>
              <a:rPr lang="en-US" dirty="0" smtClean="0"/>
              <a:t>provide </a:t>
            </a:r>
            <a:r>
              <a:rPr lang="en-US" dirty="0"/>
              <a:t>an optimal set of features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It achieves an accuracy of 97.45% with 98.47% TPR </a:t>
            </a:r>
            <a:r>
              <a:rPr lang="en-US" dirty="0" smtClean="0"/>
              <a:t>and</a:t>
            </a:r>
            <a:r>
              <a:rPr lang="bn-BD" dirty="0" smtClean="0"/>
              <a:t> </a:t>
            </a:r>
            <a:r>
              <a:rPr lang="en-US" dirty="0" smtClean="0"/>
              <a:t>0.04</a:t>
            </a:r>
            <a:r>
              <a:rPr lang="en-US" dirty="0"/>
              <a:t>% FPR for detecting normal traffic. It achieves an </a:t>
            </a:r>
            <a:r>
              <a:rPr lang="en-US" dirty="0" smtClean="0"/>
              <a:t>accuracy</a:t>
            </a:r>
            <a:r>
              <a:rPr lang="bn-B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79.19%-99.45% with TPR 67.31%-100% and FPR 0.01</a:t>
            </a:r>
            <a:r>
              <a:rPr lang="en-US" dirty="0" smtClean="0"/>
              <a:t>%-</a:t>
            </a:r>
            <a:r>
              <a:rPr lang="bn-BD" dirty="0" smtClean="0"/>
              <a:t> </a:t>
            </a:r>
            <a:r>
              <a:rPr lang="en-US" dirty="0" smtClean="0"/>
              <a:t>0.09</a:t>
            </a:r>
            <a:r>
              <a:rPr lang="en-US" dirty="0"/>
              <a:t>% for detecting various types of attacks</a:t>
            </a:r>
            <a:r>
              <a:rPr lang="en-US" dirty="0" smtClean="0"/>
              <a:t>.</a:t>
            </a:r>
            <a:endParaRPr lang="bn-BD" dirty="0" smtClean="0"/>
          </a:p>
          <a:p>
            <a:endParaRPr lang="bn-B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dirty="0" smtClean="0"/>
              <a:t>5. </a:t>
            </a:r>
            <a:r>
              <a:rPr lang="en-US" dirty="0" err="1"/>
              <a:t>Bamakan</a:t>
            </a:r>
            <a:r>
              <a:rPr lang="en-US" dirty="0"/>
              <a:t> et al</a:t>
            </a:r>
            <a:r>
              <a:rPr lang="en-US" dirty="0" smtClean="0"/>
              <a:t>. </a:t>
            </a:r>
            <a:r>
              <a:rPr lang="en-US" dirty="0"/>
              <a:t>proposed an intrusion detection </a:t>
            </a:r>
            <a:r>
              <a:rPr lang="en-US" dirty="0" smtClean="0"/>
              <a:t>framework</a:t>
            </a:r>
            <a:r>
              <a:rPr lang="bn-BD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integrates the time varying chaos particle </a:t>
            </a:r>
            <a:r>
              <a:rPr lang="en-US" dirty="0" smtClean="0"/>
              <a:t>swarm</a:t>
            </a:r>
            <a:r>
              <a:rPr lang="bn-BD" dirty="0" smtClean="0"/>
              <a:t> </a:t>
            </a:r>
            <a:r>
              <a:rPr lang="en-US" dirty="0" smtClean="0"/>
              <a:t>optimization </a:t>
            </a:r>
            <a:r>
              <a:rPr lang="en-US" dirty="0"/>
              <a:t>(TVCPSO) with multiple criteria linear </a:t>
            </a:r>
            <a:r>
              <a:rPr lang="en-US" dirty="0" smtClean="0"/>
              <a:t>programming(</a:t>
            </a:r>
            <a:r>
              <a:rPr lang="bn-BD" dirty="0" smtClean="0"/>
              <a:t> </a:t>
            </a:r>
            <a:r>
              <a:rPr lang="en-US" dirty="0" smtClean="0"/>
              <a:t>MCLP</a:t>
            </a:r>
            <a:r>
              <a:rPr lang="en-US" dirty="0"/>
              <a:t>) and SVM individually for doing parameter </a:t>
            </a:r>
            <a:r>
              <a:rPr lang="en-US" dirty="0" smtClean="0"/>
              <a:t>tuning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feature selection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The </a:t>
            </a:r>
            <a:r>
              <a:rPr lang="en-US" dirty="0" smtClean="0"/>
              <a:t>overall</a:t>
            </a:r>
            <a:r>
              <a:rPr lang="bn-BD" dirty="0" smtClean="0"/>
              <a:t> </a:t>
            </a:r>
            <a:r>
              <a:rPr lang="en-US" dirty="0" smtClean="0"/>
              <a:t>detection </a:t>
            </a:r>
            <a:r>
              <a:rPr lang="en-US" dirty="0"/>
              <a:t>rate provided by TVCPSO-MCLP is 97.23% </a:t>
            </a:r>
            <a:r>
              <a:rPr lang="en-US" dirty="0" smtClean="0"/>
              <a:t>having</a:t>
            </a:r>
            <a:r>
              <a:rPr lang="bn-BD" dirty="0" smtClean="0"/>
              <a:t> </a:t>
            </a:r>
            <a:r>
              <a:rPr lang="en-US" dirty="0" smtClean="0"/>
              <a:t>false </a:t>
            </a:r>
            <a:r>
              <a:rPr lang="en-US" dirty="0"/>
              <a:t>alarm rate 2.41% and accuracy 96.88% with </a:t>
            </a:r>
            <a:r>
              <a:rPr lang="en-US" dirty="0" smtClean="0"/>
              <a:t>feature</a:t>
            </a:r>
            <a:r>
              <a:rPr lang="bn-BD" dirty="0" smtClean="0"/>
              <a:t> </a:t>
            </a:r>
            <a:r>
              <a:rPr lang="en-US" dirty="0" smtClean="0"/>
              <a:t>selection</a:t>
            </a:r>
            <a:r>
              <a:rPr lang="en-US" dirty="0"/>
              <a:t>. TVCPSO-SVM provides 97.84% accuracy, </a:t>
            </a:r>
            <a:r>
              <a:rPr lang="en-US" dirty="0" smtClean="0"/>
              <a:t>97.03%</a:t>
            </a:r>
            <a:r>
              <a:rPr lang="bn-BD" dirty="0" smtClean="0"/>
              <a:t> </a:t>
            </a:r>
            <a:r>
              <a:rPr lang="en-US" dirty="0" smtClean="0"/>
              <a:t>detection </a:t>
            </a:r>
            <a:r>
              <a:rPr lang="en-US" dirty="0"/>
              <a:t>rate and 0.87% false alarm rate with feature selection</a:t>
            </a:r>
            <a:r>
              <a:rPr lang="en-US" dirty="0" smtClean="0"/>
              <a:t>.</a:t>
            </a:r>
            <a:endParaRPr lang="bn-BD" dirty="0" smtClean="0"/>
          </a:p>
          <a:p>
            <a:endParaRPr lang="bn-BD" dirty="0"/>
          </a:p>
          <a:p>
            <a:r>
              <a:rPr lang="bn-BD" dirty="0"/>
              <a:t>6. </a:t>
            </a:r>
            <a:r>
              <a:rPr lang="en-US" dirty="0" err="1"/>
              <a:t>Akashdeep</a:t>
            </a:r>
            <a:r>
              <a:rPr lang="en-US" dirty="0"/>
              <a:t> et al. provided an intrusion detection</a:t>
            </a:r>
            <a:r>
              <a:rPr lang="bn-BD" dirty="0"/>
              <a:t> </a:t>
            </a:r>
            <a:r>
              <a:rPr lang="en-US" dirty="0" smtClean="0"/>
              <a:t>approach</a:t>
            </a:r>
            <a:r>
              <a:rPr lang="en-US" dirty="0"/>
              <a:t> which uses ANN and combines it with proposed</a:t>
            </a:r>
            <a:r>
              <a:rPr lang="bn-BD" dirty="0"/>
              <a:t> </a:t>
            </a:r>
            <a:r>
              <a:rPr lang="en-US" dirty="0"/>
              <a:t>feature reduction </a:t>
            </a:r>
          </a:p>
        </p:txBody>
      </p:sp>
    </p:spTree>
    <p:extLst>
      <p:ext uri="{BB962C8B-B14F-4D97-AF65-F5344CB8AC3E}">
        <p14:creationId xmlns:p14="http://schemas.microsoft.com/office/powerpoint/2010/main" val="20712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method.</a:t>
            </a:r>
            <a:endParaRPr lang="bn-BD" dirty="0" smtClean="0"/>
          </a:p>
          <a:p>
            <a:r>
              <a:rPr lang="en-US" dirty="0"/>
              <a:t>The reduced </a:t>
            </a:r>
            <a:r>
              <a:rPr lang="en-US" dirty="0" smtClean="0"/>
              <a:t>KDD</a:t>
            </a:r>
            <a:r>
              <a:rPr lang="bn-BD" dirty="0" smtClean="0"/>
              <a:t> </a:t>
            </a:r>
            <a:r>
              <a:rPr lang="en-US" dirty="0" smtClean="0"/>
              <a:t>99 </a:t>
            </a:r>
            <a:r>
              <a:rPr lang="en-US" dirty="0"/>
              <a:t>dataset with 25 features is used to train ANN classifier. </a:t>
            </a:r>
            <a:r>
              <a:rPr lang="en-US" dirty="0" smtClean="0"/>
              <a:t>It</a:t>
            </a:r>
            <a:r>
              <a:rPr lang="bn-BD" dirty="0" smtClean="0"/>
              <a:t> </a:t>
            </a:r>
            <a:r>
              <a:rPr lang="en-US" dirty="0" smtClean="0"/>
              <a:t>provides </a:t>
            </a:r>
            <a:r>
              <a:rPr lang="en-US" dirty="0"/>
              <a:t>86.6% detection rate (DR) for U2R, 93.8% DR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err="1" smtClean="0"/>
              <a:t>DoS</a:t>
            </a:r>
            <a:r>
              <a:rPr lang="en-US" dirty="0"/>
              <a:t>, 91.9% DR for R2L and 89.8% DR for probe attack</a:t>
            </a:r>
            <a:r>
              <a:rPr lang="en-US" dirty="0" smtClean="0"/>
              <a:t>.</a:t>
            </a:r>
            <a:endParaRPr lang="bn-BD" dirty="0" smtClean="0"/>
          </a:p>
          <a:p>
            <a:endParaRPr lang="bn-BD" dirty="0"/>
          </a:p>
          <a:p>
            <a:r>
              <a:rPr lang="bn-BD" dirty="0" smtClean="0"/>
              <a:t>7. </a:t>
            </a:r>
            <a:r>
              <a:rPr lang="en-US" dirty="0" err="1"/>
              <a:t>Ambusaidi</a:t>
            </a:r>
            <a:r>
              <a:rPr lang="en-US" dirty="0"/>
              <a:t> et al</a:t>
            </a:r>
            <a:r>
              <a:rPr lang="en-US" dirty="0" smtClean="0"/>
              <a:t>. </a:t>
            </a:r>
            <a:r>
              <a:rPr lang="en-US" dirty="0"/>
              <a:t>proposed flexible mutual </a:t>
            </a:r>
            <a:r>
              <a:rPr lang="en-US" dirty="0" smtClean="0"/>
              <a:t>information</a:t>
            </a:r>
            <a:r>
              <a:rPr lang="bn-BD" dirty="0" smtClean="0"/>
              <a:t> </a:t>
            </a:r>
            <a:r>
              <a:rPr lang="en-US" dirty="0" smtClean="0"/>
              <a:t>(MI</a:t>
            </a:r>
            <a:r>
              <a:rPr lang="en-US" dirty="0"/>
              <a:t>) based feature selection (FMIFS) algorithm </a:t>
            </a:r>
            <a:r>
              <a:rPr lang="en-US" dirty="0" smtClean="0"/>
              <a:t>which</a:t>
            </a:r>
            <a:r>
              <a:rPr lang="bn-BD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handle linear and nonlinear features efficiently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It provides 99.46% DR, 0.13% FPR </a:t>
            </a:r>
            <a:r>
              <a:rPr lang="en-US" dirty="0" smtClean="0"/>
              <a:t>and</a:t>
            </a:r>
            <a:r>
              <a:rPr lang="bn-BD" dirty="0" smtClean="0"/>
              <a:t> </a:t>
            </a:r>
            <a:r>
              <a:rPr lang="en-US" dirty="0" smtClean="0"/>
              <a:t>99.79</a:t>
            </a:r>
            <a:r>
              <a:rPr lang="en-US" dirty="0"/>
              <a:t>% accuracy. When evaluated with NSL-KDD’99, </a:t>
            </a:r>
            <a:r>
              <a:rPr lang="en-US" dirty="0" smtClean="0"/>
              <a:t>it</a:t>
            </a:r>
            <a:r>
              <a:rPr lang="bn-BD" dirty="0" smtClean="0"/>
              <a:t> </a:t>
            </a:r>
            <a:r>
              <a:rPr lang="en-US" dirty="0" smtClean="0"/>
              <a:t>provides </a:t>
            </a:r>
            <a:r>
              <a:rPr lang="en-US" dirty="0"/>
              <a:t>98.76% DR, 0.28% FPR and 99.91% accuracy. </a:t>
            </a:r>
            <a:r>
              <a:rPr lang="en-US" dirty="0" smtClean="0"/>
              <a:t>It</a:t>
            </a:r>
            <a:r>
              <a:rPr lang="bn-BD" dirty="0" smtClean="0"/>
              <a:t> </a:t>
            </a:r>
            <a:r>
              <a:rPr lang="en-US" dirty="0" smtClean="0"/>
              <a:t>outperforms </a:t>
            </a:r>
            <a:r>
              <a:rPr lang="en-US" dirty="0"/>
              <a:t>other methods like MIFS and Flexible </a:t>
            </a:r>
            <a:r>
              <a:rPr lang="en-US" dirty="0" smtClean="0"/>
              <a:t>Linear</a:t>
            </a:r>
            <a:r>
              <a:rPr lang="bn-BD" dirty="0" smtClean="0"/>
              <a:t> </a:t>
            </a:r>
            <a:r>
              <a:rPr lang="en-US" dirty="0" smtClean="0"/>
              <a:t>Correlation </a:t>
            </a:r>
            <a:r>
              <a:rPr lang="en-US" dirty="0"/>
              <a:t>Coefficient Based Feature Selection (FLCFS).</a:t>
            </a:r>
          </a:p>
        </p:txBody>
      </p:sp>
    </p:spTree>
    <p:extLst>
      <p:ext uri="{BB962C8B-B14F-4D97-AF65-F5344CB8AC3E}">
        <p14:creationId xmlns:p14="http://schemas.microsoft.com/office/powerpoint/2010/main" val="318557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Multiple Classifier with all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dirty="0" smtClean="0"/>
              <a:t>1. </a:t>
            </a:r>
            <a:r>
              <a:rPr lang="en-US" dirty="0"/>
              <a:t>Kumar et al</a:t>
            </a:r>
            <a:r>
              <a:rPr lang="en-US" dirty="0" smtClean="0"/>
              <a:t>. </a:t>
            </a:r>
            <a:r>
              <a:rPr lang="en-US" dirty="0"/>
              <a:t>proposed a multi-objective genetic </a:t>
            </a:r>
            <a:r>
              <a:rPr lang="en-US" dirty="0" smtClean="0"/>
              <a:t>algorithm</a:t>
            </a:r>
            <a:r>
              <a:rPr lang="bn-BD" dirty="0" smtClean="0"/>
              <a:t> </a:t>
            </a:r>
            <a:r>
              <a:rPr lang="en-US" dirty="0" smtClean="0"/>
              <a:t>(MOGA</a:t>
            </a:r>
            <a:r>
              <a:rPr lang="en-US" dirty="0"/>
              <a:t>) for misuse detection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For ISCX 2012 dataset, it </a:t>
            </a:r>
            <a:r>
              <a:rPr lang="en-US" dirty="0" smtClean="0"/>
              <a:t>achieves</a:t>
            </a:r>
            <a:r>
              <a:rPr lang="bn-BD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average detection rate of 97.0% with 2.4% average FPR. </a:t>
            </a:r>
            <a:r>
              <a:rPr lang="en-US" dirty="0" smtClean="0"/>
              <a:t>It</a:t>
            </a:r>
            <a:r>
              <a:rPr lang="bn-BD" dirty="0" smtClean="0"/>
              <a:t> </a:t>
            </a:r>
            <a:r>
              <a:rPr lang="en-US" dirty="0" smtClean="0"/>
              <a:t>provides </a:t>
            </a:r>
            <a:r>
              <a:rPr lang="en-US" dirty="0"/>
              <a:t>7% improvement in detection rate and reduction </a:t>
            </a:r>
            <a:r>
              <a:rPr lang="en-US" dirty="0" smtClean="0"/>
              <a:t>in</a:t>
            </a:r>
            <a:r>
              <a:rPr lang="bn-BD" dirty="0" smtClean="0"/>
              <a:t> </a:t>
            </a:r>
            <a:r>
              <a:rPr lang="en-US" dirty="0" smtClean="0"/>
              <a:t>FPR </a:t>
            </a:r>
            <a:r>
              <a:rPr lang="en-US" dirty="0"/>
              <a:t>by 96% over MLP and its ensemble using bagging.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proposed </a:t>
            </a:r>
            <a:r>
              <a:rPr lang="en-US" dirty="0"/>
              <a:t>approach can enhance the detection rate by 28% </a:t>
            </a:r>
            <a:r>
              <a:rPr lang="en-US" dirty="0" smtClean="0"/>
              <a:t>and</a:t>
            </a:r>
            <a:r>
              <a:rPr lang="bn-BD" dirty="0" smtClean="0"/>
              <a:t> </a:t>
            </a:r>
            <a:r>
              <a:rPr lang="en-US" dirty="0" smtClean="0"/>
              <a:t>reduce </a:t>
            </a:r>
            <a:r>
              <a:rPr lang="en-US" dirty="0"/>
              <a:t>FPR by 51% over the results of MLP trained by </a:t>
            </a:r>
            <a:r>
              <a:rPr lang="en-US" dirty="0" smtClean="0"/>
              <a:t>back</a:t>
            </a:r>
            <a:r>
              <a:rPr lang="bn-BD" dirty="0" smtClean="0"/>
              <a:t> </a:t>
            </a:r>
            <a:r>
              <a:rPr lang="en-US" dirty="0" smtClean="0"/>
              <a:t>propagation </a:t>
            </a:r>
            <a:r>
              <a:rPr lang="en-US" dirty="0"/>
              <a:t>method using KDD cup dataset</a:t>
            </a:r>
            <a:r>
              <a:rPr lang="en-US" dirty="0" smtClean="0"/>
              <a:t>.</a:t>
            </a:r>
            <a:endParaRPr lang="bn-BD" dirty="0" smtClean="0"/>
          </a:p>
          <a:p>
            <a:endParaRPr lang="bn-BD" dirty="0" smtClean="0"/>
          </a:p>
          <a:p>
            <a:r>
              <a:rPr lang="bn-BD" dirty="0"/>
              <a:t>2. </a:t>
            </a:r>
            <a:r>
              <a:rPr lang="en-US" dirty="0" err="1"/>
              <a:t>Mukkamala</a:t>
            </a:r>
            <a:r>
              <a:rPr lang="en-US" dirty="0"/>
              <a:t> et</a:t>
            </a:r>
            <a:r>
              <a:rPr lang="bn-BD" dirty="0"/>
              <a:t> </a:t>
            </a:r>
            <a:r>
              <a:rPr lang="en-US" dirty="0"/>
              <a:t>al. proposed the ensemble approach </a:t>
            </a:r>
            <a:r>
              <a:rPr lang="en-US" dirty="0" smtClean="0"/>
              <a:t>which</a:t>
            </a:r>
            <a:r>
              <a:rPr lang="en-US" dirty="0"/>
              <a:t> integrates</a:t>
            </a:r>
            <a:r>
              <a:rPr lang="bn-BD" dirty="0"/>
              <a:t> </a:t>
            </a:r>
            <a:r>
              <a:rPr lang="en-US" dirty="0"/>
              <a:t>Artificial Neural Network (ANN), Support Vector Machine</a:t>
            </a:r>
            <a:r>
              <a:rPr lang="bn-BD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(SVM</a:t>
            </a:r>
            <a:r>
              <a:rPr lang="en-US" dirty="0"/>
              <a:t>) and Multivariate Adaptive Regression Splines (MARS</a:t>
            </a:r>
            <a:r>
              <a:rPr lang="en-US" dirty="0" smtClean="0"/>
              <a:t>).</a:t>
            </a:r>
            <a:endParaRPr lang="bn-BD" dirty="0" smtClean="0"/>
          </a:p>
          <a:p>
            <a:r>
              <a:rPr lang="en-US" dirty="0"/>
              <a:t>The approach is providing good </a:t>
            </a:r>
            <a:r>
              <a:rPr lang="en-US" dirty="0" smtClean="0"/>
              <a:t>accuracy</a:t>
            </a:r>
            <a:r>
              <a:rPr lang="bn-BD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each category of </a:t>
            </a:r>
            <a:r>
              <a:rPr lang="en-US" dirty="0" smtClean="0"/>
              <a:t>attacks</a:t>
            </a:r>
            <a:endParaRPr lang="bn-BD" dirty="0" smtClean="0"/>
          </a:p>
          <a:p>
            <a:endParaRPr lang="bn-BD" dirty="0"/>
          </a:p>
          <a:p>
            <a:r>
              <a:rPr lang="bn-BD" dirty="0" smtClean="0"/>
              <a:t>3. </a:t>
            </a:r>
            <a:r>
              <a:rPr lang="en-US" dirty="0"/>
              <a:t>Zhang et </a:t>
            </a:r>
            <a:r>
              <a:rPr lang="en-US" dirty="0" err="1" smtClean="0"/>
              <a:t>al.proposed</a:t>
            </a:r>
            <a:r>
              <a:rPr lang="en-US" dirty="0" smtClean="0"/>
              <a:t> </a:t>
            </a:r>
            <a:r>
              <a:rPr lang="en-US" dirty="0"/>
              <a:t>hierarchical hybrid (</a:t>
            </a:r>
            <a:r>
              <a:rPr lang="en-US" dirty="0" smtClean="0"/>
              <a:t>misuse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anomaly detection) framework based on multiple </a:t>
            </a:r>
            <a:r>
              <a:rPr lang="en-US" dirty="0" smtClean="0"/>
              <a:t>Radial</a:t>
            </a:r>
            <a:r>
              <a:rPr lang="bn-BD" dirty="0" smtClean="0"/>
              <a:t> </a:t>
            </a:r>
            <a:r>
              <a:rPr lang="en-US" dirty="0" smtClean="0"/>
              <a:t>Basis </a:t>
            </a:r>
            <a:r>
              <a:rPr lang="en-US" dirty="0"/>
              <a:t>Function Neural Networks (RBF NN) and a </a:t>
            </a:r>
            <a:r>
              <a:rPr lang="en-US" dirty="0" smtClean="0"/>
              <a:t>clustering</a:t>
            </a:r>
            <a:r>
              <a:rPr lang="bn-BD" dirty="0" smtClean="0"/>
              <a:t> </a:t>
            </a:r>
            <a:r>
              <a:rPr lang="en-US" dirty="0" smtClean="0"/>
              <a:t>algorithm </a:t>
            </a:r>
            <a:r>
              <a:rPr lang="en-US" dirty="0"/>
              <a:t>in serial and parallel order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bn-BD" dirty="0" smtClean="0"/>
              <a:t>A</a:t>
            </a:r>
            <a:r>
              <a:rPr lang="en-US" dirty="0" err="1" smtClean="0"/>
              <a:t>uthor</a:t>
            </a:r>
            <a:r>
              <a:rPr lang="en-US" dirty="0" smtClean="0"/>
              <a:t> proposed</a:t>
            </a:r>
            <a:r>
              <a:rPr lang="bn-BD" dirty="0" smtClean="0"/>
              <a:t> </a:t>
            </a:r>
            <a:r>
              <a:rPr lang="en-US" dirty="0" smtClean="0"/>
              <a:t>another </a:t>
            </a:r>
            <a:r>
              <a:rPr lang="en-US" dirty="0"/>
              <a:t>approach named as Parallel Intrusion Detection </a:t>
            </a:r>
            <a:r>
              <a:rPr lang="en-US" dirty="0" smtClean="0"/>
              <a:t>System</a:t>
            </a:r>
            <a:r>
              <a:rPr lang="bn-BD" dirty="0" smtClean="0"/>
              <a:t> </a:t>
            </a:r>
            <a:r>
              <a:rPr lang="en-US" dirty="0" smtClean="0"/>
              <a:t>(PHIDS).</a:t>
            </a:r>
            <a:endParaRPr lang="bn-BD" dirty="0" smtClean="0"/>
          </a:p>
          <a:p>
            <a:r>
              <a:rPr lang="en-US" dirty="0"/>
              <a:t>Parallel framework with multiple Neural Network </a:t>
            </a:r>
            <a:r>
              <a:rPr lang="en-US" dirty="0" smtClean="0"/>
              <a:t>classifier</a:t>
            </a:r>
            <a:r>
              <a:rPr lang="bn-BD" dirty="0" smtClean="0"/>
              <a:t> </a:t>
            </a:r>
            <a:r>
              <a:rPr lang="en-US" dirty="0" smtClean="0"/>
              <a:t>works </a:t>
            </a:r>
            <a:r>
              <a:rPr lang="en-US" dirty="0"/>
              <a:t>better than single classifiers and achieves around </a:t>
            </a:r>
            <a:r>
              <a:rPr lang="en-US" dirty="0" smtClean="0"/>
              <a:t>99%</a:t>
            </a:r>
            <a:r>
              <a:rPr lang="bn-BD" dirty="0" smtClean="0"/>
              <a:t> </a:t>
            </a:r>
            <a:r>
              <a:rPr lang="en-US" dirty="0" smtClean="0"/>
              <a:t>detection </a:t>
            </a:r>
            <a:r>
              <a:rPr lang="en-US" dirty="0"/>
              <a:t>rate.</a:t>
            </a:r>
            <a:endParaRPr lang="bn-B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dirty="0" smtClean="0"/>
              <a:t>4. </a:t>
            </a:r>
            <a:r>
              <a:rPr lang="en-US" dirty="0" err="1"/>
              <a:t>Toosi</a:t>
            </a:r>
            <a:r>
              <a:rPr lang="en-US" dirty="0"/>
              <a:t> et al</a:t>
            </a:r>
            <a:r>
              <a:rPr lang="en-US" dirty="0" smtClean="0"/>
              <a:t>. </a:t>
            </a:r>
            <a:r>
              <a:rPr lang="en-US" dirty="0"/>
              <a:t>proposed a Neural Fuzzy classifier </a:t>
            </a:r>
            <a:r>
              <a:rPr lang="en-US" dirty="0" smtClean="0"/>
              <a:t>by</a:t>
            </a:r>
            <a:r>
              <a:rPr lang="bn-BD" dirty="0" smtClean="0"/>
              <a:t> </a:t>
            </a:r>
            <a:r>
              <a:rPr lang="en-US" dirty="0" smtClean="0"/>
              <a:t>combining </a:t>
            </a:r>
            <a:r>
              <a:rPr lang="en-US" dirty="0"/>
              <a:t>the fuzzy logic with the neural network </a:t>
            </a:r>
            <a:r>
              <a:rPr lang="en-US" dirty="0" smtClean="0"/>
              <a:t>without</a:t>
            </a:r>
            <a:r>
              <a:rPr lang="bn-BD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any feature selection technique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Author has also applied </a:t>
            </a:r>
            <a:r>
              <a:rPr lang="en-US" dirty="0" smtClean="0"/>
              <a:t>Genetic</a:t>
            </a:r>
            <a:r>
              <a:rPr lang="bn-BD" dirty="0" smtClean="0"/>
              <a:t> </a:t>
            </a:r>
            <a:r>
              <a:rPr lang="en-US" dirty="0" smtClean="0"/>
              <a:t>Algorithm </a:t>
            </a:r>
            <a:r>
              <a:rPr lang="en-US" dirty="0"/>
              <a:t>(GA) to optimize the structure of fuzzy </a:t>
            </a:r>
            <a:r>
              <a:rPr lang="en-US" dirty="0" err="1" smtClean="0"/>
              <a:t>decisionmaking</a:t>
            </a:r>
            <a:r>
              <a:rPr lang="bn-BD" dirty="0" smtClean="0"/>
              <a:t> </a:t>
            </a:r>
            <a:r>
              <a:rPr lang="en-US" dirty="0" smtClean="0"/>
              <a:t>system</a:t>
            </a:r>
            <a:r>
              <a:rPr lang="en-US" dirty="0"/>
              <a:t>. Author has specified the overall detection </a:t>
            </a:r>
            <a:r>
              <a:rPr lang="en-US" dirty="0" smtClean="0"/>
              <a:t>rate</a:t>
            </a:r>
            <a:r>
              <a:rPr lang="bn-B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classifier as 95.3% with false positive rate 1.9% </a:t>
            </a:r>
            <a:r>
              <a:rPr lang="en-US" dirty="0" smtClean="0"/>
              <a:t>over</a:t>
            </a:r>
            <a:r>
              <a:rPr lang="bn-BD" dirty="0" smtClean="0"/>
              <a:t> </a:t>
            </a:r>
            <a:r>
              <a:rPr lang="en-US" dirty="0" smtClean="0"/>
              <a:t>KDD’99 </a:t>
            </a:r>
            <a:r>
              <a:rPr lang="en-US" dirty="0"/>
              <a:t>dataset. It has adaptive learning capability. </a:t>
            </a:r>
            <a:r>
              <a:rPr lang="en-US" dirty="0" smtClean="0"/>
              <a:t>However,</a:t>
            </a:r>
            <a:r>
              <a:rPr lang="bn-BD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is not working well for low-frequency attacks</a:t>
            </a:r>
            <a:r>
              <a:rPr lang="en-US" dirty="0" smtClean="0"/>
              <a:t>.</a:t>
            </a:r>
            <a:endParaRPr lang="bn-BD" dirty="0" smtClean="0"/>
          </a:p>
          <a:p>
            <a:endParaRPr lang="bn-BD" dirty="0"/>
          </a:p>
          <a:p>
            <a:r>
              <a:rPr lang="bn-BD" dirty="0"/>
              <a:t>5. </a:t>
            </a:r>
            <a:r>
              <a:rPr lang="en-US" dirty="0"/>
              <a:t>Khan et al. proposed the hybrid detection approach</a:t>
            </a:r>
            <a:r>
              <a:rPr lang="bn-BD" dirty="0"/>
              <a:t> </a:t>
            </a:r>
            <a:r>
              <a:rPr lang="en-US" dirty="0" smtClean="0"/>
              <a:t>by</a:t>
            </a:r>
            <a:r>
              <a:rPr lang="en-US" dirty="0"/>
              <a:t> integrating the Support Vector Machine (SVM) with Hierarchical</a:t>
            </a:r>
            <a:r>
              <a:rPr lang="bn-BD" dirty="0"/>
              <a:t> </a:t>
            </a:r>
            <a:r>
              <a:rPr lang="en-US" dirty="0"/>
              <a:t>Clustering named as CT SVM using DARPA 1998.</a:t>
            </a:r>
            <a:endParaRPr lang="bn-B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defTabSz="457200" rtl="0">
              <a:spcBef>
                <a:spcPct val="0"/>
              </a:spcBef>
            </a:pPr>
            <a:r>
              <a:rPr lang="bn-BD" dirty="0"/>
              <a:t>1. </a:t>
            </a:r>
            <a:r>
              <a:rPr lang="bn-BD" sz="2800" dirty="0"/>
              <a:t>M</a:t>
            </a:r>
            <a:r>
              <a:rPr lang="en-US" sz="2800" dirty="0" err="1"/>
              <a:t>isuse</a:t>
            </a:r>
            <a:r>
              <a:rPr lang="en-US" sz="2800" dirty="0"/>
              <a:t> detection</a:t>
            </a:r>
            <a:r>
              <a:rPr lang="bn-BD" sz="2000" dirty="0"/>
              <a:t/>
            </a:r>
            <a:br>
              <a:rPr lang="bn-BD" sz="2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misuse detection approach, IDS </a:t>
            </a:r>
            <a:r>
              <a:rPr lang="en-US" dirty="0" smtClean="0"/>
              <a:t>maintains</a:t>
            </a:r>
            <a:r>
              <a:rPr lang="bn-BD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set of the knowledge base (rules) for detecting the </a:t>
            </a:r>
            <a:r>
              <a:rPr lang="en-US" dirty="0" smtClean="0"/>
              <a:t>known</a:t>
            </a:r>
            <a:r>
              <a:rPr lang="bn-BD" dirty="0" smtClean="0"/>
              <a:t> </a:t>
            </a:r>
            <a:r>
              <a:rPr lang="en-US" dirty="0"/>
              <a:t>attack types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Misuse detection techniques can be </a:t>
            </a:r>
            <a:r>
              <a:rPr lang="en-US" dirty="0" smtClean="0"/>
              <a:t>broadly</a:t>
            </a:r>
            <a:r>
              <a:rPr lang="bn-BD" dirty="0" smtClean="0"/>
              <a:t> </a:t>
            </a:r>
            <a:r>
              <a:rPr lang="en-US" dirty="0" smtClean="0"/>
              <a:t>classified </a:t>
            </a:r>
            <a:r>
              <a:rPr lang="en-US" dirty="0"/>
              <a:t>into Knowledge based and machine learning </a:t>
            </a:r>
            <a:r>
              <a:rPr lang="en-US" dirty="0" smtClean="0"/>
              <a:t>based</a:t>
            </a:r>
            <a:r>
              <a:rPr lang="bn-BD" dirty="0" smtClean="0"/>
              <a:t> </a:t>
            </a:r>
            <a:r>
              <a:rPr lang="en-US" dirty="0" smtClean="0"/>
              <a:t>techniques</a:t>
            </a:r>
            <a:r>
              <a:rPr lang="en-US" dirty="0"/>
              <a:t>. In the knowledge based technique, network </a:t>
            </a:r>
            <a:r>
              <a:rPr lang="en-US" dirty="0" smtClean="0"/>
              <a:t>traffic</a:t>
            </a:r>
            <a:r>
              <a:rPr lang="bn-BD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host audit data (such as system call traces) are </a:t>
            </a:r>
            <a:r>
              <a:rPr lang="en-US" dirty="0" smtClean="0"/>
              <a:t>compared</a:t>
            </a:r>
            <a:r>
              <a:rPr lang="bn-BD" dirty="0" smtClean="0"/>
              <a:t> </a:t>
            </a:r>
            <a:r>
              <a:rPr lang="en-US" dirty="0" smtClean="0"/>
              <a:t>against </a:t>
            </a:r>
            <a:r>
              <a:rPr lang="en-US" dirty="0"/>
              <a:t>predefined rules or attack patterns. </a:t>
            </a:r>
            <a:endParaRPr lang="bn-BD" dirty="0" smtClean="0"/>
          </a:p>
          <a:p>
            <a:r>
              <a:rPr lang="en-US" dirty="0" smtClean="0"/>
              <a:t>Knowledge based</a:t>
            </a:r>
            <a:r>
              <a:rPr lang="bn-BD" dirty="0" smtClean="0"/>
              <a:t> </a:t>
            </a:r>
            <a:r>
              <a:rPr lang="en-US" dirty="0" smtClean="0"/>
              <a:t>techniques </a:t>
            </a:r>
            <a:r>
              <a:rPr lang="en-US" dirty="0"/>
              <a:t>can be categorized into three types: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smtClean="0"/>
              <a:t>Signature</a:t>
            </a:r>
            <a:r>
              <a:rPr lang="bn-BD" dirty="0" smtClean="0"/>
              <a:t> </a:t>
            </a:r>
            <a:r>
              <a:rPr lang="en-US" dirty="0" smtClean="0"/>
              <a:t>matching </a:t>
            </a:r>
            <a:r>
              <a:rPr lang="en-US" dirty="0"/>
              <a:t>(ii) State transition analysis and (iii) Rule </a:t>
            </a:r>
            <a:r>
              <a:rPr lang="en-US" dirty="0" smtClean="0"/>
              <a:t>based</a:t>
            </a:r>
            <a:r>
              <a:rPr lang="bn-BD" dirty="0" smtClean="0"/>
              <a:t> </a:t>
            </a:r>
            <a:r>
              <a:rPr lang="en-US" dirty="0" smtClean="0"/>
              <a:t>expert systems</a:t>
            </a:r>
            <a:r>
              <a:rPr lang="bn-BD" dirty="0" smtClean="0"/>
              <a:t>.</a:t>
            </a:r>
          </a:p>
          <a:p>
            <a:r>
              <a:rPr lang="en-US" dirty="0"/>
              <a:t>Signature matching based misuse detection techniques </a:t>
            </a:r>
            <a:r>
              <a:rPr lang="en-US" dirty="0" smtClean="0"/>
              <a:t>scan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incoming packets against fixed </a:t>
            </a:r>
            <a:r>
              <a:rPr lang="en-US" dirty="0" smtClean="0"/>
              <a:t>patterns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training time of single SVM is 17.34 </a:t>
            </a:r>
            <a:r>
              <a:rPr lang="en-US" dirty="0" err="1" smtClean="0"/>
              <a:t>hr</a:t>
            </a:r>
            <a:r>
              <a:rPr lang="bn-BD" dirty="0" smtClean="0"/>
              <a:t> </a:t>
            </a:r>
            <a:r>
              <a:rPr lang="en-US" dirty="0" smtClean="0"/>
              <a:t>while </a:t>
            </a:r>
            <a:r>
              <a:rPr lang="en-US" dirty="0"/>
              <a:t>integrating it clustering algorithm; it is reduced to </a:t>
            </a:r>
            <a:r>
              <a:rPr lang="en-US" dirty="0" smtClean="0"/>
              <a:t>13.18</a:t>
            </a:r>
            <a:r>
              <a:rPr lang="bn-BD" dirty="0" smtClean="0"/>
              <a:t> </a:t>
            </a:r>
            <a:r>
              <a:rPr lang="en-US" dirty="0" smtClean="0"/>
              <a:t>hr</a:t>
            </a:r>
            <a:r>
              <a:rPr lang="en-US" dirty="0"/>
              <a:t>. The system is not working well for detecting </a:t>
            </a:r>
            <a:r>
              <a:rPr lang="en-US" dirty="0" smtClean="0"/>
              <a:t>low-frequency</a:t>
            </a:r>
            <a:r>
              <a:rPr lang="bn-BD" dirty="0" smtClean="0"/>
              <a:t> </a:t>
            </a:r>
            <a:r>
              <a:rPr lang="en-US" dirty="0" smtClean="0"/>
              <a:t>attacks.</a:t>
            </a:r>
            <a:endParaRPr lang="bn-BD" dirty="0" smtClean="0"/>
          </a:p>
          <a:p>
            <a:endParaRPr lang="bn-BD" dirty="0"/>
          </a:p>
          <a:p>
            <a:r>
              <a:rPr lang="bn-BD" dirty="0" smtClean="0"/>
              <a:t>6. </a:t>
            </a:r>
            <a:r>
              <a:rPr lang="en-US" dirty="0"/>
              <a:t>Tong et al</a:t>
            </a:r>
            <a:r>
              <a:rPr lang="en-US" dirty="0" smtClean="0"/>
              <a:t>. </a:t>
            </a:r>
            <a:r>
              <a:rPr lang="en-US" dirty="0"/>
              <a:t>presented the Intrusion Detection </a:t>
            </a:r>
            <a:r>
              <a:rPr lang="en-US" dirty="0" smtClean="0"/>
              <a:t>System</a:t>
            </a:r>
            <a:r>
              <a:rPr lang="bn-BD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integrates the Radial Basis Function Neural </a:t>
            </a:r>
            <a:r>
              <a:rPr lang="en-US" dirty="0" smtClean="0"/>
              <a:t>Network</a:t>
            </a:r>
            <a:r>
              <a:rPr lang="bn-BD" dirty="0" smtClean="0"/>
              <a:t> </a:t>
            </a:r>
            <a:r>
              <a:rPr lang="en-US" dirty="0" smtClean="0"/>
              <a:t>(RBF </a:t>
            </a:r>
            <a:r>
              <a:rPr lang="en-US" dirty="0"/>
              <a:t>NN) with the Elman Network using DARPA 1998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adaptable to new intrusions and requires </a:t>
            </a:r>
            <a:r>
              <a:rPr lang="en-US" dirty="0" smtClean="0"/>
              <a:t>less</a:t>
            </a:r>
            <a:r>
              <a:rPr lang="bn-BD" dirty="0" smtClean="0"/>
              <a:t> </a:t>
            </a:r>
            <a:r>
              <a:rPr lang="en-US" dirty="0" smtClean="0"/>
              <a:t>retraining </a:t>
            </a:r>
            <a:r>
              <a:rPr lang="en-US" dirty="0"/>
              <a:t>time. This technique is very helpful in </a:t>
            </a:r>
            <a:r>
              <a:rPr lang="en-US" dirty="0" smtClean="0"/>
              <a:t>detecting</a:t>
            </a:r>
            <a:r>
              <a:rPr lang="bn-BD" dirty="0" smtClean="0"/>
              <a:t> </a:t>
            </a:r>
            <a:r>
              <a:rPr lang="en-US" dirty="0" smtClean="0"/>
              <a:t>temporarily </a:t>
            </a:r>
            <a:r>
              <a:rPr lang="en-US" dirty="0"/>
              <a:t>dispersed and collaborative attacks. The </a:t>
            </a:r>
            <a:r>
              <a:rPr lang="en-US" dirty="0" smtClean="0"/>
              <a:t>technique</a:t>
            </a:r>
            <a:r>
              <a:rPr lang="bn-BD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not providing the detection of low-frequency attacks </a:t>
            </a:r>
            <a:r>
              <a:rPr lang="en-US" dirty="0" smtClean="0"/>
              <a:t>and</a:t>
            </a:r>
            <a:r>
              <a:rPr lang="bn-BD" dirty="0" smtClean="0"/>
              <a:t> </a:t>
            </a:r>
            <a:r>
              <a:rPr lang="en-US" dirty="0" smtClean="0"/>
              <a:t>achieves </a:t>
            </a:r>
            <a:r>
              <a:rPr lang="en-US" dirty="0"/>
              <a:t>100% detection rate for Probe attack.</a:t>
            </a:r>
          </a:p>
        </p:txBody>
      </p:sp>
    </p:spTree>
    <p:extLst>
      <p:ext uri="{BB962C8B-B14F-4D97-AF65-F5344CB8AC3E}">
        <p14:creationId xmlns:p14="http://schemas.microsoft.com/office/powerpoint/2010/main" val="23440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7. </a:t>
            </a:r>
            <a:r>
              <a:rPr lang="en-US" dirty="0"/>
              <a:t>Wang et al</a:t>
            </a:r>
            <a:r>
              <a:rPr lang="en-US" dirty="0" smtClean="0"/>
              <a:t>. </a:t>
            </a:r>
            <a:r>
              <a:rPr lang="en-US" dirty="0"/>
              <a:t>proposed an integrated hybrid </a:t>
            </a:r>
            <a:r>
              <a:rPr lang="en-US" dirty="0" smtClean="0"/>
              <a:t>intrusion</a:t>
            </a:r>
            <a:r>
              <a:rPr lang="bn-BD" dirty="0" smtClean="0"/>
              <a:t> </a:t>
            </a:r>
            <a:r>
              <a:rPr lang="en-US" dirty="0" smtClean="0"/>
              <a:t>detection </a:t>
            </a:r>
            <a:r>
              <a:rPr lang="en-US" dirty="0"/>
              <a:t>approach which consists of Neural Network </a:t>
            </a:r>
            <a:r>
              <a:rPr lang="en-US" dirty="0" smtClean="0"/>
              <a:t>and</a:t>
            </a:r>
            <a:r>
              <a:rPr lang="bn-BD" dirty="0" smtClean="0"/>
              <a:t> </a:t>
            </a:r>
            <a:r>
              <a:rPr lang="en-US" dirty="0" smtClean="0"/>
              <a:t>Fuzzy </a:t>
            </a:r>
            <a:r>
              <a:rPr lang="en-US" dirty="0"/>
              <a:t>Clustering algorithm named as FC-ANN for </a:t>
            </a:r>
            <a:r>
              <a:rPr lang="en-US" dirty="0" smtClean="0"/>
              <a:t>detecting</a:t>
            </a:r>
            <a:r>
              <a:rPr lang="bn-BD" dirty="0" smtClean="0"/>
              <a:t> </a:t>
            </a:r>
            <a:r>
              <a:rPr lang="en-US" dirty="0" smtClean="0"/>
              <a:t>intrusions.</a:t>
            </a:r>
            <a:endParaRPr lang="bn-BD" dirty="0" smtClean="0"/>
          </a:p>
          <a:p>
            <a:r>
              <a:rPr lang="en-US" dirty="0"/>
              <a:t>The </a:t>
            </a:r>
            <a:r>
              <a:rPr lang="en-US" dirty="0" smtClean="0"/>
              <a:t>technique</a:t>
            </a:r>
            <a:r>
              <a:rPr lang="bn-BD" dirty="0" smtClean="0"/>
              <a:t> </a:t>
            </a:r>
            <a:r>
              <a:rPr lang="en-US" dirty="0" smtClean="0"/>
              <a:t>produces </a:t>
            </a:r>
            <a:r>
              <a:rPr lang="en-US" dirty="0"/>
              <a:t>the overall detection rate as 91.32% using </a:t>
            </a:r>
            <a:r>
              <a:rPr lang="en-US" dirty="0" smtClean="0"/>
              <a:t>KDD’99.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technique improves the detection rate of ANN for </a:t>
            </a:r>
            <a:r>
              <a:rPr lang="en-US" dirty="0" err="1" smtClean="0"/>
              <a:t>lowfrequency</a:t>
            </a:r>
            <a:r>
              <a:rPr lang="bn-BD" dirty="0" smtClean="0"/>
              <a:t> </a:t>
            </a:r>
            <a:r>
              <a:rPr lang="en-US" dirty="0" smtClean="0"/>
              <a:t>attacks.</a:t>
            </a:r>
            <a:endParaRPr lang="bn-BD" dirty="0" smtClean="0"/>
          </a:p>
          <a:p>
            <a:endParaRPr lang="bn-BD" dirty="0"/>
          </a:p>
          <a:p>
            <a:r>
              <a:rPr lang="bn-BD" dirty="0" smtClean="0"/>
              <a:t>8. </a:t>
            </a:r>
            <a:r>
              <a:rPr lang="en-US" dirty="0"/>
              <a:t>Feng et al</a:t>
            </a:r>
            <a:r>
              <a:rPr lang="en-US" dirty="0" smtClean="0"/>
              <a:t>. </a:t>
            </a:r>
            <a:r>
              <a:rPr lang="en-US" dirty="0"/>
              <a:t>proposed an intrusion detection </a:t>
            </a:r>
            <a:r>
              <a:rPr lang="en-US" dirty="0" smtClean="0"/>
              <a:t>system</a:t>
            </a:r>
            <a:r>
              <a:rPr lang="bn-BD" dirty="0" smtClean="0"/>
              <a:t> </a:t>
            </a:r>
            <a:r>
              <a:rPr lang="en-US" dirty="0" smtClean="0"/>
              <a:t>(CSVAC</a:t>
            </a:r>
            <a:r>
              <a:rPr lang="en-US" dirty="0"/>
              <a:t>) that takes advantage of both misuse and anomaly </a:t>
            </a:r>
            <a:r>
              <a:rPr lang="en-US" dirty="0" smtClean="0"/>
              <a:t>detection</a:t>
            </a:r>
            <a:r>
              <a:rPr lang="bn-BD" dirty="0" smtClean="0"/>
              <a:t> </a:t>
            </a:r>
            <a:r>
              <a:rPr lang="en-US" dirty="0" smtClean="0"/>
              <a:t>algorithms </a:t>
            </a:r>
            <a:r>
              <a:rPr lang="en-US" dirty="0"/>
              <a:t>particularly Support Vector Machine (</a:t>
            </a:r>
            <a:r>
              <a:rPr lang="en-US" dirty="0" smtClean="0"/>
              <a:t>SVM)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Clustering based Self-Organized Ant Colony </a:t>
            </a:r>
            <a:r>
              <a:rPr lang="en-US" dirty="0" smtClean="0"/>
              <a:t>Networks</a:t>
            </a:r>
            <a:r>
              <a:rPr lang="bn-BD" dirty="0" smtClean="0"/>
              <a:t> </a:t>
            </a:r>
            <a:r>
              <a:rPr lang="en-US" dirty="0" smtClean="0"/>
              <a:t>(CSOACN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037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classifier provides 3.388 s of </a:t>
            </a:r>
            <a:r>
              <a:rPr lang="en-US" dirty="0" smtClean="0"/>
              <a:t>training</a:t>
            </a:r>
            <a:r>
              <a:rPr lang="bn-BD" dirty="0" smtClean="0"/>
              <a:t> </a:t>
            </a:r>
            <a:r>
              <a:rPr lang="en-US" dirty="0" smtClean="0"/>
              <a:t>time</a:t>
            </a:r>
            <a:r>
              <a:rPr lang="en-US" dirty="0"/>
              <a:t>, but it is not performing well for Probe and U2R </a:t>
            </a:r>
            <a:r>
              <a:rPr lang="en-US" dirty="0" smtClean="0"/>
              <a:t>attack</a:t>
            </a:r>
            <a:r>
              <a:rPr lang="bn-BD" dirty="0" smtClean="0"/>
              <a:t> </a:t>
            </a:r>
            <a:r>
              <a:rPr lang="en-US" dirty="0" smtClean="0"/>
              <a:t>detection.</a:t>
            </a:r>
            <a:endParaRPr lang="bn-BD" dirty="0" smtClean="0"/>
          </a:p>
          <a:p>
            <a:endParaRPr lang="bn-BD" dirty="0"/>
          </a:p>
          <a:p>
            <a:r>
              <a:rPr lang="bn-BD" dirty="0" smtClean="0"/>
              <a:t>9. </a:t>
            </a:r>
            <a:r>
              <a:rPr lang="en-US" dirty="0" err="1"/>
              <a:t>Elhag</a:t>
            </a:r>
            <a:r>
              <a:rPr lang="en-US" dirty="0"/>
              <a:t> et al</a:t>
            </a:r>
            <a:r>
              <a:rPr lang="en-US" dirty="0" smtClean="0"/>
              <a:t>. </a:t>
            </a:r>
            <a:r>
              <a:rPr lang="en-US" dirty="0"/>
              <a:t>combined the genetic fuzzy system (</a:t>
            </a:r>
            <a:r>
              <a:rPr lang="en-US" dirty="0" smtClean="0"/>
              <a:t>GFS)</a:t>
            </a:r>
            <a:r>
              <a:rPr lang="bn-BD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the pairwise </a:t>
            </a:r>
            <a:r>
              <a:rPr lang="en-US" dirty="0" err="1" smtClean="0"/>
              <a:t>learni</a:t>
            </a:r>
            <a:endParaRPr lang="bn-BD" dirty="0" smtClean="0"/>
          </a:p>
          <a:p>
            <a:r>
              <a:rPr lang="en-US" dirty="0"/>
              <a:t>The approach achieves 99% overall accuracy with </a:t>
            </a:r>
            <a:r>
              <a:rPr lang="en-US" dirty="0" smtClean="0"/>
              <a:t>97.77%</a:t>
            </a:r>
            <a:r>
              <a:rPr lang="bn-BD" dirty="0" smtClean="0"/>
              <a:t> </a:t>
            </a:r>
            <a:r>
              <a:rPr lang="en-US" dirty="0" smtClean="0"/>
              <a:t>attack </a:t>
            </a:r>
            <a:r>
              <a:rPr lang="en-US" dirty="0"/>
              <a:t>detection rate and 0.191% false alarms. The </a:t>
            </a:r>
            <a:r>
              <a:rPr lang="en-US" dirty="0" smtClean="0"/>
              <a:t>accuracy</a:t>
            </a:r>
            <a:r>
              <a:rPr lang="bn-BD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98.05% for </a:t>
            </a:r>
            <a:r>
              <a:rPr lang="en-US" dirty="0" err="1"/>
              <a:t>DoS</a:t>
            </a:r>
            <a:r>
              <a:rPr lang="en-US" dirty="0"/>
              <a:t> attack, 95.83% for probe attack, </a:t>
            </a:r>
            <a:r>
              <a:rPr lang="en-US" dirty="0" smtClean="0"/>
              <a:t>87.54%</a:t>
            </a:r>
            <a:r>
              <a:rPr lang="bn-BD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R2L and 65.38% for U2R. The approach is achieving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high </a:t>
            </a:r>
            <a:r>
              <a:rPr lang="en-US" dirty="0"/>
              <a:t>accuracy for R2L and U2L and outperforming the </a:t>
            </a:r>
            <a:r>
              <a:rPr lang="en-US" dirty="0" smtClean="0"/>
              <a:t>layered</a:t>
            </a:r>
            <a:r>
              <a:rPr lang="bn-BD" dirty="0" smtClean="0"/>
              <a:t> </a:t>
            </a:r>
            <a:r>
              <a:rPr lang="en-US" dirty="0" smtClean="0"/>
              <a:t>approach </a:t>
            </a:r>
            <a:r>
              <a:rPr lang="en-US" dirty="0"/>
              <a:t>discussed above.</a:t>
            </a:r>
            <a:r>
              <a:rPr lang="en-US" dirty="0" smtClean="0"/>
              <a:t>ng </a:t>
            </a:r>
            <a:r>
              <a:rPr lang="en-US" dirty="0"/>
              <a:t>(one to one mapping: OVO) architecture.</a:t>
            </a:r>
          </a:p>
        </p:txBody>
      </p:sp>
    </p:spTree>
    <p:extLst>
      <p:ext uri="{BB962C8B-B14F-4D97-AF65-F5344CB8AC3E}">
        <p14:creationId xmlns:p14="http://schemas.microsoft.com/office/powerpoint/2010/main" val="8194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dirty="0" smtClean="0"/>
              <a:t>10. </a:t>
            </a:r>
            <a:r>
              <a:rPr lang="en-US" dirty="0" err="1"/>
              <a:t>Yassin</a:t>
            </a:r>
            <a:r>
              <a:rPr lang="en-US" dirty="0"/>
              <a:t> et al. </a:t>
            </a:r>
            <a:r>
              <a:rPr lang="en-US" dirty="0" smtClean="0"/>
              <a:t>proposed </a:t>
            </a:r>
            <a:r>
              <a:rPr lang="en-US" dirty="0"/>
              <a:t>the hybrid detection </a:t>
            </a:r>
            <a:r>
              <a:rPr lang="en-US" dirty="0" smtClean="0"/>
              <a:t>approach</a:t>
            </a:r>
            <a:r>
              <a:rPr lang="bn-BD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provides integration of K-Means clustering and </a:t>
            </a:r>
            <a:r>
              <a:rPr lang="en-US" dirty="0" smtClean="0"/>
              <a:t>Naive</a:t>
            </a:r>
            <a:r>
              <a:rPr lang="bn-BD" dirty="0" smtClean="0"/>
              <a:t> </a:t>
            </a:r>
            <a:r>
              <a:rPr lang="en-US" dirty="0" smtClean="0"/>
              <a:t>Bayes </a:t>
            </a:r>
            <a:r>
              <a:rPr lang="en-US" dirty="0"/>
              <a:t>classifier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The approach is </a:t>
            </a:r>
            <a:r>
              <a:rPr lang="en-US" dirty="0" smtClean="0"/>
              <a:t>implemented</a:t>
            </a:r>
            <a:r>
              <a:rPr lang="bn-BD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ISCX 2012 attack dataset. It achieves an accuracy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smtClean="0"/>
              <a:t>99.8</a:t>
            </a:r>
            <a:r>
              <a:rPr lang="en-US" dirty="0"/>
              <a:t>% with 95.4% detection rate and 0.13% false </a:t>
            </a:r>
            <a:r>
              <a:rPr lang="en-US" dirty="0" smtClean="0"/>
              <a:t>alarms.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integration improves the accuracy of Naive Bayes </a:t>
            </a:r>
            <a:r>
              <a:rPr lang="en-US" dirty="0" smtClean="0"/>
              <a:t>which</a:t>
            </a:r>
            <a:r>
              <a:rPr lang="bn-BD" dirty="0" smtClean="0"/>
              <a:t> </a:t>
            </a:r>
            <a:r>
              <a:rPr lang="en-US" dirty="0" smtClean="0"/>
              <a:t>provides </a:t>
            </a:r>
            <a:r>
              <a:rPr lang="en-US" dirty="0"/>
              <a:t>82.8% detection rate and 17.6% false alarms.</a:t>
            </a:r>
          </a:p>
        </p:txBody>
      </p:sp>
    </p:spTree>
    <p:extLst>
      <p:ext uri="{BB962C8B-B14F-4D97-AF65-F5344CB8AC3E}">
        <p14:creationId xmlns:p14="http://schemas.microsoft.com/office/powerpoint/2010/main" val="13658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Multiple Classifier with limited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1. </a:t>
            </a:r>
            <a:r>
              <a:rPr lang="fr-FR" dirty="0"/>
              <a:t>Chen et al</a:t>
            </a:r>
            <a:r>
              <a:rPr lang="fr-FR" dirty="0" smtClean="0"/>
              <a:t>. </a:t>
            </a:r>
            <a:r>
              <a:rPr lang="fr-FR" dirty="0" err="1"/>
              <a:t>proposed</a:t>
            </a:r>
            <a:r>
              <a:rPr lang="fr-FR" dirty="0"/>
              <a:t> </a:t>
            </a:r>
            <a:r>
              <a:rPr lang="fr-FR" dirty="0" smtClean="0"/>
              <a:t>a</a:t>
            </a:r>
            <a:r>
              <a:rPr lang="bn-BD" dirty="0" smtClean="0"/>
              <a:t> </a:t>
            </a:r>
            <a:r>
              <a:rPr lang="en-US" dirty="0" smtClean="0"/>
              <a:t>misuse </a:t>
            </a:r>
            <a:r>
              <a:rPr lang="en-US" dirty="0"/>
              <a:t>detection approach based on flexible neural Tree (</a:t>
            </a:r>
            <a:r>
              <a:rPr lang="en-US" dirty="0" smtClean="0"/>
              <a:t>FNT)</a:t>
            </a:r>
            <a:r>
              <a:rPr lang="bn-BD" dirty="0" smtClean="0"/>
              <a:t> </a:t>
            </a:r>
            <a:r>
              <a:rPr lang="en-US" dirty="0" smtClean="0"/>
              <a:t>technique </a:t>
            </a:r>
            <a:r>
              <a:rPr lang="en-US" dirty="0"/>
              <a:t>using DARPA 1998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The algorithm is working well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smtClean="0"/>
              <a:t>all </a:t>
            </a:r>
            <a:r>
              <a:rPr lang="en-US" dirty="0"/>
              <a:t>categories of attack detection</a:t>
            </a:r>
            <a:r>
              <a:rPr lang="en-US" dirty="0" smtClean="0"/>
              <a:t>.</a:t>
            </a:r>
            <a:endParaRPr lang="bn-BD" dirty="0" smtClean="0"/>
          </a:p>
          <a:p>
            <a:endParaRPr lang="bn-BD" dirty="0"/>
          </a:p>
          <a:p>
            <a:r>
              <a:rPr lang="bn-BD" dirty="0" smtClean="0"/>
              <a:t>2. </a:t>
            </a:r>
            <a:r>
              <a:rPr lang="en-US" dirty="0"/>
              <a:t>Xiang et al</a:t>
            </a:r>
            <a:r>
              <a:rPr lang="en-US" dirty="0" smtClean="0"/>
              <a:t>. </a:t>
            </a:r>
            <a:r>
              <a:rPr lang="en-US" dirty="0"/>
              <a:t>proposed a hybrid detection </a:t>
            </a:r>
            <a:r>
              <a:rPr lang="en-US" dirty="0" smtClean="0"/>
              <a:t>algorithm</a:t>
            </a:r>
            <a:r>
              <a:rPr lang="bn-BD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on Decision Tree C4.5 and Bayesian (</a:t>
            </a:r>
            <a:r>
              <a:rPr lang="en-US" dirty="0" err="1"/>
              <a:t>AutoClass</a:t>
            </a:r>
            <a:r>
              <a:rPr lang="en-US" dirty="0"/>
              <a:t>) </a:t>
            </a:r>
            <a:r>
              <a:rPr lang="en-US" dirty="0" smtClean="0"/>
              <a:t>clustering</a:t>
            </a:r>
            <a:r>
              <a:rPr lang="bn-BD" dirty="0" smtClean="0"/>
              <a:t> </a:t>
            </a:r>
            <a:r>
              <a:rPr lang="en-US" dirty="0" smtClean="0"/>
              <a:t>algorithm </a:t>
            </a:r>
            <a:r>
              <a:rPr lang="en-US" dirty="0"/>
              <a:t>using KDD’99 dataset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This classification is well </a:t>
            </a:r>
            <a:r>
              <a:rPr lang="en-US" dirty="0" smtClean="0"/>
              <a:t>effective</a:t>
            </a:r>
            <a:r>
              <a:rPr lang="bn-BD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known attacks and results depends on the availability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smtClean="0"/>
              <a:t>sufficient </a:t>
            </a:r>
            <a:r>
              <a:rPr lang="en-US" dirty="0"/>
              <a:t>label data. This technique is performing low for </a:t>
            </a:r>
            <a:r>
              <a:rPr lang="en-US" dirty="0" smtClean="0"/>
              <a:t>R2L</a:t>
            </a:r>
            <a:r>
              <a:rPr lang="bn-BD" dirty="0" smtClean="0"/>
              <a:t> </a:t>
            </a:r>
            <a:r>
              <a:rPr lang="en-US" dirty="0" smtClean="0"/>
              <a:t>attacks </a:t>
            </a:r>
            <a:r>
              <a:rPr lang="en-US" dirty="0"/>
              <a:t>detection.</a:t>
            </a:r>
          </a:p>
        </p:txBody>
      </p:sp>
    </p:spTree>
    <p:extLst>
      <p:ext uri="{BB962C8B-B14F-4D97-AF65-F5344CB8AC3E}">
        <p14:creationId xmlns:p14="http://schemas.microsoft.com/office/powerpoint/2010/main" val="24072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3. </a:t>
            </a:r>
            <a:r>
              <a:rPr lang="en-US" dirty="0"/>
              <a:t>Lin et al. </a:t>
            </a:r>
            <a:r>
              <a:rPr lang="en-US" dirty="0" smtClean="0"/>
              <a:t>proposed </a:t>
            </a:r>
            <a:r>
              <a:rPr lang="en-US" dirty="0"/>
              <a:t>an algorithm that uses </a:t>
            </a:r>
            <a:r>
              <a:rPr lang="en-US" dirty="0" smtClean="0"/>
              <a:t>multiple</a:t>
            </a:r>
            <a:r>
              <a:rPr lang="bn-BD" dirty="0" smtClean="0"/>
              <a:t> </a:t>
            </a:r>
            <a:r>
              <a:rPr lang="en-US" dirty="0" smtClean="0"/>
              <a:t>machine </a:t>
            </a:r>
            <a:r>
              <a:rPr lang="en-US" dirty="0"/>
              <a:t>learning algorithms to detect the intrusions </a:t>
            </a:r>
            <a:r>
              <a:rPr lang="en-US" dirty="0" smtClean="0"/>
              <a:t>namely</a:t>
            </a:r>
            <a:r>
              <a:rPr lang="bn-BD" dirty="0" smtClean="0"/>
              <a:t> </a:t>
            </a:r>
            <a:r>
              <a:rPr lang="en-US" dirty="0" smtClean="0"/>
              <a:t>Support </a:t>
            </a:r>
            <a:r>
              <a:rPr lang="en-US" dirty="0"/>
              <a:t>Vector Machine (SVM), Decision Tree (DT) </a:t>
            </a:r>
            <a:r>
              <a:rPr lang="en-US" dirty="0" smtClean="0"/>
              <a:t>and</a:t>
            </a:r>
            <a:r>
              <a:rPr lang="bn-BD" dirty="0" smtClean="0"/>
              <a:t> </a:t>
            </a:r>
            <a:r>
              <a:rPr lang="en-US" dirty="0" smtClean="0"/>
              <a:t>Simulated </a:t>
            </a:r>
            <a:r>
              <a:rPr lang="en-US" dirty="0"/>
              <a:t>Annealing (SA) in context of misuse detection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This technique is </a:t>
            </a:r>
            <a:r>
              <a:rPr lang="en-US" dirty="0" smtClean="0"/>
              <a:t>performing</a:t>
            </a:r>
            <a:r>
              <a:rPr lang="bn-BD" dirty="0" smtClean="0"/>
              <a:t> </a:t>
            </a:r>
            <a:r>
              <a:rPr lang="en-US" dirty="0" smtClean="0"/>
              <a:t>well </a:t>
            </a:r>
            <a:r>
              <a:rPr lang="en-US" dirty="0"/>
              <a:t>for detecting all types of attacks. Especially for </a:t>
            </a:r>
            <a:r>
              <a:rPr lang="en-US" dirty="0" err="1"/>
              <a:t>DoS</a:t>
            </a:r>
            <a:r>
              <a:rPr lang="en-US" dirty="0"/>
              <a:t>,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detection </a:t>
            </a:r>
            <a:r>
              <a:rPr lang="en-US" dirty="0"/>
              <a:t>rate is 100</a:t>
            </a:r>
            <a:r>
              <a:rPr lang="en-US" dirty="0" smtClean="0"/>
              <a:t>%.</a:t>
            </a:r>
            <a:endParaRPr lang="bn-BD" dirty="0" smtClean="0"/>
          </a:p>
          <a:p>
            <a:endParaRPr lang="bn-BD" dirty="0"/>
          </a:p>
          <a:p>
            <a:r>
              <a:rPr lang="bn-BD" dirty="0" smtClean="0"/>
              <a:t>4. </a:t>
            </a:r>
            <a:r>
              <a:rPr lang="en-US" dirty="0"/>
              <a:t>Casas et </a:t>
            </a:r>
            <a:r>
              <a:rPr lang="en-US" dirty="0" smtClean="0"/>
              <a:t>al.</a:t>
            </a:r>
            <a:r>
              <a:rPr lang="bn-BD" dirty="0" smtClean="0"/>
              <a:t> </a:t>
            </a:r>
            <a:r>
              <a:rPr lang="en-US" dirty="0" smtClean="0"/>
              <a:t>proposed </a:t>
            </a:r>
            <a:r>
              <a:rPr lang="en-US" dirty="0"/>
              <a:t>Unsupervised Network </a:t>
            </a:r>
            <a:r>
              <a:rPr lang="en-US" dirty="0" smtClean="0"/>
              <a:t>Intrusion</a:t>
            </a:r>
            <a:r>
              <a:rPr lang="bn-BD" dirty="0" smtClean="0"/>
              <a:t> </a:t>
            </a:r>
            <a:r>
              <a:rPr lang="en-US" dirty="0" smtClean="0"/>
              <a:t>Detection </a:t>
            </a:r>
            <a:r>
              <a:rPr lang="en-US" dirty="0"/>
              <a:t>System (UNIDS) which uses three algorithms </a:t>
            </a:r>
            <a:r>
              <a:rPr lang="en-US" dirty="0" smtClean="0"/>
              <a:t>Sub-</a:t>
            </a:r>
            <a:r>
              <a:rPr lang="bn-BD" dirty="0" smtClean="0"/>
              <a:t> </a:t>
            </a:r>
            <a:r>
              <a:rPr lang="en-US" dirty="0" smtClean="0"/>
              <a:t>Space </a:t>
            </a:r>
            <a:r>
              <a:rPr lang="en-US" dirty="0"/>
              <a:t>Clustering, DBSCAN and Evidence Accumulation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smtClean="0"/>
              <a:t>Ranking </a:t>
            </a:r>
            <a:r>
              <a:rPr lang="en-US" dirty="0"/>
              <a:t>Outliers (EA4RO) for anomaly detection.</a:t>
            </a:r>
          </a:p>
        </p:txBody>
      </p:sp>
    </p:spTree>
    <p:extLst>
      <p:ext uri="{BB962C8B-B14F-4D97-AF65-F5344CB8AC3E}">
        <p14:creationId xmlns:p14="http://schemas.microsoft.com/office/powerpoint/2010/main" val="22354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is working well </a:t>
            </a:r>
            <a:r>
              <a:rPr lang="en-US" dirty="0" smtClean="0"/>
              <a:t>detecting</a:t>
            </a:r>
            <a:r>
              <a:rPr lang="bn-BD" dirty="0" smtClean="0"/>
              <a:t> </a:t>
            </a:r>
            <a:r>
              <a:rPr lang="en-US" dirty="0" smtClean="0"/>
              <a:t>all </a:t>
            </a:r>
            <a:r>
              <a:rPr lang="en-US" dirty="0"/>
              <a:t>attacks. Especially for Probe attacks, accuracy is </a:t>
            </a:r>
            <a:r>
              <a:rPr lang="en-US" dirty="0" smtClean="0"/>
              <a:t>100%</a:t>
            </a:r>
            <a:r>
              <a:rPr lang="bn-BD" dirty="0" smtClean="0"/>
              <a:t> </a:t>
            </a:r>
            <a:r>
              <a:rPr lang="en-US" dirty="0" smtClean="0"/>
              <a:t>when </a:t>
            </a:r>
            <a:r>
              <a:rPr lang="en-US" dirty="0"/>
              <a:t>tested with the KDD’99 dataset</a:t>
            </a:r>
            <a:r>
              <a:rPr lang="en-US" dirty="0" smtClean="0"/>
              <a:t>.</a:t>
            </a:r>
            <a:endParaRPr lang="bn-BD" dirty="0" smtClean="0"/>
          </a:p>
          <a:p>
            <a:endParaRPr lang="bn-BD" dirty="0" smtClean="0"/>
          </a:p>
          <a:p>
            <a:r>
              <a:rPr lang="bn-BD" dirty="0" smtClean="0"/>
              <a:t>5. </a:t>
            </a:r>
            <a:r>
              <a:rPr lang="en-US" dirty="0"/>
              <a:t>Li et al. </a:t>
            </a:r>
            <a:r>
              <a:rPr lang="en-US" dirty="0" smtClean="0"/>
              <a:t>proposed </a:t>
            </a:r>
            <a:r>
              <a:rPr lang="en-US" dirty="0"/>
              <a:t>a hybrid approach based on </a:t>
            </a:r>
            <a:r>
              <a:rPr lang="en-US" dirty="0" smtClean="0"/>
              <a:t>Support</a:t>
            </a:r>
            <a:r>
              <a:rPr lang="bn-BD" dirty="0" smtClean="0"/>
              <a:t> </a:t>
            </a:r>
            <a:r>
              <a:rPr lang="en-US" dirty="0" smtClean="0"/>
              <a:t>Vector </a:t>
            </a:r>
            <a:r>
              <a:rPr lang="en-US" dirty="0"/>
              <a:t>Machine (SVM), ant colony algorithm and </a:t>
            </a:r>
            <a:r>
              <a:rPr lang="en-US" dirty="0" smtClean="0"/>
              <a:t>clustering</a:t>
            </a:r>
            <a:r>
              <a:rPr lang="bn-BD" dirty="0" smtClean="0"/>
              <a:t> </a:t>
            </a:r>
            <a:r>
              <a:rPr lang="en-US" dirty="0" smtClean="0"/>
              <a:t>algorithm</a:t>
            </a:r>
            <a:r>
              <a:rPr lang="en-US" dirty="0"/>
              <a:t>. There are three phases of classification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The proposed technique does not perform well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smtClean="0"/>
              <a:t>detecting </a:t>
            </a:r>
            <a:r>
              <a:rPr lang="en-US" dirty="0"/>
              <a:t>U2R attacks. However, the detection rate is </a:t>
            </a:r>
            <a:r>
              <a:rPr lang="en-US" dirty="0" smtClean="0"/>
              <a:t>greater</a:t>
            </a:r>
            <a:r>
              <a:rPr lang="bn-BD" dirty="0" smtClean="0"/>
              <a:t> </a:t>
            </a:r>
            <a:r>
              <a:rPr lang="en-US" dirty="0" smtClean="0"/>
              <a:t>than </a:t>
            </a:r>
            <a:r>
              <a:rPr lang="en-US" dirty="0"/>
              <a:t>90% for other attacks.</a:t>
            </a:r>
            <a:endParaRPr lang="bn-B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n-BD" dirty="0" smtClean="0"/>
              <a:t>6. </a:t>
            </a:r>
            <a:r>
              <a:rPr lang="en-US" dirty="0" err="1"/>
              <a:t>Kuang</a:t>
            </a:r>
            <a:r>
              <a:rPr lang="en-US" dirty="0"/>
              <a:t> et al</a:t>
            </a:r>
            <a:r>
              <a:rPr lang="en-US" dirty="0" smtClean="0"/>
              <a:t>. </a:t>
            </a:r>
            <a:r>
              <a:rPr lang="en-US" dirty="0"/>
              <a:t>proposed the misuse detection </a:t>
            </a:r>
            <a:r>
              <a:rPr lang="en-US" dirty="0" smtClean="0"/>
              <a:t>system</a:t>
            </a:r>
            <a:r>
              <a:rPr lang="bn-BD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on Kernel Principal Component Analysis (KPCA), </a:t>
            </a:r>
            <a:r>
              <a:rPr lang="en-US" dirty="0" smtClean="0"/>
              <a:t>Support</a:t>
            </a:r>
            <a:r>
              <a:rPr lang="bn-BD" dirty="0" smtClean="0"/>
              <a:t> </a:t>
            </a:r>
            <a:r>
              <a:rPr lang="en-US" dirty="0" smtClean="0"/>
              <a:t>Vector </a:t>
            </a:r>
            <a:r>
              <a:rPr lang="en-US" dirty="0"/>
              <a:t>Machine (SVM) and Genetic Algorithm (GA</a:t>
            </a:r>
            <a:r>
              <a:rPr lang="en-US" dirty="0" smtClean="0"/>
              <a:t>).</a:t>
            </a:r>
            <a:r>
              <a:rPr lang="bn-BD" dirty="0" smtClean="0"/>
              <a:t> </a:t>
            </a:r>
            <a:r>
              <a:rPr lang="en-US" dirty="0" smtClean="0"/>
              <a:t>SVM </a:t>
            </a:r>
            <a:r>
              <a:rPr lang="en-US" dirty="0"/>
              <a:t>provides the good generalization capability over </a:t>
            </a:r>
            <a:r>
              <a:rPr lang="en-US" dirty="0" smtClean="0"/>
              <a:t>small</a:t>
            </a:r>
            <a:r>
              <a:rPr lang="bn-BD" dirty="0" smtClean="0"/>
              <a:t> </a:t>
            </a:r>
            <a:r>
              <a:rPr lang="en-US" dirty="0" smtClean="0"/>
              <a:t>sample </a:t>
            </a:r>
            <a:r>
              <a:rPr lang="en-US" dirty="0"/>
              <a:t>training data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The </a:t>
            </a:r>
            <a:r>
              <a:rPr lang="en-US" dirty="0" smtClean="0"/>
              <a:t>overall</a:t>
            </a:r>
            <a:r>
              <a:rPr lang="bn-BD" dirty="0" smtClean="0"/>
              <a:t> </a:t>
            </a:r>
            <a:r>
              <a:rPr lang="en-US" dirty="0" smtClean="0"/>
              <a:t>detection </a:t>
            </a:r>
            <a:r>
              <a:rPr lang="en-US" dirty="0"/>
              <a:t>rate is 92.268% with 1.025% false positive </a:t>
            </a:r>
            <a:r>
              <a:rPr lang="en-US" dirty="0" smtClean="0"/>
              <a:t>rate.</a:t>
            </a:r>
            <a:r>
              <a:rPr lang="bn-BD" dirty="0" smtClean="0"/>
              <a:t> </a:t>
            </a:r>
            <a:r>
              <a:rPr lang="en-US" dirty="0" smtClean="0"/>
              <a:t>However</a:t>
            </a:r>
            <a:r>
              <a:rPr lang="en-US" dirty="0"/>
              <a:t>, the technique is not working well for </a:t>
            </a:r>
            <a:r>
              <a:rPr lang="en-US" dirty="0" smtClean="0"/>
              <a:t>low-frequency</a:t>
            </a:r>
            <a:r>
              <a:rPr lang="bn-BD" dirty="0" smtClean="0"/>
              <a:t> </a:t>
            </a:r>
            <a:r>
              <a:rPr lang="en-US" dirty="0" smtClean="0"/>
              <a:t>attacks.</a:t>
            </a:r>
            <a:endParaRPr lang="bn-BD" dirty="0" smtClean="0"/>
          </a:p>
          <a:p>
            <a:endParaRPr lang="bn-BD" dirty="0"/>
          </a:p>
          <a:p>
            <a:r>
              <a:rPr lang="bn-BD" dirty="0" smtClean="0"/>
              <a:t>7. </a:t>
            </a:r>
            <a:r>
              <a:rPr lang="en-US" dirty="0"/>
              <a:t>Chandrasekhar et al</a:t>
            </a:r>
            <a:r>
              <a:rPr lang="en-US" dirty="0" smtClean="0"/>
              <a:t>. </a:t>
            </a:r>
            <a:r>
              <a:rPr lang="en-US" dirty="0"/>
              <a:t>proposed a hybrid Model </a:t>
            </a:r>
            <a:r>
              <a:rPr lang="en-US" dirty="0" smtClean="0"/>
              <a:t>which</a:t>
            </a:r>
            <a:r>
              <a:rPr lang="bn-BD" dirty="0" smtClean="0"/>
              <a:t> </a:t>
            </a:r>
            <a:r>
              <a:rPr lang="en-US" dirty="0" smtClean="0"/>
              <a:t>uses </a:t>
            </a:r>
            <a:r>
              <a:rPr lang="en-US" dirty="0"/>
              <a:t>the power of Clustering (K-means), Fuzzy Neural </a:t>
            </a:r>
            <a:r>
              <a:rPr lang="en-US" dirty="0" smtClean="0"/>
              <a:t>Network</a:t>
            </a:r>
            <a:r>
              <a:rPr lang="bn-BD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neuro</a:t>
            </a:r>
            <a:r>
              <a:rPr lang="en-US" dirty="0" smtClean="0"/>
              <a:t>-fuzzy</a:t>
            </a:r>
            <a:r>
              <a:rPr lang="en-US" dirty="0"/>
              <a:t>) and Support Vector Machine (SVM) </a:t>
            </a:r>
            <a:r>
              <a:rPr lang="en-US" dirty="0" smtClean="0"/>
              <a:t>to</a:t>
            </a:r>
            <a:r>
              <a:rPr lang="bn-BD" dirty="0" smtClean="0"/>
              <a:t> </a:t>
            </a:r>
            <a:r>
              <a:rPr lang="en-US" dirty="0" smtClean="0"/>
              <a:t>identify </a:t>
            </a:r>
            <a:r>
              <a:rPr lang="en-US" dirty="0"/>
              <a:t>the intrusions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algorithm </a:t>
            </a:r>
            <a:r>
              <a:rPr lang="en-US" dirty="0"/>
              <a:t>is performing well for detecting all types of attacks</a:t>
            </a:r>
          </a:p>
        </p:txBody>
      </p:sp>
    </p:spTree>
    <p:extLst>
      <p:ext uri="{BB962C8B-B14F-4D97-AF65-F5344CB8AC3E}">
        <p14:creationId xmlns:p14="http://schemas.microsoft.com/office/powerpoint/2010/main" val="25959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8. </a:t>
            </a:r>
            <a:r>
              <a:rPr lang="en-US" dirty="0" err="1"/>
              <a:t>Horng</a:t>
            </a:r>
            <a:r>
              <a:rPr lang="en-US" dirty="0"/>
              <a:t> et al</a:t>
            </a:r>
            <a:r>
              <a:rPr lang="en-US" dirty="0" smtClean="0"/>
              <a:t>. </a:t>
            </a:r>
            <a:r>
              <a:rPr lang="en-US" dirty="0"/>
              <a:t>proposed a hybrid framework based </a:t>
            </a:r>
            <a:r>
              <a:rPr lang="en-US" dirty="0" smtClean="0"/>
              <a:t>on</a:t>
            </a:r>
            <a:r>
              <a:rPr lang="bn-BD" dirty="0" smtClean="0"/>
              <a:t> </a:t>
            </a:r>
            <a:r>
              <a:rPr lang="en-US" dirty="0" smtClean="0"/>
              <a:t>hierarchical </a:t>
            </a:r>
            <a:r>
              <a:rPr lang="en-US" dirty="0"/>
              <a:t>clustering and Support Vector Machine (</a:t>
            </a:r>
            <a:r>
              <a:rPr lang="en-US" dirty="0" smtClean="0"/>
              <a:t>SVM)</a:t>
            </a:r>
            <a:r>
              <a:rPr lang="bn-BD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KDD’99 dataset. To improve the detection rate of </a:t>
            </a:r>
            <a:r>
              <a:rPr lang="en-US" dirty="0" smtClean="0"/>
              <a:t>SVM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to reduce its training time, Clustering is integrated </a:t>
            </a:r>
            <a:r>
              <a:rPr lang="en-US" dirty="0" smtClean="0"/>
              <a:t>with</a:t>
            </a:r>
            <a:r>
              <a:rPr lang="bn-BD" dirty="0" smtClean="0"/>
              <a:t> </a:t>
            </a:r>
            <a:r>
              <a:rPr lang="en-US" dirty="0" smtClean="0"/>
              <a:t>SVM.</a:t>
            </a:r>
            <a:endParaRPr lang="bn-BD" dirty="0" smtClean="0"/>
          </a:p>
          <a:p>
            <a:r>
              <a:rPr lang="en-US" dirty="0"/>
              <a:t>The system achieves </a:t>
            </a:r>
            <a:r>
              <a:rPr lang="en-US" dirty="0" smtClean="0"/>
              <a:t>95.72%</a:t>
            </a:r>
            <a:r>
              <a:rPr lang="bn-BD" dirty="0" smtClean="0"/>
              <a:t> </a:t>
            </a:r>
            <a:r>
              <a:rPr lang="en-US" dirty="0" smtClean="0"/>
              <a:t>accuracy </a:t>
            </a:r>
            <a:r>
              <a:rPr lang="en-US" dirty="0"/>
              <a:t>with 0.7% false positive rate. The performance </a:t>
            </a:r>
            <a:r>
              <a:rPr lang="en-US" dirty="0" smtClean="0"/>
              <a:t>is</a:t>
            </a:r>
            <a:r>
              <a:rPr lang="bn-BD" dirty="0" smtClean="0"/>
              <a:t> </a:t>
            </a:r>
            <a:r>
              <a:rPr lang="en-US" dirty="0" smtClean="0"/>
              <a:t>good </a:t>
            </a:r>
            <a:r>
              <a:rPr lang="en-US" dirty="0"/>
              <a:t>for </a:t>
            </a:r>
            <a:r>
              <a:rPr lang="en-US" dirty="0" err="1"/>
              <a:t>DoS</a:t>
            </a:r>
            <a:r>
              <a:rPr lang="en-US" dirty="0"/>
              <a:t> and Probe and poor for low-frequency attacks</a:t>
            </a:r>
            <a:r>
              <a:rPr lang="en-US" dirty="0" smtClean="0"/>
              <a:t>.</a:t>
            </a:r>
            <a:endParaRPr lang="bn-BD" dirty="0" smtClean="0"/>
          </a:p>
          <a:p>
            <a:endParaRPr lang="bn-BD" dirty="0"/>
          </a:p>
          <a:p>
            <a:r>
              <a:rPr lang="bn-BD" dirty="0" smtClean="0"/>
              <a:t>9. </a:t>
            </a:r>
            <a:r>
              <a:rPr lang="en-US" dirty="0"/>
              <a:t>Gupta et al</a:t>
            </a:r>
            <a:r>
              <a:rPr lang="en-US" dirty="0" smtClean="0"/>
              <a:t>. </a:t>
            </a:r>
            <a:r>
              <a:rPr lang="en-US" dirty="0"/>
              <a:t>proposed a layered misuse </a:t>
            </a:r>
            <a:r>
              <a:rPr lang="en-US" dirty="0" smtClean="0"/>
              <a:t>detection</a:t>
            </a:r>
            <a:r>
              <a:rPr lang="bn-BD" dirty="0" smtClean="0"/>
              <a:t> </a:t>
            </a:r>
            <a:r>
              <a:rPr lang="en-US" dirty="0" smtClean="0"/>
              <a:t>approach </a:t>
            </a:r>
            <a:r>
              <a:rPr lang="en-US" dirty="0"/>
              <a:t>for achieving high accuracy and high efficiency.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attack </a:t>
            </a:r>
            <a:r>
              <a:rPr lang="en-US" dirty="0"/>
              <a:t>accuracy is achieved by using the Conditional </a:t>
            </a:r>
            <a:r>
              <a:rPr lang="en-US" dirty="0" smtClean="0"/>
              <a:t>Random</a:t>
            </a:r>
            <a:r>
              <a:rPr lang="bn-BD" dirty="0" smtClean="0"/>
              <a:t> </a:t>
            </a:r>
            <a:r>
              <a:rPr lang="en-US" dirty="0" smtClean="0"/>
              <a:t>Fields </a:t>
            </a:r>
            <a:r>
              <a:rPr lang="en-US" dirty="0"/>
              <a:t>(CRF) and high efficiency is achieved by using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layered </a:t>
            </a:r>
            <a:r>
              <a:rPr lang="en-US" dirty="0"/>
              <a:t>approach.</a:t>
            </a:r>
          </a:p>
        </p:txBody>
      </p:sp>
    </p:spTree>
    <p:extLst>
      <p:ext uri="{BB962C8B-B14F-4D97-AF65-F5344CB8AC3E}">
        <p14:creationId xmlns:p14="http://schemas.microsoft.com/office/powerpoint/2010/main" val="14955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layered </a:t>
            </a:r>
            <a:r>
              <a:rPr lang="en-US" dirty="0" smtClean="0"/>
              <a:t>approach</a:t>
            </a:r>
            <a:r>
              <a:rPr lang="bn-BD" dirty="0" smtClean="0"/>
              <a:t> </a:t>
            </a:r>
            <a:r>
              <a:rPr lang="en-US" dirty="0" smtClean="0"/>
              <a:t>achieves </a:t>
            </a:r>
            <a:r>
              <a:rPr lang="en-US" dirty="0"/>
              <a:t>98.60% detection rate for probe with 0.91% </a:t>
            </a:r>
            <a:r>
              <a:rPr lang="en-US" dirty="0" smtClean="0"/>
              <a:t>false</a:t>
            </a:r>
            <a:r>
              <a:rPr lang="bn-BD" dirty="0" smtClean="0"/>
              <a:t> </a:t>
            </a:r>
            <a:r>
              <a:rPr lang="en-US" dirty="0" smtClean="0"/>
              <a:t>alarms</a:t>
            </a:r>
            <a:r>
              <a:rPr lang="en-US" dirty="0"/>
              <a:t>, 97.40% detection rate for </a:t>
            </a:r>
            <a:r>
              <a:rPr lang="en-US" dirty="0" err="1"/>
              <a:t>DoS</a:t>
            </a:r>
            <a:r>
              <a:rPr lang="en-US" dirty="0"/>
              <a:t> attack with 0.07% </a:t>
            </a:r>
            <a:r>
              <a:rPr lang="en-US" dirty="0" smtClean="0"/>
              <a:t>false</a:t>
            </a:r>
            <a:r>
              <a:rPr lang="bn-BD" dirty="0" smtClean="0"/>
              <a:t> </a:t>
            </a:r>
            <a:r>
              <a:rPr lang="en-US" dirty="0" smtClean="0"/>
              <a:t>alarms</a:t>
            </a:r>
            <a:r>
              <a:rPr lang="en-US" dirty="0"/>
              <a:t>, 86.3% detection rate for U2R with 0.05 false </a:t>
            </a:r>
            <a:r>
              <a:rPr lang="en-US" dirty="0" smtClean="0"/>
              <a:t>alarms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29.60% detection rate for R2L with 0.350% false alarms</a:t>
            </a:r>
            <a:r>
              <a:rPr lang="en-US" dirty="0" smtClean="0"/>
              <a:t>.</a:t>
            </a:r>
            <a:endParaRPr lang="bn-BD" dirty="0" smtClean="0"/>
          </a:p>
          <a:p>
            <a:endParaRPr lang="bn-BD" dirty="0"/>
          </a:p>
          <a:p>
            <a:r>
              <a:rPr lang="bn-BD" dirty="0" smtClean="0"/>
              <a:t>10. </a:t>
            </a:r>
            <a:r>
              <a:rPr lang="en-US" dirty="0" err="1"/>
              <a:t>Mamun</a:t>
            </a:r>
            <a:r>
              <a:rPr lang="en-US" dirty="0"/>
              <a:t> et al</a:t>
            </a:r>
            <a:r>
              <a:rPr lang="en-US" dirty="0" smtClean="0"/>
              <a:t>. </a:t>
            </a:r>
            <a:r>
              <a:rPr lang="en-US" dirty="0"/>
              <a:t>proposed a deep packet </a:t>
            </a:r>
            <a:r>
              <a:rPr lang="en-US" dirty="0" smtClean="0"/>
              <a:t>inspection</a:t>
            </a:r>
            <a:r>
              <a:rPr lang="bn-BD" dirty="0" smtClean="0"/>
              <a:t> </a:t>
            </a:r>
            <a:r>
              <a:rPr lang="en-US" dirty="0" smtClean="0"/>
              <a:t>technique </a:t>
            </a:r>
            <a:r>
              <a:rPr lang="en-US" dirty="0"/>
              <a:t>based on the use of Shannon’s entropy to </a:t>
            </a:r>
            <a:r>
              <a:rPr lang="en-US" dirty="0" smtClean="0"/>
              <a:t>identify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application flows, part of encrypted traffic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/>
              <a:t>It achieves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detection </a:t>
            </a:r>
            <a:r>
              <a:rPr lang="en-US" dirty="0"/>
              <a:t>rate of 96.7% for encrypted traffic and 96.6%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smtClean="0"/>
              <a:t>unencrypted </a:t>
            </a:r>
            <a:r>
              <a:rPr lang="en-US" dirty="0"/>
              <a:t>traffic with almost similar false alarm  </a:t>
            </a:r>
            <a:r>
              <a:rPr lang="en-US" dirty="0" smtClean="0"/>
              <a:t>0.03%</a:t>
            </a:r>
            <a:r>
              <a:rPr lang="bn-BD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ISCX dataset.</a:t>
            </a:r>
          </a:p>
        </p:txBody>
      </p:sp>
    </p:spTree>
    <p:extLst>
      <p:ext uri="{BB962C8B-B14F-4D97-AF65-F5344CB8AC3E}">
        <p14:creationId xmlns:p14="http://schemas.microsoft.com/office/powerpoint/2010/main" val="15239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459</TotalTime>
  <Words>9146</Words>
  <Application>Microsoft Office PowerPoint</Application>
  <PresentationFormat>Widescreen</PresentationFormat>
  <Paragraphs>354</Paragraphs>
  <Slides>107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2" baseType="lpstr">
      <vt:lpstr>Arial</vt:lpstr>
      <vt:lpstr>Century Gothic</vt:lpstr>
      <vt:lpstr>Vrinda</vt:lpstr>
      <vt:lpstr>Wingdings 3</vt:lpstr>
      <vt:lpstr>Ion</vt:lpstr>
      <vt:lpstr>Presentation on “A Detailed Investigation and Analysis of using Machine Learning Techniques for Intrusion Detection”</vt:lpstr>
      <vt:lpstr>PowerPoint Presentation</vt:lpstr>
      <vt:lpstr>Abstract</vt:lpstr>
      <vt:lpstr>PowerPoint Presentation</vt:lpstr>
      <vt:lpstr>Introduction</vt:lpstr>
      <vt:lpstr>PowerPoint Presentation</vt:lpstr>
      <vt:lpstr>IDS types</vt:lpstr>
      <vt:lpstr>Detection mechanism</vt:lpstr>
      <vt:lpstr>1. Misuse detection </vt:lpstr>
      <vt:lpstr>Anomaly detection</vt:lpstr>
      <vt:lpstr>TABLE I. DIFFERENCE BETWEEN MISUSE DETECTION AND ANOMALY DETECTION</vt:lpstr>
      <vt:lpstr>Hybrid detection</vt:lpstr>
      <vt:lpstr>Advantages of using Machine learning based IDS</vt:lpstr>
      <vt:lpstr>PowerPoint Presentation</vt:lpstr>
      <vt:lpstr>PowerPoint Presentation</vt:lpstr>
      <vt:lpstr>RELATED WORKS</vt:lpstr>
      <vt:lpstr>CLASSIFICATION OF ATTACKS : A. Denial of Service Attacks</vt:lpstr>
      <vt:lpstr>PowerPoint Presentation</vt:lpstr>
      <vt:lpstr>Various Attacks based on KDD’99 dataset :</vt:lpstr>
      <vt:lpstr>Different types of attack </vt:lpstr>
      <vt:lpstr>PowerPoint Presentation</vt:lpstr>
      <vt:lpstr>PowerPoint Presentation</vt:lpstr>
      <vt:lpstr>PowerPoint Presentation</vt:lpstr>
      <vt:lpstr>B. Scanning Attacks :</vt:lpstr>
      <vt:lpstr>PowerPoint Presentation</vt:lpstr>
      <vt:lpstr>PowerPoint Presentation</vt:lpstr>
      <vt:lpstr>C. User to Root(U2R) Attacks</vt:lpstr>
      <vt:lpstr>PowerPoint Presentation</vt:lpstr>
      <vt:lpstr>PowerPoint Presentation</vt:lpstr>
      <vt:lpstr>D. Remote to User(R2U) Attacks</vt:lpstr>
      <vt:lpstr>PowerPoint Presentation</vt:lpstr>
      <vt:lpstr>PowerPoint Presentation</vt:lpstr>
      <vt:lpstr>PowerPoint Presentation</vt:lpstr>
      <vt:lpstr>PowerPoint Presentation</vt:lpstr>
      <vt:lpstr>E. Fuzzers</vt:lpstr>
      <vt:lpstr>Various Attacks based on UNSW-NB dataset</vt:lpstr>
      <vt:lpstr>F. Analysis</vt:lpstr>
      <vt:lpstr>G. Backdoor</vt:lpstr>
      <vt:lpstr>H. Exploits</vt:lpstr>
      <vt:lpstr>I. Generic</vt:lpstr>
      <vt:lpstr>J. Reconnaissance</vt:lpstr>
      <vt:lpstr>K. Shellcode</vt:lpstr>
      <vt:lpstr>L. Worms</vt:lpstr>
      <vt:lpstr>MACHINE LEARNING: TECHNIQUES AND FEATURE SELECTION</vt:lpstr>
      <vt:lpstr>A. Techniques used in Machine Learning</vt:lpstr>
      <vt:lpstr>1) Decision Tree:</vt:lpstr>
      <vt:lpstr>Graphical representation of Decision Tree</vt:lpstr>
      <vt:lpstr>PowerPoint Presentation</vt:lpstr>
      <vt:lpstr>2) Artificial Neural Network(ANN):</vt:lpstr>
      <vt:lpstr>PowerPoint Presentation</vt:lpstr>
      <vt:lpstr>Input, Hidden and Output layers in Neural Network</vt:lpstr>
      <vt:lpstr>PowerPoint Presentation</vt:lpstr>
      <vt:lpstr>3) Naive Bayes Classifier:</vt:lpstr>
      <vt:lpstr>PowerPoint Presentation</vt:lpstr>
      <vt:lpstr>4) Support Vector Machine:</vt:lpstr>
      <vt:lpstr>Multi-class Linear SVM</vt:lpstr>
      <vt:lpstr>PowerPoint Presentation</vt:lpstr>
      <vt:lpstr>PowerPoint Presentation</vt:lpstr>
      <vt:lpstr>5) Genetic Algorithms:</vt:lpstr>
      <vt:lpstr>Execution Flow of Genetic Algorithm</vt:lpstr>
      <vt:lpstr>PowerPoint Presentation</vt:lpstr>
      <vt:lpstr>6) K-means Clustering:</vt:lpstr>
      <vt:lpstr>Execution Flow of K-means Clustering</vt:lpstr>
      <vt:lpstr>7) K-Nearest Neighbor Approach:</vt:lpstr>
      <vt:lpstr>PowerPoint Presentation</vt:lpstr>
      <vt:lpstr>PowerPoint Presentation</vt:lpstr>
      <vt:lpstr>8) Fuzzy Logic:</vt:lpstr>
      <vt:lpstr>PowerPoint Presentation</vt:lpstr>
      <vt:lpstr>9) Hidden Markov Model:</vt:lpstr>
      <vt:lpstr>10)Swarm Intelligence:</vt:lpstr>
      <vt:lpstr>11)Ensemble of Classifiers/ Ensemble Learning:</vt:lpstr>
      <vt:lpstr>B. Feature Selection in Machine Learning</vt:lpstr>
      <vt:lpstr>SUMMARY OF IDS BASED ON SINGLE/MULTIPLE CLASSIFIER BASED MACHINE LEARNING APPROACHES</vt:lpstr>
      <vt:lpstr>A. Single Classifier with all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B. Single Classifier with limited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C. Multiple Classifier with all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D. Multiple Classifier with limited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ANALYSIS OF DIFFERENT MACHINE LEARNING ALGORITHMS IN INTRUSIONS DETECTION</vt:lpstr>
      <vt:lpstr>Performance comparison of single classifiers with feature selection</vt:lpstr>
      <vt:lpstr>Performance comparison of multiple classifiers with all features</vt:lpstr>
      <vt:lpstr>Performance comparison of multiple classifiers with feature selection</vt:lpstr>
      <vt:lpstr>DATA MINING TOOLS FOR MACHINE LEARNING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S-T</dc:creator>
  <cp:lastModifiedBy>User</cp:lastModifiedBy>
  <cp:revision>287</cp:revision>
  <dcterms:created xsi:type="dcterms:W3CDTF">2019-07-05T21:30:42Z</dcterms:created>
  <dcterms:modified xsi:type="dcterms:W3CDTF">2019-07-16T04:58:59Z</dcterms:modified>
</cp:coreProperties>
</file>