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60" r:id="rId3"/>
    <p:sldId id="282" r:id="rId4"/>
    <p:sldId id="287" r:id="rId5"/>
    <p:sldId id="286" r:id="rId6"/>
    <p:sldId id="288" r:id="rId7"/>
    <p:sldId id="263" r:id="rId8"/>
    <p:sldId id="280" r:id="rId9"/>
    <p:sldId id="292" r:id="rId10"/>
    <p:sldId id="277" r:id="rId11"/>
    <p:sldId id="268" r:id="rId12"/>
    <p:sldId id="269" r:id="rId13"/>
    <p:sldId id="270" r:id="rId14"/>
    <p:sldId id="271" r:id="rId15"/>
    <p:sldId id="272" r:id="rId16"/>
    <p:sldId id="289" r:id="rId17"/>
    <p:sldId id="278" r:id="rId18"/>
    <p:sldId id="291" r:id="rId19"/>
    <p:sldId id="290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6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8592" y="639097"/>
            <a:ext cx="6414480" cy="599723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Intrusion detection using machine </a:t>
            </a:r>
            <a:r>
              <a:rPr lang="en-US" sz="6000" dirty="0" smtClean="0"/>
              <a:t>learning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 </a:t>
            </a:r>
            <a:r>
              <a:rPr lang="en-US" sz="1600" dirty="0" smtClean="0"/>
              <a:t>MD. ANAS</a:t>
            </a:r>
            <a:br>
              <a:rPr lang="en-US" sz="1600" dirty="0" smtClean="0"/>
            </a:br>
            <a:r>
              <a:rPr lang="en-US" sz="1600" dirty="0" smtClean="0"/>
              <a:t>    STD.NO. </a:t>
            </a:r>
            <a:r>
              <a:rPr lang="en-US" sz="1600" dirty="0" smtClean="0"/>
              <a:t>1505087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MD. SAYEDUZZAMAN</a:t>
            </a:r>
            <a:br>
              <a:rPr lang="en-US" sz="1600" dirty="0" smtClean="0"/>
            </a:br>
            <a:r>
              <a:rPr lang="en-US" sz="1600" dirty="0" smtClean="0"/>
              <a:t>    STD. NO. 0405035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br>
              <a:rPr lang="en-US" sz="1600" dirty="0" smtClean="0"/>
            </a:br>
            <a:r>
              <a:rPr lang="en-US" sz="1600" dirty="0" smtClean="0"/>
              <a:t>    SUPERVISED BY -  DR. MD. MONIRUL ISLAM (</a:t>
            </a:r>
            <a:r>
              <a:rPr lang="en-US" sz="1600" dirty="0" err="1" smtClean="0"/>
              <a:t>Sr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=""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45050" y="3859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Improvement of </a:t>
            </a:r>
            <a:r>
              <a:rPr lang="en-US" sz="4000" dirty="0"/>
              <a:t>detection rate of network attacks </a:t>
            </a:r>
            <a:r>
              <a:rPr lang="en-US" sz="4000" dirty="0" smtClean="0"/>
              <a:t>such as DOS, U2R, R2L and Probe by extracting appropriate features set.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800" i="1" dirty="0" smtClean="0"/>
              <a:t> </a:t>
            </a:r>
            <a:endParaRPr lang="en-US" sz="2800" i="1" dirty="0"/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105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369554"/>
            <a:ext cx="10720647" cy="1652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Correlation metrics for feature extraction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2021983"/>
            <a:ext cx="10058400" cy="48360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 Two correlation metrics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Decision </a:t>
            </a:r>
            <a:r>
              <a:rPr lang="en-US" sz="2000" dirty="0"/>
              <a:t>independent </a:t>
            </a:r>
            <a:r>
              <a:rPr lang="en-US" sz="2000" dirty="0" smtClean="0"/>
              <a:t>correlation (DIC)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Decision dependent </a:t>
            </a:r>
            <a:r>
              <a:rPr lang="en-US" sz="2000" dirty="0"/>
              <a:t>correlation (</a:t>
            </a:r>
            <a:r>
              <a:rPr lang="en-US" sz="2000" dirty="0" smtClean="0"/>
              <a:t>DDC)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 b="1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/>
              <a:t>Consideration</a:t>
            </a:r>
            <a:r>
              <a:rPr lang="en-US" sz="2000" dirty="0" smtClean="0"/>
              <a:t>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Dependency</a:t>
            </a:r>
            <a:r>
              <a:rPr lang="en-US" sz="1600" dirty="0" smtClean="0"/>
              <a:t> </a:t>
            </a:r>
            <a:r>
              <a:rPr lang="en-US" sz="2000" dirty="0" smtClean="0"/>
              <a:t>among the features,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Dependency with respect to a given data mining task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 Removing </a:t>
            </a:r>
            <a:r>
              <a:rPr lang="en-US" sz="2000" dirty="0"/>
              <a:t>data redundancy. </a:t>
            </a:r>
            <a:br>
              <a:rPr lang="en-US" sz="2000" dirty="0"/>
            </a:b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361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24691"/>
            <a:ext cx="10058400" cy="1768502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                    DIC metric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2700" i="1" dirty="0" smtClean="0"/>
              <a:t>Quantifies </a:t>
            </a:r>
            <a:r>
              <a:rPr lang="en-US" sz="2700" i="1" dirty="0"/>
              <a:t>the relevance and the correlation among features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3194"/>
            <a:ext cx="10058400" cy="3731199"/>
          </a:xfrm>
        </p:spPr>
        <p:txBody>
          <a:bodyPr/>
          <a:lstStyle/>
          <a:p>
            <a:pPr marL="91440" lvl="2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600" b="1" dirty="0"/>
              <a:t/>
            </a:r>
            <a:br>
              <a:rPr lang="en-US" sz="1600" b="1" dirty="0"/>
            </a:br>
            <a:endParaRPr lang="en-US" sz="1600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257859" y="2024207"/>
                <a:ext cx="8946541" cy="49648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smtClean="0"/>
                  <a:t>I(Y;X)</a:t>
                </a:r>
                <a:r>
                  <a:rPr lang="en-US" dirty="0" smtClean="0"/>
                  <a:t> = mutual information between decision Y and features X </a:t>
                </a:r>
              </a:p>
              <a:p>
                <a:r>
                  <a:rPr lang="en-US" b="1" dirty="0" smtClean="0"/>
                  <a:t>H(X)</a:t>
                </a:r>
                <a:r>
                  <a:rPr lang="en-US" dirty="0" smtClean="0"/>
                  <a:t> = uncertainty of feature X</a:t>
                </a:r>
              </a:p>
              <a:p>
                <a:r>
                  <a:rPr lang="en-US" sz="2100" b="1" dirty="0" smtClean="0"/>
                  <a:t>DIC </a:t>
                </a:r>
                <a:r>
                  <a:rPr lang="en-US" sz="2100" dirty="0" smtClean="0"/>
                  <a:t>: decision independent correlation</a:t>
                </a:r>
              </a:p>
              <a:p>
                <a:pPr lvl="1"/>
                <a:r>
                  <a:rPr lang="en-US" sz="2100" dirty="0" smtClean="0"/>
                  <a:t>0 &lt;= DIC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/>
                  <a:t> &lt;= 1 </a:t>
                </a:r>
              </a:p>
              <a:p>
                <a:pPr lvl="1"/>
                <a:r>
                  <a:rPr lang="en-US" sz="2100" dirty="0" smtClean="0"/>
                  <a:t>DIC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/>
                  <a:t>  =  0 </a:t>
                </a:r>
              </a:p>
              <a:p>
                <a:pPr lvl="2"/>
                <a:r>
                  <a:rPr lang="en-US" sz="2100" dirty="0" smtClean="0"/>
                  <a:t>features Xi and </a:t>
                </a:r>
                <a:r>
                  <a:rPr lang="en-US" sz="2100" dirty="0" err="1" smtClean="0"/>
                  <a:t>Xj</a:t>
                </a:r>
                <a:r>
                  <a:rPr lang="en-US" sz="2100" dirty="0" smtClean="0"/>
                  <a:t> are uncorrelated. </a:t>
                </a:r>
                <a:endParaRPr lang="en-US" sz="2000" dirty="0" smtClean="0"/>
              </a:p>
              <a:p>
                <a:pPr lvl="1"/>
                <a:r>
                  <a:rPr lang="en-US" sz="2000" dirty="0"/>
                  <a:t>DIC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100" dirty="0" smtClean="0"/>
                  <a:t> =  1</a:t>
                </a:r>
              </a:p>
              <a:p>
                <a:pPr lvl="2"/>
                <a:r>
                  <a:rPr lang="en-US" sz="2100" dirty="0" smtClean="0"/>
                  <a:t>Full  prediction between the features</a:t>
                </a: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59" y="2024207"/>
                <a:ext cx="8946541" cy="4964806"/>
              </a:xfrm>
              <a:prstGeom prst="rect">
                <a:avLst/>
              </a:prstGeom>
              <a:blipFill rotWithShape="0">
                <a:blip r:embed="rId2"/>
                <a:stretch>
                  <a:fillRect l="-817" t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shot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18" y="3010976"/>
            <a:ext cx="328658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                DDC </a:t>
            </a:r>
            <a:r>
              <a:rPr lang="en-US" sz="4400" dirty="0"/>
              <a:t>m</a:t>
            </a:r>
            <a:r>
              <a:rPr lang="en-US" sz="4400" dirty="0" smtClean="0"/>
              <a:t>etric</a:t>
            </a:r>
            <a:br>
              <a:rPr lang="en-US" sz="4400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8953"/>
                <a:ext cx="10377796" cy="44818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dirty="0" smtClean="0"/>
                  <a:t>DDC</a:t>
                </a:r>
                <a:r>
                  <a:rPr lang="en-US" sz="2100" dirty="0" smtClean="0"/>
                  <a:t> : decision dependent correlation</a:t>
                </a:r>
              </a:p>
              <a:p>
                <a:pPr lvl="1"/>
                <a:r>
                  <a:rPr lang="en-US" sz="2000" dirty="0" smtClean="0"/>
                  <a:t>decision  </a:t>
                </a:r>
                <a:r>
                  <a:rPr lang="en-US" sz="2000" dirty="0"/>
                  <a:t>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associated with </a:t>
                </a:r>
                <a:r>
                  <a:rPr lang="en-US" sz="2000" dirty="0" smtClean="0"/>
                  <a:t>the Xi , </a:t>
                </a:r>
                <a:r>
                  <a:rPr lang="en-US" sz="2000" dirty="0" err="1" smtClean="0"/>
                  <a:t>Xj</a:t>
                </a:r>
                <a:r>
                  <a:rPr lang="en-US" sz="2000" dirty="0" smtClean="0"/>
                  <a:t> features</a:t>
                </a:r>
              </a:p>
              <a:p>
                <a:pPr lvl="1"/>
                <a:r>
                  <a:rPr lang="en-US" sz="2000" dirty="0" smtClean="0"/>
                  <a:t>improves </a:t>
                </a:r>
                <a:r>
                  <a:rPr lang="en-US" sz="2000" dirty="0"/>
                  <a:t>the accuracy of the decision variables. 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= Correlation measure to quantify the information redundancy between Xi and </a:t>
                </a:r>
                <a:r>
                  <a:rPr lang="en-US" sz="2000" dirty="0" err="1" smtClean="0"/>
                  <a:t>Xj</a:t>
                </a:r>
                <a:r>
                  <a:rPr lang="en-US" sz="2000" dirty="0" smtClean="0"/>
                  <a:t>   	            with respect to Y.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= 1 when Xi , </a:t>
                </a:r>
                <a:r>
                  <a:rPr lang="en-US" sz="1800" dirty="0" err="1" smtClean="0"/>
                  <a:t>Xj</a:t>
                </a:r>
                <a:r>
                  <a:rPr lang="en-US" sz="1800" dirty="0" smtClean="0"/>
                  <a:t> fully correlated with respect to Y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br>
                  <a:rPr lang="en-US" sz="2000" dirty="0"/>
                </a:br>
                <a:endParaRPr lang="en-US" sz="1900" dirty="0" smtClean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8953"/>
                <a:ext cx="10377796" cy="4481847"/>
              </a:xfrm>
              <a:blipFill rotWithShape="0">
                <a:blip r:embed="rId2"/>
                <a:stretch>
                  <a:fillRect l="-1586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30" y="4380282"/>
            <a:ext cx="5875289" cy="853514"/>
          </a:xfrm>
          <a:prstGeom prst="rect">
            <a:avLst/>
          </a:prstGeom>
        </p:spPr>
      </p:pic>
      <p:pic>
        <p:nvPicPr>
          <p:cNvPr id="7" name="Picture 6" descr="Screenshot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930" y="5516079"/>
            <a:ext cx="455375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	  Features set evaluation</a:t>
            </a: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1898072"/>
            <a:ext cx="10058400" cy="4862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100" dirty="0" smtClean="0"/>
              <a:t>S : Feature subset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e(S) =  </a:t>
            </a:r>
            <a:r>
              <a:rPr lang="en-US" sz="1800" dirty="0"/>
              <a:t>subset evaluation measure </a:t>
            </a:r>
          </a:p>
          <a:p>
            <a:pPr lvl="1"/>
            <a:r>
              <a:rPr lang="en-US" sz="1800" dirty="0"/>
              <a:t>a</a:t>
            </a:r>
            <a:r>
              <a:rPr lang="en-US" sz="1800" dirty="0" smtClean="0"/>
              <a:t>n evaluation heuristic</a:t>
            </a:r>
          </a:p>
          <a:p>
            <a:pPr lvl="1"/>
            <a:r>
              <a:rPr lang="en-US" sz="1800" dirty="0" smtClean="0"/>
              <a:t>specifies </a:t>
            </a:r>
            <a:r>
              <a:rPr lang="en-US" sz="1800" dirty="0"/>
              <a:t>a subset </a:t>
            </a:r>
            <a:r>
              <a:rPr lang="en-US" sz="1800" dirty="0" smtClean="0"/>
              <a:t>of features with regard </a:t>
            </a:r>
            <a:r>
              <a:rPr lang="en-US" sz="1800" dirty="0"/>
              <a:t>to the decision </a:t>
            </a:r>
            <a:r>
              <a:rPr lang="en-US" sz="1800" dirty="0" smtClean="0"/>
              <a:t>functions</a:t>
            </a:r>
          </a:p>
          <a:p>
            <a:pPr lvl="1"/>
            <a:r>
              <a:rPr lang="en-US" sz="1800" dirty="0" smtClean="0"/>
              <a:t>DDC </a:t>
            </a:r>
            <a:r>
              <a:rPr lang="en-US" sz="1800" dirty="0"/>
              <a:t>regarded as the penalty. </a:t>
            </a:r>
            <a:endParaRPr lang="en-US" sz="1800" dirty="0" smtClean="0"/>
          </a:p>
          <a:p>
            <a:pPr lvl="1"/>
            <a:r>
              <a:rPr lang="en-US" sz="1800" dirty="0"/>
              <a:t>the </a:t>
            </a:r>
            <a:r>
              <a:rPr lang="en-US" sz="1800" dirty="0" smtClean="0"/>
              <a:t>bigger  e(S), </a:t>
            </a:r>
            <a:r>
              <a:rPr lang="en-US" sz="1800" dirty="0"/>
              <a:t>the better the feature </a:t>
            </a:r>
            <a:r>
              <a:rPr lang="en-US" sz="1800" dirty="0" smtClean="0"/>
              <a:t>subset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</a:t>
            </a:r>
            <a:br>
              <a:rPr lang="en-US" sz="1800" dirty="0"/>
            </a:br>
            <a:endParaRPr lang="en-US" sz="17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5" y="4446980"/>
            <a:ext cx="7817476" cy="15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Algorithm (FEA)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88834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Goal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elect the minimum </a:t>
            </a:r>
            <a:r>
              <a:rPr lang="en-US" sz="2000" dirty="0"/>
              <a:t>set of </a:t>
            </a:r>
            <a:r>
              <a:rPr lang="en-US" sz="2000" dirty="0" smtClean="0"/>
              <a:t>features</a:t>
            </a:r>
          </a:p>
          <a:p>
            <a:pPr lvl="1"/>
            <a:r>
              <a:rPr lang="en-US" sz="2000" dirty="0" smtClean="0"/>
              <a:t>Select strongly </a:t>
            </a:r>
            <a:r>
              <a:rPr lang="en-US" sz="2000" dirty="0"/>
              <a:t>related </a:t>
            </a:r>
            <a:r>
              <a:rPr lang="en-US" sz="2000" dirty="0" smtClean="0"/>
              <a:t>features to the desired </a:t>
            </a:r>
            <a:r>
              <a:rPr lang="en-US" sz="2000" dirty="0"/>
              <a:t>decision </a:t>
            </a:r>
            <a:r>
              <a:rPr lang="en-US" sz="2000" dirty="0" smtClean="0"/>
              <a:t>variable</a:t>
            </a:r>
          </a:p>
          <a:p>
            <a:pPr lvl="1"/>
            <a:r>
              <a:rPr lang="en-US" sz="2000" dirty="0" smtClean="0"/>
              <a:t>Decrease  redundancy among features.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Two functional modules.</a:t>
            </a:r>
          </a:p>
          <a:p>
            <a:pPr lvl="1"/>
            <a:r>
              <a:rPr lang="en-US" sz="2000" dirty="0" smtClean="0"/>
              <a:t>Focusing on removing </a:t>
            </a:r>
            <a:r>
              <a:rPr lang="en-US" sz="2000" dirty="0"/>
              <a:t>irrelevance. </a:t>
            </a:r>
            <a:endParaRPr lang="en-US" sz="2000" dirty="0" smtClean="0"/>
          </a:p>
          <a:p>
            <a:pPr lvl="1"/>
            <a:r>
              <a:rPr lang="en-US" sz="2000" dirty="0" smtClean="0"/>
              <a:t>Focusing </a:t>
            </a:r>
            <a:r>
              <a:rPr lang="en-US" sz="2000" dirty="0"/>
              <a:t>on </a:t>
            </a:r>
            <a:r>
              <a:rPr lang="en-US" sz="2000" dirty="0" smtClean="0"/>
              <a:t>eliminating redundancy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33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87172" y="1534973"/>
            <a:ext cx="1358153" cy="6188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0" y="2378933"/>
            <a:ext cx="2732498" cy="9091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relevant  features set R</a:t>
            </a:r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326523" y="3663989"/>
            <a:ext cx="2067685" cy="83063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set G= NULL</a:t>
            </a:r>
          </a:p>
          <a:p>
            <a:pPr algn="ctr"/>
            <a:r>
              <a:rPr lang="en-US" dirty="0" smtClean="0"/>
              <a:t>Working set W = 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/>
              <p:cNvSpPr/>
              <p:nvPr/>
            </p:nvSpPr>
            <p:spPr>
              <a:xfrm>
                <a:off x="3057873" y="3734742"/>
                <a:ext cx="2203281" cy="689128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e(G)&lt;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3" name="Flowchart: Decisio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73" y="3734742"/>
                <a:ext cx="2203281" cy="689128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Flowchart: Process 24"/>
              <p:cNvSpPr/>
              <p:nvPr/>
            </p:nvSpPr>
            <p:spPr>
              <a:xfrm>
                <a:off x="5480879" y="4986360"/>
                <a:ext cx="1884218" cy="812528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  <a:r>
                  <a:rPr lang="en-US" dirty="0" smtClean="0"/>
                  <a:t> ← G </a:t>
                </a:r>
                <a:r>
                  <a:rPr lang="en-US" dirty="0"/>
                  <a:t>+</a:t>
                </a:r>
                <a:r>
                  <a:rPr lang="en-US" dirty="0" smtClean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</a:p>
              <a:p>
                <a:pPr algn="ctr"/>
                <a:r>
                  <a:rPr lang="en-US" dirty="0"/>
                  <a:t>W ← W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25" name="Flowchart: Process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79" y="4986360"/>
                <a:ext cx="1884218" cy="812528"/>
              </a:xfrm>
              <a:prstGeom prst="flowChartProcess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5864153" y="3787062"/>
            <a:ext cx="914400" cy="584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nd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0" idx="4"/>
            <a:endCxn id="11" idx="1"/>
          </p:cNvCxnSpPr>
          <p:nvPr/>
        </p:nvCxnSpPr>
        <p:spPr>
          <a:xfrm>
            <a:off x="1366249" y="2153858"/>
            <a:ext cx="0" cy="22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4"/>
            <a:endCxn id="12" idx="0"/>
          </p:cNvCxnSpPr>
          <p:nvPr/>
        </p:nvCxnSpPr>
        <p:spPr>
          <a:xfrm flipH="1">
            <a:off x="1360366" y="3288098"/>
            <a:ext cx="5883" cy="37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3" idx="1"/>
          </p:cNvCxnSpPr>
          <p:nvPr/>
        </p:nvCxnSpPr>
        <p:spPr>
          <a:xfrm>
            <a:off x="2394208" y="4079306"/>
            <a:ext cx="663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Decision 70"/>
          <p:cNvSpPr/>
          <p:nvPr/>
        </p:nvSpPr>
        <p:spPr>
          <a:xfrm>
            <a:off x="4999281" y="2391648"/>
            <a:ext cx="2644143" cy="6665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 = NULL?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59513" y="3045174"/>
            <a:ext cx="58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304839" y="370997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71" idx="2"/>
            <a:endCxn id="26" idx="0"/>
          </p:cNvCxnSpPr>
          <p:nvPr/>
        </p:nvCxnSpPr>
        <p:spPr>
          <a:xfrm>
            <a:off x="6321353" y="3058228"/>
            <a:ext cx="0" cy="72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1" idx="3"/>
            <a:endCxn id="188" idx="1"/>
          </p:cNvCxnSpPr>
          <p:nvPr/>
        </p:nvCxnSpPr>
        <p:spPr>
          <a:xfrm>
            <a:off x="7643424" y="2724938"/>
            <a:ext cx="1920219" cy="601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88" idx="4"/>
            <a:endCxn id="25" idx="3"/>
          </p:cNvCxnSpPr>
          <p:nvPr/>
        </p:nvCxnSpPr>
        <p:spPr>
          <a:xfrm rot="5400000">
            <a:off x="8058359" y="3887339"/>
            <a:ext cx="812023" cy="21985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3" idx="3"/>
            <a:endCxn id="26" idx="2"/>
          </p:cNvCxnSpPr>
          <p:nvPr/>
        </p:nvCxnSpPr>
        <p:spPr>
          <a:xfrm flipV="1">
            <a:off x="5261154" y="4079305"/>
            <a:ext cx="60299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25" idx="1"/>
            <a:endCxn id="13" idx="2"/>
          </p:cNvCxnSpPr>
          <p:nvPr/>
        </p:nvCxnSpPr>
        <p:spPr>
          <a:xfrm rot="10800000">
            <a:off x="4159515" y="4423870"/>
            <a:ext cx="1321365" cy="96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Flowchart: Data 187"/>
              <p:cNvSpPr/>
              <p:nvPr/>
            </p:nvSpPr>
            <p:spPr>
              <a:xfrm>
                <a:off x="7381552" y="3326035"/>
                <a:ext cx="4364182" cy="1254566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such that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m:rPr>
                            <m:nor/>
                          </m:rPr>
                          <a:rPr lang="pt-BR" dirty="0"/>
                          <m:t> 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8" name="Flowchart: Data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52" y="3326035"/>
                <a:ext cx="4364182" cy="1254566"/>
              </a:xfrm>
              <a:prstGeom prst="flowChartInputOutput">
                <a:avLst/>
              </a:prstGeom>
              <a:blipFill rotWithShape="0">
                <a:blip r:embed="rId4"/>
                <a:stretch>
                  <a:fillRect t="-481" b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Elbow Connector 197"/>
          <p:cNvCxnSpPr>
            <a:stCxn id="13" idx="0"/>
            <a:endCxn id="71" idx="1"/>
          </p:cNvCxnSpPr>
          <p:nvPr/>
        </p:nvCxnSpPr>
        <p:spPr>
          <a:xfrm rot="5400000" flipH="1" flipV="1">
            <a:off x="4074495" y="2809957"/>
            <a:ext cx="1009804" cy="839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6376679" y="3229840"/>
            <a:ext cx="58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8023461" y="230564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411857" y="300514"/>
            <a:ext cx="584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Feature Extraction Algorithm (FEA) </a:t>
            </a:r>
          </a:p>
        </p:txBody>
      </p:sp>
    </p:spTree>
    <p:extLst>
      <p:ext uri="{BB962C8B-B14F-4D97-AF65-F5344CB8AC3E}">
        <p14:creationId xmlns:p14="http://schemas.microsoft.com/office/powerpoint/2010/main" val="21919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Algorithm (CA)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A machine learning approach to </a:t>
                </a:r>
                <a:r>
                  <a:rPr lang="en-US" dirty="0"/>
                  <a:t>learn a </a:t>
                </a:r>
                <a:r>
                  <a:rPr lang="en-US" dirty="0" smtClean="0"/>
                  <a:t>classification function.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 </a:t>
                </a:r>
                <a:r>
                  <a:rPr lang="en-US" dirty="0" smtClean="0"/>
                  <a:t>classifier has </a:t>
                </a:r>
                <a:r>
                  <a:rPr lang="en-US" dirty="0"/>
                  <a:t>a </a:t>
                </a:r>
                <a:r>
                  <a:rPr lang="en-US" dirty="0" smtClean="0"/>
                  <a:t>linear function </a:t>
                </a:r>
                <a:r>
                  <a:rPr lang="en-US" dirty="0"/>
                  <a:t>of weighted features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Weights are generated </a:t>
                </a:r>
                <a:r>
                  <a:rPr lang="en-US" dirty="0"/>
                  <a:t>randomly </a:t>
                </a:r>
                <a:r>
                  <a:rPr lang="en-US" dirty="0" smtClean="0"/>
                  <a:t>initially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Adjusted by back propagation later</a:t>
                </a:r>
              </a:p>
              <a:p>
                <a:pPr marL="201168" lvl="1" indent="0">
                  <a:buNone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 Stopping criteria set by number of iteration set initially.</a:t>
                </a:r>
                <a:r>
                  <a:rPr lang="pt-BR" dirty="0"/>
                  <a:t/>
                </a:r>
                <a:br>
                  <a:rPr lang="pt-BR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3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6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2678121" y="2024388"/>
            <a:ext cx="58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487899" y="328223"/>
            <a:ext cx="5842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</a:t>
            </a:r>
            <a:r>
              <a:rPr lang="en-US" sz="2800" b="1" u="sng" dirty="0"/>
              <a:t>Classification </a:t>
            </a:r>
            <a:r>
              <a:rPr lang="en-US" sz="2800" b="1" u="sng" dirty="0" smtClean="0"/>
              <a:t>Algorithm (CA</a:t>
            </a:r>
            <a:r>
              <a:rPr lang="en-US" sz="2800" b="1" u="sng" dirty="0"/>
              <a:t>) </a:t>
            </a:r>
          </a:p>
        </p:txBody>
      </p:sp>
      <p:pic>
        <p:nvPicPr>
          <p:cNvPr id="24" name="Content Placeholder 4">
            <a:extLst>
              <a:ext uri="{FF2B5EF4-FFF2-40B4-BE49-F238E27FC236}">
                <a16:creationId xmlns="" xmlns:a16="http://schemas.microsoft.com/office/drawing/2014/main" id="{A11E44FF-9676-4DE8-8FBF-E91774DA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33" y="1138153"/>
            <a:ext cx="1213209" cy="5060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9D4D772-4361-4CD5-AD36-5715847AC4D5}"/>
              </a:ext>
            </a:extLst>
          </p:cNvPr>
          <p:cNvSpPr/>
          <p:nvPr/>
        </p:nvSpPr>
        <p:spPr>
          <a:xfrm>
            <a:off x="1415311" y="1905553"/>
            <a:ext cx="2452255" cy="50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discretization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7F6B695E-51F5-45CA-A3A5-D1836B00DA89}"/>
              </a:ext>
            </a:extLst>
          </p:cNvPr>
          <p:cNvSpPr/>
          <p:nvPr/>
        </p:nvSpPr>
        <p:spPr>
          <a:xfrm>
            <a:off x="1415311" y="3651912"/>
            <a:ext cx="2452255" cy="461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weights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AAE3363F-BDA2-436E-B30F-7EA258243229}"/>
              </a:ext>
            </a:extLst>
          </p:cNvPr>
          <p:cNvSpPr/>
          <p:nvPr/>
        </p:nvSpPr>
        <p:spPr>
          <a:xfrm>
            <a:off x="1415311" y="4358446"/>
            <a:ext cx="2452255" cy="700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</a:t>
            </a:r>
            <a:r>
              <a:rPr lang="en-US" dirty="0" smtClean="0"/>
              <a:t>classifier</a:t>
            </a:r>
          </a:p>
          <a:p>
            <a:pPr algn="ctr"/>
            <a:r>
              <a:rPr lang="en-US" dirty="0"/>
              <a:t>o</a:t>
            </a:r>
            <a:r>
              <a:rPr lang="en-US" dirty="0" smtClean="0"/>
              <a:t>n training data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64DB084-45A2-4080-96A9-52073F42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08" y="5362379"/>
            <a:ext cx="1030313" cy="493819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B057B0F-08F5-430A-B051-0D9978443FEE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2641438" y="1644165"/>
            <a:ext cx="1" cy="26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59D529E-CEC5-4AB5-9BC2-8BDB69C09401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2641439" y="2411565"/>
            <a:ext cx="0" cy="38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085AD0DD-952C-4D72-B65B-B2970886F32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641439" y="4113080"/>
            <a:ext cx="0" cy="24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5865391" y="2631269"/>
            <a:ext cx="2576945" cy="6242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Iteration&gt;0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9329929" y="2641214"/>
            <a:ext cx="2377162" cy="6043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weights 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9026777" y="3722928"/>
            <a:ext cx="2377162" cy="110681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 testing Data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 Update count</a:t>
            </a:r>
            <a:endParaRPr lang="en-US" dirty="0"/>
          </a:p>
        </p:txBody>
      </p:sp>
      <p:cxnSp>
        <p:nvCxnSpPr>
          <p:cNvPr id="23" name="Elbow Connector 22"/>
          <p:cNvCxnSpPr>
            <a:stCxn id="108" idx="4"/>
            <a:endCxn id="33" idx="0"/>
          </p:cNvCxnSpPr>
          <p:nvPr/>
        </p:nvCxnSpPr>
        <p:spPr>
          <a:xfrm rot="5400000">
            <a:off x="6873373" y="5081885"/>
            <a:ext cx="56098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62" idx="0"/>
            <a:endCxn id="5" idx="1"/>
          </p:cNvCxnSpPr>
          <p:nvPr/>
        </p:nvCxnSpPr>
        <p:spPr>
          <a:xfrm rot="5400000" flipH="1" flipV="1">
            <a:off x="3890103" y="3634000"/>
            <a:ext cx="2665900" cy="1284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5" idx="3"/>
            <a:endCxn id="7" idx="2"/>
          </p:cNvCxnSpPr>
          <p:nvPr/>
        </p:nvCxnSpPr>
        <p:spPr>
          <a:xfrm>
            <a:off x="8442336" y="2943388"/>
            <a:ext cx="11253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3217827" y="5609288"/>
            <a:ext cx="2725775" cy="5005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Iteration = Iteration − 1</a:t>
            </a:r>
            <a:endParaRPr lang="en-US" dirty="0"/>
          </a:p>
        </p:txBody>
      </p:sp>
      <p:cxnSp>
        <p:nvCxnSpPr>
          <p:cNvPr id="74" name="Elbow Connector 73"/>
          <p:cNvCxnSpPr>
            <a:stCxn id="8" idx="4"/>
            <a:endCxn id="62" idx="3"/>
          </p:cNvCxnSpPr>
          <p:nvPr/>
        </p:nvCxnSpPr>
        <p:spPr>
          <a:xfrm rot="5400000">
            <a:off x="7564568" y="3208781"/>
            <a:ext cx="1029825" cy="4271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211845" y="330518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735786" y="2531525"/>
            <a:ext cx="58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8" name="Flowchart: Data 107"/>
          <p:cNvSpPr/>
          <p:nvPr/>
        </p:nvSpPr>
        <p:spPr>
          <a:xfrm>
            <a:off x="5943602" y="3724195"/>
            <a:ext cx="2420527" cy="10771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and print Accuracy</a:t>
            </a:r>
            <a:endParaRPr lang="en-US" dirty="0"/>
          </a:p>
        </p:txBody>
      </p:sp>
      <p:cxnSp>
        <p:nvCxnSpPr>
          <p:cNvPr id="152" name="Straight Arrow Connector 151"/>
          <p:cNvCxnSpPr>
            <a:stCxn id="7" idx="4"/>
            <a:endCxn id="8" idx="0"/>
          </p:cNvCxnSpPr>
          <p:nvPr/>
        </p:nvCxnSpPr>
        <p:spPr>
          <a:xfrm flipH="1">
            <a:off x="10453074" y="3245563"/>
            <a:ext cx="65436" cy="47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" idx="2"/>
            <a:endCxn id="108" idx="1"/>
          </p:cNvCxnSpPr>
          <p:nvPr/>
        </p:nvCxnSpPr>
        <p:spPr>
          <a:xfrm>
            <a:off x="7153864" y="3255506"/>
            <a:ext cx="2" cy="46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30" idx="3"/>
            <a:endCxn id="5" idx="1"/>
          </p:cNvCxnSpPr>
          <p:nvPr/>
        </p:nvCxnSpPr>
        <p:spPr>
          <a:xfrm flipV="1">
            <a:off x="3867566" y="2943388"/>
            <a:ext cx="1997825" cy="1765476"/>
          </a:xfrm>
          <a:prstGeom prst="bentConnector3">
            <a:avLst>
              <a:gd name="adj1" fmla="val 35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9D4D772-4361-4CD5-AD36-5715847AC4D5}"/>
              </a:ext>
            </a:extLst>
          </p:cNvPr>
          <p:cNvSpPr/>
          <p:nvPr/>
        </p:nvSpPr>
        <p:spPr>
          <a:xfrm>
            <a:off x="1415311" y="2799172"/>
            <a:ext cx="2452255" cy="506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normalization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26" idx="2"/>
            <a:endCxn id="29" idx="0"/>
          </p:cNvCxnSpPr>
          <p:nvPr/>
        </p:nvCxnSpPr>
        <p:spPr>
          <a:xfrm>
            <a:off x="2641439" y="3305184"/>
            <a:ext cx="0" cy="34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="" xmlns:a16="http://schemas.microsoft.com/office/drawing/2014/main" id="{0A525069-06C2-4858-817B-FB0B95951FE1}"/>
              </a:ext>
            </a:extLst>
          </p:cNvPr>
          <p:cNvSpPr/>
          <p:nvPr/>
        </p:nvSpPr>
        <p:spPr>
          <a:xfrm>
            <a:off x="5041970" y="1335579"/>
            <a:ext cx="1195387" cy="4429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6BDD2E7-895E-4854-9DAD-C2EC273BD18C}"/>
              </a:ext>
            </a:extLst>
          </p:cNvPr>
          <p:cNvSpPr/>
          <p:nvPr/>
        </p:nvSpPr>
        <p:spPr>
          <a:xfrm>
            <a:off x="4559875" y="2257168"/>
            <a:ext cx="2159579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DB9AEBA-C5B5-4F83-B463-4125BD613304}"/>
              </a:ext>
            </a:extLst>
          </p:cNvPr>
          <p:cNvSpPr/>
          <p:nvPr/>
        </p:nvSpPr>
        <p:spPr>
          <a:xfrm>
            <a:off x="4559876" y="3421645"/>
            <a:ext cx="2159578" cy="55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C262052-5D6E-4198-819A-CA19E813F5C9}"/>
              </a:ext>
            </a:extLst>
          </p:cNvPr>
          <p:cNvSpPr/>
          <p:nvPr/>
        </p:nvSpPr>
        <p:spPr>
          <a:xfrm>
            <a:off x="4559876" y="4488109"/>
            <a:ext cx="2159578" cy="556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classifier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D58E56C-E6A9-4C98-B666-CDDD139AFD4F}"/>
              </a:ext>
            </a:extLst>
          </p:cNvPr>
          <p:cNvSpPr/>
          <p:nvPr/>
        </p:nvSpPr>
        <p:spPr>
          <a:xfrm>
            <a:off x="5132457" y="5554572"/>
            <a:ext cx="1014412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31438BA8-142B-437E-8BE9-82B3A5B0527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639664" y="1778492"/>
            <a:ext cx="1" cy="4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0AB0E8D-A7A1-43CB-AE4A-DE53D536A9C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639665" y="2942969"/>
            <a:ext cx="0" cy="47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174F601D-AE94-432E-BA25-43146D19EF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39665" y="3978005"/>
            <a:ext cx="0" cy="5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AAE1F4C-94DC-4ED2-B13A-A262FEBCE15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639663" y="5044468"/>
            <a:ext cx="2" cy="510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69320" y="256000"/>
            <a:ext cx="6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Final Intrusion Detection System (IDS) 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1411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49B4C8-D88C-4B0F-939A-2FD908BF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F3C106-E4B5-45B6-AA54-9684B7B6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Previous </a:t>
            </a:r>
            <a:r>
              <a:rPr lang="en-US" dirty="0" smtClean="0"/>
              <a:t>works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Motivation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Program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Future direction and </a:t>
            </a: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C139C-A701-40AE-B30E-EA6B1FC4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 and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9125F2-DCCD-4744-9F81-823E7901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 DDC and </a:t>
            </a:r>
            <a:r>
              <a:rPr lang="en-US" sz="2400" dirty="0"/>
              <a:t>the subset evaluation </a:t>
            </a:r>
            <a:r>
              <a:rPr lang="en-US" sz="2400" dirty="0" smtClean="0"/>
              <a:t>heuristic</a:t>
            </a:r>
            <a:r>
              <a:rPr lang="en-US" sz="2400" dirty="0"/>
              <a:t> </a:t>
            </a:r>
            <a:r>
              <a:rPr lang="en-US" sz="2400" dirty="0" smtClean="0"/>
              <a:t>metric </a:t>
            </a:r>
            <a:r>
              <a:rPr lang="en-US" sz="2400" dirty="0"/>
              <a:t>can be used to select </a:t>
            </a:r>
            <a:r>
              <a:rPr lang="en-US" sz="2400" dirty="0" smtClean="0"/>
              <a:t>the       proper feature subset.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Based on these features, the Learning </a:t>
            </a:r>
            <a:r>
              <a:rPr lang="en-US" sz="2400" dirty="0"/>
              <a:t>algorithm can </a:t>
            </a:r>
            <a:r>
              <a:rPr lang="en-US" sz="2400" dirty="0" smtClean="0"/>
              <a:t>be a </a:t>
            </a:r>
            <a:r>
              <a:rPr lang="en-US" sz="2400" dirty="0"/>
              <a:t>better classifier </a:t>
            </a:r>
            <a:r>
              <a:rPr lang="en-US" sz="2400" dirty="0" smtClean="0"/>
              <a:t>than sequential selection </a:t>
            </a:r>
            <a:r>
              <a:rPr lang="en-US" sz="2400" dirty="0"/>
              <a:t>strategy. </a:t>
            </a: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In future we will try to improve the accuracy, currently it is around 60%.</a:t>
            </a:r>
          </a:p>
        </p:txBody>
      </p:sp>
    </p:spTree>
    <p:extLst>
      <p:ext uri="{BB962C8B-B14F-4D97-AF65-F5344CB8AC3E}">
        <p14:creationId xmlns:p14="http://schemas.microsoft.com/office/powerpoint/2010/main" val="13859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DAFA6-A112-4ED4-B6A8-3DBE716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23DC9D-9601-431E-BAA4-B7DBF207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1947"/>
            <a:ext cx="10058400" cy="3927146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CF3C106-E4B5-45B6-AA54-9684B7B66DA8}"/>
              </a:ext>
            </a:extLst>
          </p:cNvPr>
          <p:cNvSpPr txBox="1">
            <a:spLocks/>
          </p:cNvSpPr>
          <p:nvPr/>
        </p:nvSpPr>
        <p:spPr>
          <a:xfrm>
            <a:off x="1208116" y="1941946"/>
            <a:ext cx="10058400" cy="56364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000" b="1" dirty="0" smtClean="0"/>
              <a:t>Intrusion </a:t>
            </a:r>
            <a:r>
              <a:rPr lang="en-US" sz="2000" b="1" dirty="0"/>
              <a:t>detection system</a:t>
            </a:r>
            <a:r>
              <a:rPr lang="en-US" sz="2000" dirty="0"/>
              <a:t> (</a:t>
            </a:r>
            <a:r>
              <a:rPr lang="en-US" sz="2000" b="1" dirty="0"/>
              <a:t>IDS</a:t>
            </a:r>
            <a:r>
              <a:rPr lang="en-US" sz="2000" dirty="0" smtClean="0"/>
              <a:t>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monitors </a:t>
            </a:r>
            <a:r>
              <a:rPr lang="en-US" sz="2000" dirty="0"/>
              <a:t>a </a:t>
            </a:r>
            <a:r>
              <a:rPr lang="en-US" sz="2000" dirty="0" smtClean="0"/>
              <a:t>network</a:t>
            </a:r>
            <a:r>
              <a:rPr lang="en-US" sz="2000" dirty="0"/>
              <a:t> or systems for malicious activity or </a:t>
            </a:r>
            <a:r>
              <a:rPr lang="en-US" sz="2000" dirty="0" smtClean="0"/>
              <a:t>policy violations.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reports intrusion activities to an administrator.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has scope </a:t>
            </a:r>
            <a:r>
              <a:rPr lang="en-US" sz="2000" dirty="0"/>
              <a:t>from single computers to large </a:t>
            </a:r>
            <a:r>
              <a:rPr lang="en-US" sz="2000" dirty="0" smtClean="0"/>
              <a:t>networks.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b="1" dirty="0" smtClean="0"/>
              <a:t>Classifications</a:t>
            </a:r>
            <a:r>
              <a:rPr lang="en-US" sz="2000" dirty="0" smtClean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dirty="0" smtClean="0"/>
              <a:t> </a:t>
            </a:r>
            <a:r>
              <a:rPr lang="en-US" sz="2000" dirty="0" smtClean="0"/>
              <a:t>Network </a:t>
            </a:r>
            <a:r>
              <a:rPr lang="en-US" sz="2000" dirty="0"/>
              <a:t>intrusion detection systems (</a:t>
            </a:r>
            <a:r>
              <a:rPr lang="en-US" sz="2000" dirty="0" smtClean="0"/>
              <a:t>NIDS)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 smtClean="0"/>
              <a:t> analyzes </a:t>
            </a:r>
            <a:r>
              <a:rPr lang="en-US" sz="2000" dirty="0"/>
              <a:t>incoming network </a:t>
            </a:r>
            <a:r>
              <a:rPr lang="en-US" sz="2000" dirty="0" smtClean="0"/>
              <a:t>traffic.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 Host based intrusion detection systems (HIDS)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e.g. monitors </a:t>
            </a:r>
            <a:r>
              <a:rPr lang="en-US" sz="2000" dirty="0"/>
              <a:t>important operating system files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728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/>
              <a:t>Signature-based detection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 L</a:t>
            </a:r>
            <a:r>
              <a:rPr lang="en-US" sz="1800" dirty="0" smtClean="0"/>
              <a:t>ooks for “known patterns” in database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Low false alarm rate , accurate and fast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 Unable to detect new type of attack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 “Only strong as its rule set”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 </a:t>
            </a:r>
            <a:r>
              <a:rPr lang="en-US" sz="2000" b="1" dirty="0" smtClean="0"/>
              <a:t>Anomaly-based detection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 Tracks </a:t>
            </a:r>
            <a:r>
              <a:rPr lang="en-US" sz="1800" dirty="0"/>
              <a:t>unknown unique behavior </a:t>
            </a:r>
            <a:r>
              <a:rPr lang="en-US" sz="1800" dirty="0" smtClean="0"/>
              <a:t>pattern.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b="1" dirty="0"/>
              <a:t> </a:t>
            </a:r>
            <a:r>
              <a:rPr lang="en-US" sz="1800" dirty="0" smtClean="0"/>
              <a:t>Uses machine learning techniques.</a:t>
            </a:r>
            <a:endParaRPr lang="en-US" sz="1800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 Helps </a:t>
            </a:r>
            <a:r>
              <a:rPr lang="en-US" sz="1800" dirty="0"/>
              <a:t>to reduce the “</a:t>
            </a:r>
            <a:r>
              <a:rPr lang="en-US" sz="1800" i="1" dirty="0"/>
              <a:t>limitations problem</a:t>
            </a:r>
            <a:r>
              <a:rPr lang="en-US" sz="1800" dirty="0" smtClean="0"/>
              <a:t>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High false alarm rate..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3687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1170"/>
            <a:ext cx="10058400" cy="1450757"/>
          </a:xfrm>
        </p:spPr>
        <p:txBody>
          <a:bodyPr/>
          <a:lstStyle/>
          <a:p>
            <a:r>
              <a:rPr lang="en-US" dirty="0" smtClean="0"/>
              <a:t>              Previous Works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1927"/>
            <a:ext cx="12579927" cy="4475018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b="1" dirty="0" smtClean="0"/>
              <a:t> 	     </a:t>
            </a:r>
            <a:r>
              <a:rPr lang="en-US" sz="2400" b="1" dirty="0"/>
              <a:t>Intrusion Detection Using Error Correcting Output Code </a:t>
            </a:r>
            <a:r>
              <a:rPr lang="en-US" sz="2400" b="1" dirty="0" smtClean="0"/>
              <a:t>Based Ensemble                                              			        </a:t>
            </a:r>
            <a:r>
              <a:rPr lang="en-US" sz="2000" dirty="0"/>
              <a:t>(S. M. </a:t>
            </a:r>
            <a:r>
              <a:rPr lang="en-US" sz="2000" dirty="0" err="1" smtClean="0"/>
              <a:t>AbdElrahman</a:t>
            </a:r>
            <a:r>
              <a:rPr lang="en-US" sz="2000" dirty="0" smtClean="0"/>
              <a:t>, </a:t>
            </a:r>
            <a:r>
              <a:rPr lang="en-US" sz="2000" dirty="0" err="1"/>
              <a:t>Ajith</a:t>
            </a:r>
            <a:r>
              <a:rPr lang="en-US" sz="2000" dirty="0"/>
              <a:t> </a:t>
            </a:r>
            <a:r>
              <a:rPr lang="en-US" sz="2000" dirty="0" smtClean="0"/>
              <a:t>Abraham, </a:t>
            </a:r>
            <a:r>
              <a:rPr lang="en-US" sz="2000" dirty="0"/>
              <a:t>2014</a:t>
            </a:r>
            <a:r>
              <a:rPr lang="en-US" sz="2000" dirty="0" smtClean="0"/>
              <a:t>)</a:t>
            </a:r>
            <a:endParaRPr lang="sv-SE" sz="2000" dirty="0" smtClean="0"/>
          </a:p>
          <a:p>
            <a:pPr marL="201168" lvl="1" indent="0">
              <a:buNone/>
            </a:pPr>
            <a:endParaRPr lang="en-US" sz="29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Used methods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i="1" dirty="0" smtClean="0"/>
              <a:t>Meta learning ensemble Methods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i="1" dirty="0" smtClean="0"/>
              <a:t>One-against-all (OAA)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i="1" dirty="0" smtClean="0"/>
              <a:t>One-against-one (OAO)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i="1" dirty="0" smtClean="0"/>
              <a:t>Error </a:t>
            </a:r>
            <a:r>
              <a:rPr lang="en-US" sz="2200" i="1" dirty="0"/>
              <a:t>correcting </a:t>
            </a:r>
            <a:r>
              <a:rPr lang="en-US" sz="2200" i="1" dirty="0" smtClean="0"/>
              <a:t>code (</a:t>
            </a:r>
            <a:r>
              <a:rPr lang="en-US" sz="2200" i="1" dirty="0"/>
              <a:t>ECOC).</a:t>
            </a:r>
            <a:endParaRPr lang="en-US" sz="2200" dirty="0"/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smtClean="0"/>
              <a:t>Bottleneck</a:t>
            </a:r>
            <a:r>
              <a:rPr lang="en-US" sz="2600" dirty="0" smtClean="0"/>
              <a:t> : </a:t>
            </a:r>
            <a:r>
              <a:rPr lang="en-US" sz="2800" dirty="0" smtClean="0"/>
              <a:t>No feature selection method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8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1170"/>
            <a:ext cx="10058400" cy="1450757"/>
          </a:xfrm>
        </p:spPr>
        <p:txBody>
          <a:bodyPr/>
          <a:lstStyle/>
          <a:p>
            <a:r>
              <a:rPr lang="en-US" dirty="0" smtClean="0"/>
              <a:t>         Previous Works(cont’d)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 fontScale="92500" lnSpcReduction="20000"/>
          </a:bodyPr>
          <a:lstStyle/>
          <a:p>
            <a:pPr marL="201168" lvl="1" indent="0">
              <a:buNone/>
            </a:pPr>
            <a:r>
              <a:rPr lang="en-US" sz="2400" b="1" dirty="0" smtClean="0"/>
              <a:t>               </a:t>
            </a:r>
            <a:r>
              <a:rPr lang="en-US" sz="2400" b="1" dirty="0"/>
              <a:t> </a:t>
            </a:r>
            <a:r>
              <a:rPr lang="en-US" sz="2400" b="1" dirty="0" smtClean="0"/>
              <a:t>         Critical </a:t>
            </a:r>
            <a:r>
              <a:rPr lang="en-US" sz="2400" b="1" dirty="0"/>
              <a:t>study of neural networks in detecting </a:t>
            </a:r>
            <a:r>
              <a:rPr lang="en-US" sz="2400" b="1" dirty="0" smtClean="0"/>
              <a:t>intrusions</a:t>
            </a:r>
          </a:p>
          <a:p>
            <a:pPr marL="201168" lvl="1" indent="0">
              <a:buNone/>
            </a:pPr>
            <a:r>
              <a:rPr lang="en-US" sz="2000" dirty="0" smtClean="0"/>
              <a:t>				   (</a:t>
            </a:r>
            <a:r>
              <a:rPr lang="en-US" sz="2000" dirty="0" err="1"/>
              <a:t>Rachid</a:t>
            </a:r>
            <a:r>
              <a:rPr lang="en-US" sz="2000" dirty="0"/>
              <a:t> Beghdad,2008)</a:t>
            </a:r>
          </a:p>
          <a:p>
            <a:pPr marL="201168" lvl="1" indent="0">
              <a:buNone/>
            </a:pPr>
            <a:endParaRPr lang="en-US" sz="29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 dirty="0" smtClean="0"/>
              <a:t>Used methods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Multilayer </a:t>
            </a:r>
            <a:r>
              <a:rPr lang="en-US" sz="2400" dirty="0" smtClean="0"/>
              <a:t>perceptron (</a:t>
            </a:r>
            <a:r>
              <a:rPr lang="en-US" sz="2400" dirty="0"/>
              <a:t>MLP),</a:t>
            </a:r>
            <a:endParaRPr lang="en-US" sz="2400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Generalized feed </a:t>
            </a:r>
            <a:r>
              <a:rPr lang="en-US" sz="2400" dirty="0" smtClean="0"/>
              <a:t>forward (</a:t>
            </a:r>
            <a:r>
              <a:rPr lang="en-US" sz="2400" dirty="0"/>
              <a:t>GFF</a:t>
            </a:r>
            <a:r>
              <a:rPr lang="en-US" sz="2400" dirty="0" smtClean="0"/>
              <a:t>),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Self-organizing </a:t>
            </a:r>
            <a:r>
              <a:rPr lang="en-US" sz="2400" dirty="0"/>
              <a:t>feature maps (SOFMs), </a:t>
            </a:r>
            <a:r>
              <a:rPr lang="en-US" sz="2200" i="1" dirty="0" smtClean="0"/>
              <a:t>Error correcting code (ECOC).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Principal component analysis networks (PCAs</a:t>
            </a:r>
            <a:r>
              <a:rPr lang="en-US" sz="2400" dirty="0" smtClean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false alarm rate (8.16%)</a:t>
            </a:r>
          </a:p>
          <a:p>
            <a:pPr marL="384048" lvl="2" indent="0">
              <a:buNone/>
            </a:pPr>
            <a:endParaRPr lang="en-US" sz="2200" dirty="0" smtClean="0"/>
          </a:p>
          <a:p>
            <a:pPr marL="201168" lvl="1" indent="0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b="1" dirty="0" smtClean="0"/>
              <a:t>Bottleneck</a:t>
            </a:r>
            <a:r>
              <a:rPr lang="en-US" sz="2600" dirty="0" smtClean="0"/>
              <a:t> :High false alarm rate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99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1170"/>
            <a:ext cx="10058400" cy="1450757"/>
          </a:xfrm>
        </p:spPr>
        <p:txBody>
          <a:bodyPr/>
          <a:lstStyle/>
          <a:p>
            <a:r>
              <a:rPr lang="en-US" dirty="0" smtClean="0"/>
              <a:t>        Previous Works(cont’d)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 fontScale="70000" lnSpcReduction="20000"/>
          </a:bodyPr>
          <a:lstStyle/>
          <a:p>
            <a:pPr marL="201168" lvl="1" indent="0">
              <a:buNone/>
            </a:pPr>
            <a:r>
              <a:rPr lang="en-US" sz="2400" b="1" dirty="0" smtClean="0"/>
              <a:t>				    Wrapper </a:t>
            </a:r>
            <a:r>
              <a:rPr lang="en-US" sz="2400" b="1" dirty="0"/>
              <a:t>Model</a:t>
            </a:r>
          </a:p>
          <a:p>
            <a:pPr marL="201168" lvl="1" indent="0">
              <a:buNone/>
            </a:pPr>
            <a:r>
              <a:rPr lang="en-US" sz="2400" b="1" dirty="0" smtClean="0"/>
              <a:t>                                                     </a:t>
            </a:r>
            <a:r>
              <a:rPr lang="en-US" sz="2300" dirty="0" smtClean="0"/>
              <a:t>(Ron </a:t>
            </a:r>
            <a:r>
              <a:rPr lang="en-US" sz="2300" dirty="0" err="1"/>
              <a:t>Kohavi</a:t>
            </a:r>
            <a:r>
              <a:rPr lang="en-US" sz="2300" dirty="0"/>
              <a:t>, George H. John</a:t>
            </a:r>
            <a:r>
              <a:rPr lang="sv-SE" sz="2300" dirty="0" smtClean="0"/>
              <a:t>, 1997)</a:t>
            </a:r>
          </a:p>
          <a:p>
            <a:pPr marL="201168" lvl="1" indent="0">
              <a:buNone/>
            </a:pPr>
            <a:endParaRPr lang="en-US" sz="29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/>
              <a:t>Finds subset of features from the feature </a:t>
            </a:r>
            <a:r>
              <a:rPr lang="en-US" sz="3100" dirty="0" smtClean="0"/>
              <a:t>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/>
              <a:t>Uses search techniques such as </a:t>
            </a:r>
            <a:r>
              <a:rPr lang="en-US" sz="3100" dirty="0" smtClean="0"/>
              <a:t>Sequential</a:t>
            </a:r>
            <a:r>
              <a:rPr lang="en-US" sz="3100" dirty="0"/>
              <a:t>, Complete or Random </a:t>
            </a:r>
            <a:r>
              <a:rPr lang="en-US" sz="3100" dirty="0" smtClean="0"/>
              <a:t>Search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1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dirty="0" smtClean="0"/>
              <a:t>Measures </a:t>
            </a:r>
            <a:r>
              <a:rPr lang="en-US" sz="3100" dirty="0"/>
              <a:t>accuracy of that generated feature subset using learning algorithm</a:t>
            </a:r>
            <a:r>
              <a:rPr lang="en-US" sz="3100" dirty="0" smtClean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100" dirty="0" smtClean="0"/>
              <a:t> Support </a:t>
            </a:r>
            <a:r>
              <a:rPr lang="en-US" sz="3100" dirty="0"/>
              <a:t>Vector Machine (SVM) </a:t>
            </a:r>
            <a:endParaRPr lang="en-US" sz="31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100" dirty="0"/>
              <a:t> </a:t>
            </a:r>
            <a:r>
              <a:rPr lang="en-US" sz="3100" dirty="0" smtClean="0"/>
              <a:t>Artificial </a:t>
            </a:r>
            <a:r>
              <a:rPr lang="en-US" sz="3100" dirty="0"/>
              <a:t>Neural Network (ANN) </a:t>
            </a:r>
            <a:endParaRPr lang="en-US" sz="31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100" dirty="0" smtClean="0"/>
              <a:t>Nearest Neighbor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31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100" b="1" dirty="0" smtClean="0"/>
              <a:t>Bottleneck</a:t>
            </a:r>
            <a:r>
              <a:rPr lang="en-US" sz="3100" dirty="0" smtClean="0"/>
              <a:t> : Computationally expensive</a:t>
            </a:r>
            <a:r>
              <a:rPr lang="sv-SE" sz="2400" dirty="0"/>
              <a:t/>
            </a:r>
            <a:br>
              <a:rPr lang="sv-SE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1170"/>
            <a:ext cx="10058400" cy="1450757"/>
          </a:xfrm>
        </p:spPr>
        <p:txBody>
          <a:bodyPr/>
          <a:lstStyle/>
          <a:p>
            <a:r>
              <a:rPr lang="en-US" dirty="0" smtClean="0"/>
              <a:t>         Previous Works(cont’d)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7"/>
            <a:ext cx="10058400" cy="447501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	</a:t>
            </a:r>
            <a:r>
              <a:rPr lang="en-US" sz="2400" b="1" dirty="0"/>
              <a:t>		</a:t>
            </a:r>
            <a:r>
              <a:rPr lang="en-US" sz="2400" b="1" dirty="0" smtClean="0"/>
              <a:t>                  </a:t>
            </a:r>
            <a:r>
              <a:rPr lang="en-US" b="1" dirty="0" smtClean="0"/>
              <a:t>Hybrid </a:t>
            </a:r>
            <a:r>
              <a:rPr lang="en-US" b="1" dirty="0"/>
              <a:t>Approach</a:t>
            </a:r>
          </a:p>
          <a:p>
            <a:pPr marL="201168" lvl="1" indent="0">
              <a:buNone/>
            </a:pPr>
            <a:r>
              <a:rPr lang="en-US" sz="1800" b="1" dirty="0" smtClean="0"/>
              <a:t>                                                    </a:t>
            </a:r>
            <a:r>
              <a:rPr lang="en-US" sz="1800" dirty="0" smtClean="0"/>
              <a:t>(</a:t>
            </a:r>
            <a:r>
              <a:rPr lang="en-US" sz="1800" dirty="0" err="1"/>
              <a:t>Manoranjan</a:t>
            </a:r>
            <a:r>
              <a:rPr lang="en-US" sz="1800" dirty="0"/>
              <a:t> Dash, </a:t>
            </a:r>
            <a:r>
              <a:rPr lang="en-US" sz="1800" dirty="0" err="1"/>
              <a:t>Huan</a:t>
            </a:r>
            <a:r>
              <a:rPr lang="en-US" sz="1800" dirty="0"/>
              <a:t> Liu,1997.</a:t>
            </a:r>
            <a:r>
              <a:rPr lang="sv-SE" sz="1800" dirty="0" smtClean="0"/>
              <a:t>)</a:t>
            </a:r>
          </a:p>
          <a:p>
            <a:pPr marL="201168" lvl="1" indent="0">
              <a:buNone/>
            </a:pPr>
            <a:endParaRPr lang="sv-S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Combination of both filter and wrapper </a:t>
            </a:r>
            <a:r>
              <a:rPr lang="en-US" sz="2000" dirty="0" smtClean="0"/>
              <a:t>approach.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sv-SE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Uses </a:t>
            </a:r>
            <a:r>
              <a:rPr lang="en-US" sz="2000" dirty="0"/>
              <a:t>intrinsic property of the dataset along with </a:t>
            </a:r>
            <a:r>
              <a:rPr lang="en-US" sz="2000" dirty="0" smtClean="0"/>
              <a:t>ML algorithm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</a:t>
            </a:r>
            <a:r>
              <a:rPr lang="en-US" sz="2000" dirty="0" smtClean="0"/>
              <a:t>emoves </a:t>
            </a:r>
            <a:r>
              <a:rPr lang="en-US" sz="2000" dirty="0"/>
              <a:t>extremely redundant features through filter </a:t>
            </a:r>
            <a:r>
              <a:rPr lang="en-US" sz="2000" dirty="0" smtClean="0"/>
              <a:t>approach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</a:t>
            </a:r>
            <a:r>
              <a:rPr lang="en-US" sz="2000" dirty="0" smtClean="0"/>
              <a:t>emaining </a:t>
            </a:r>
            <a:r>
              <a:rPr lang="en-US" sz="2000" dirty="0"/>
              <a:t>features are applied in wrapper approach.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98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51DA6-25CF-4738-82F0-5316E519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1170"/>
            <a:ext cx="10058400" cy="1450757"/>
          </a:xfrm>
        </p:spPr>
        <p:txBody>
          <a:bodyPr/>
          <a:lstStyle/>
          <a:p>
            <a:r>
              <a:rPr lang="en-US" dirty="0" smtClean="0"/>
              <a:t>                 Motivation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1B435-6125-4AC1-B36A-02160813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926"/>
            <a:ext cx="10058400" cy="494607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000" dirty="0" smtClean="0"/>
              <a:t>Data </a:t>
            </a:r>
            <a:r>
              <a:rPr lang="en-US" sz="2000" dirty="0"/>
              <a:t>quality affects the accuracy of data mining </a:t>
            </a:r>
            <a:r>
              <a:rPr lang="en-US" sz="2000" dirty="0" smtClean="0"/>
              <a:t>algorithms.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Two </a:t>
            </a:r>
            <a:r>
              <a:rPr lang="en-US" sz="2000" b="1" dirty="0"/>
              <a:t>important aspects </a:t>
            </a:r>
            <a:endParaRPr lang="en-US" sz="2000" b="1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data relevance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data redundancy</a:t>
            </a:r>
          </a:p>
          <a:p>
            <a:pPr marL="384048" lvl="2" indent="0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 smtClean="0"/>
              <a:t>Concerns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allow </a:t>
            </a:r>
            <a:r>
              <a:rPr lang="en-US" sz="2000" dirty="0"/>
              <a:t>algorithms to operate </a:t>
            </a:r>
            <a:r>
              <a:rPr lang="en-US" sz="2000" dirty="0" smtClean="0"/>
              <a:t>faster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improvement </a:t>
            </a:r>
            <a:r>
              <a:rPr lang="en-US" sz="2000" dirty="0"/>
              <a:t>of accuracy of data mining </a:t>
            </a:r>
            <a:r>
              <a:rPr lang="en-US" sz="2000" dirty="0" smtClean="0"/>
              <a:t>algorithm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relevance </a:t>
            </a:r>
            <a:r>
              <a:rPr lang="en-US" sz="2000" dirty="0"/>
              <a:t>of  features </a:t>
            </a:r>
            <a:endParaRPr lang="en-US" sz="20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pairwise </a:t>
            </a:r>
            <a:r>
              <a:rPr lang="en-US" sz="2000" dirty="0"/>
              <a:t>features </a:t>
            </a:r>
            <a:r>
              <a:rPr lang="en-US" sz="2000" dirty="0" smtClean="0"/>
              <a:t>correlation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/>
              <a:t>redundant , irrelevant </a:t>
            </a:r>
            <a:r>
              <a:rPr lang="en-US" sz="2000" dirty="0"/>
              <a:t>features affect accuracy of learning algorithms </a:t>
            </a:r>
            <a:r>
              <a:rPr lang="en-US" sz="2000" b="1" dirty="0"/>
              <a:t/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428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{C1591021-864E-46D8-BF7F-8D7B2553BE96}tf56160789</Template>
  <TotalTime>0</TotalTime>
  <Words>485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Cambria Math</vt:lpstr>
      <vt:lpstr>Franklin Gothic Book</vt:lpstr>
      <vt:lpstr>Wingdings</vt:lpstr>
      <vt:lpstr>1_RetrospectVTI</vt:lpstr>
      <vt:lpstr>Intrusion detection using machine learning    MD. ANAS     STD.NO. 1505087      MD. SAYEDUZZAMAN     STD. NO. 0405035         SUPERVISED BY -  DR. MD. MONIRUL ISLAM (Sr)</vt:lpstr>
      <vt:lpstr>Presentation Outline</vt:lpstr>
      <vt:lpstr>Introduction</vt:lpstr>
      <vt:lpstr>Introduction(cont’d)</vt:lpstr>
      <vt:lpstr>              Previous Works </vt:lpstr>
      <vt:lpstr>         Previous Works(cont’d) </vt:lpstr>
      <vt:lpstr>        Previous Works(cont’d) </vt:lpstr>
      <vt:lpstr>         Previous Works(cont’d) </vt:lpstr>
      <vt:lpstr>                 Motivation </vt:lpstr>
      <vt:lpstr>   </vt:lpstr>
      <vt:lpstr>Correlation metrics for feature extraction  </vt:lpstr>
      <vt:lpstr>                    DIC metric   Quantifies the relevance and the correlation among features .</vt:lpstr>
      <vt:lpstr>                    DDC metric </vt:lpstr>
      <vt:lpstr>   Features set evaluation </vt:lpstr>
      <vt:lpstr>Feature Extraction Algorithm (FEA) </vt:lpstr>
      <vt:lpstr>PowerPoint Presentation</vt:lpstr>
      <vt:lpstr>Classification Algorithm (CA)</vt:lpstr>
      <vt:lpstr>PowerPoint Presentation</vt:lpstr>
      <vt:lpstr>PowerPoint Presentation</vt:lpstr>
      <vt:lpstr>Future direction and conclusion: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2020-03-06T10:52:51Z</dcterms:created>
  <dcterms:modified xsi:type="dcterms:W3CDTF">2020-03-10T06:33:25Z</dcterms:modified>
</cp:coreProperties>
</file>