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82" r:id="rId4"/>
    <p:sldId id="283" r:id="rId5"/>
    <p:sldId id="284" r:id="rId6"/>
    <p:sldId id="285" r:id="rId7"/>
    <p:sldId id="263" r:id="rId8"/>
    <p:sldId id="280" r:id="rId9"/>
    <p:sldId id="281" r:id="rId10"/>
    <p:sldId id="277" r:id="rId11"/>
    <p:sldId id="268" r:id="rId12"/>
    <p:sldId id="269" r:id="rId13"/>
    <p:sldId id="270" r:id="rId14"/>
    <p:sldId id="271" r:id="rId15"/>
    <p:sldId id="272" r:id="rId16"/>
    <p:sldId id="273" r:id="rId17"/>
    <p:sldId id="278" r:id="rId18"/>
    <p:sldId id="274" r:id="rId19"/>
    <p:sldId id="266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6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xmlns="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592" y="639097"/>
            <a:ext cx="6414480" cy="599723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Intrusion detection using machine </a:t>
            </a:r>
            <a:r>
              <a:rPr lang="en-US" sz="6000" dirty="0" smtClean="0"/>
              <a:t>learning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 </a:t>
            </a:r>
            <a:r>
              <a:rPr lang="en-US" sz="1600" dirty="0" smtClean="0"/>
              <a:t>MD. ANAS</a:t>
            </a:r>
            <a:br>
              <a:rPr lang="en-US" sz="1600" dirty="0" smtClean="0"/>
            </a:br>
            <a:r>
              <a:rPr lang="en-US" sz="1600" dirty="0" smtClean="0"/>
              <a:t>    STD.NO. 150587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MD. SAYEDUZZAMAN</a:t>
            </a:r>
            <a:br>
              <a:rPr lang="en-US" sz="1600" dirty="0" smtClean="0"/>
            </a:br>
            <a:r>
              <a:rPr lang="en-US" sz="1600" dirty="0" smtClean="0"/>
              <a:t>    STD. NO. 0405035</a:t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xmlns="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Improvement of </a:t>
            </a:r>
            <a:r>
              <a:rPr lang="en-US" sz="4000" dirty="0"/>
              <a:t>detection rate of network attacks </a:t>
            </a:r>
            <a:r>
              <a:rPr lang="en-US" sz="4000" dirty="0" smtClean="0"/>
              <a:t>such as DOS,U2R,R2L and Probe by improving </a:t>
            </a:r>
            <a:r>
              <a:rPr lang="en-US" sz="4000" dirty="0"/>
              <a:t>data </a:t>
            </a:r>
            <a:r>
              <a:rPr lang="en-US" sz="4000" dirty="0" smtClean="0"/>
              <a:t>quality.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800" i="1" dirty="0" smtClean="0"/>
              <a:t>Dataset</a:t>
            </a:r>
            <a:r>
              <a:rPr lang="en-US" sz="2000" i="1" dirty="0" smtClean="0"/>
              <a:t> </a:t>
            </a:r>
            <a:r>
              <a:rPr lang="en-US" sz="2800" i="1" dirty="0" smtClean="0"/>
              <a:t>Used : KDD99  </a:t>
            </a:r>
            <a:endParaRPr lang="en-US" sz="2800" i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9BE51DA6-25CF-4738-82F0-5316E51970A3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105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           Problem Statement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62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9554"/>
            <a:ext cx="10058400" cy="16524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New Dependency and Correlation Analysis for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918953"/>
            <a:ext cx="10058400" cy="4404574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Consideration</a:t>
            </a:r>
            <a:r>
              <a:rPr lang="en-US" sz="2000" dirty="0" smtClean="0"/>
              <a:t> 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dependency among the features,</a:t>
            </a:r>
          </a:p>
          <a:p>
            <a:pPr lvl="1"/>
            <a:r>
              <a:rPr lang="en-US" sz="2000" dirty="0"/>
              <a:t>dependency with respect to a given data mining task </a:t>
            </a:r>
          </a:p>
          <a:p>
            <a:pPr lvl="1"/>
            <a:r>
              <a:rPr lang="en-US" sz="2000" dirty="0"/>
              <a:t>Removing data redundancy. </a:t>
            </a:r>
            <a:br>
              <a:rPr lang="en-US" sz="2000" dirty="0"/>
            </a:b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36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                  New metric !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700" i="1" dirty="0" smtClean="0"/>
              <a:t>Quantifies </a:t>
            </a:r>
            <a:r>
              <a:rPr lang="en-US" sz="2700" i="1" dirty="0"/>
              <a:t>the relevance and the correlation among features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3194"/>
            <a:ext cx="10058400" cy="3731199"/>
          </a:xfrm>
        </p:spPr>
        <p:txBody>
          <a:bodyPr/>
          <a:lstStyle/>
          <a:p>
            <a:pPr marL="91440" lvl="2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600" b="1" dirty="0"/>
              <a:t/>
            </a:r>
            <a:br>
              <a:rPr lang="en-US" sz="1600" b="1" dirty="0"/>
            </a:br>
            <a:endParaRPr lang="en-US" sz="1600" b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7859" y="2024207"/>
            <a:ext cx="8946541" cy="49648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I(Y;X)</a:t>
            </a:r>
            <a:r>
              <a:rPr lang="en-US" dirty="0" smtClean="0"/>
              <a:t> = mutual information between decision Y and features X </a:t>
            </a:r>
          </a:p>
          <a:p>
            <a:r>
              <a:rPr lang="en-US" b="1" dirty="0" smtClean="0"/>
              <a:t>H(X)</a:t>
            </a:r>
            <a:r>
              <a:rPr lang="en-US" dirty="0" smtClean="0"/>
              <a:t> = uncertainty of feature X</a:t>
            </a:r>
          </a:p>
          <a:p>
            <a:r>
              <a:rPr lang="en-US" sz="2100" b="1" dirty="0" smtClean="0"/>
              <a:t>DIC </a:t>
            </a:r>
            <a:r>
              <a:rPr lang="en-US" sz="2100" dirty="0" smtClean="0"/>
              <a:t>: decision independent correlation</a:t>
            </a:r>
          </a:p>
          <a:p>
            <a:pPr lvl="1"/>
            <a:r>
              <a:rPr lang="en-US" sz="2100" dirty="0" smtClean="0"/>
              <a:t>0 &lt;= DIC(Xi, </a:t>
            </a:r>
            <a:r>
              <a:rPr lang="en-US" sz="2100" dirty="0" err="1" smtClean="0"/>
              <a:t>Xj</a:t>
            </a:r>
            <a:r>
              <a:rPr lang="en-US" sz="2100" dirty="0" smtClean="0"/>
              <a:t>) &lt;= 1 </a:t>
            </a:r>
          </a:p>
          <a:p>
            <a:pPr lvl="1"/>
            <a:r>
              <a:rPr lang="en-US" sz="2100" dirty="0" smtClean="0"/>
              <a:t>DIC(Xi, </a:t>
            </a:r>
            <a:r>
              <a:rPr lang="en-US" sz="2100" dirty="0" err="1" smtClean="0"/>
              <a:t>Xj</a:t>
            </a:r>
            <a:r>
              <a:rPr lang="en-US" sz="2100" dirty="0" smtClean="0"/>
              <a:t>)  = 0 </a:t>
            </a:r>
          </a:p>
          <a:p>
            <a:pPr lvl="2"/>
            <a:r>
              <a:rPr lang="en-US" sz="2100" dirty="0" smtClean="0"/>
              <a:t>features Xi and </a:t>
            </a:r>
            <a:r>
              <a:rPr lang="en-US" sz="2100" dirty="0" err="1" smtClean="0"/>
              <a:t>Xj</a:t>
            </a:r>
            <a:r>
              <a:rPr lang="en-US" sz="2100" dirty="0" smtClean="0"/>
              <a:t> are uncorrelated. </a:t>
            </a:r>
          </a:p>
          <a:p>
            <a:pPr lvl="1"/>
            <a:r>
              <a:rPr lang="en-US" sz="2100" dirty="0" smtClean="0"/>
              <a:t>DIC(Xi, </a:t>
            </a:r>
            <a:r>
              <a:rPr lang="en-US" sz="2100" dirty="0" err="1" smtClean="0"/>
              <a:t>Xj</a:t>
            </a:r>
            <a:r>
              <a:rPr lang="en-US" sz="2100" dirty="0" smtClean="0"/>
              <a:t>)  = 1</a:t>
            </a:r>
          </a:p>
          <a:p>
            <a:pPr lvl="2"/>
            <a:r>
              <a:rPr lang="en-US" sz="2100" dirty="0" smtClean="0"/>
              <a:t>Full  prediction between the features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endParaRPr lang="en-US" dirty="0" smtClean="0"/>
          </a:p>
        </p:txBody>
      </p:sp>
      <p:pic>
        <p:nvPicPr>
          <p:cNvPr id="6" name="Picture 5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18" y="3010976"/>
            <a:ext cx="328658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                   New </a:t>
            </a:r>
            <a:r>
              <a:rPr lang="en-US" sz="4400" dirty="0"/>
              <a:t>metric </a:t>
            </a:r>
            <a:r>
              <a:rPr lang="en-US" sz="4400" dirty="0" smtClean="0"/>
              <a:t>! (cont’d)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918953"/>
            <a:ext cx="10377796" cy="4481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 smtClean="0"/>
              <a:t>DDC</a:t>
            </a:r>
            <a:r>
              <a:rPr lang="en-US" sz="2100" dirty="0" smtClean="0"/>
              <a:t> : decision dependent correlation</a:t>
            </a:r>
          </a:p>
          <a:p>
            <a:pPr lvl="1"/>
            <a:r>
              <a:rPr lang="en-US" sz="2000" dirty="0" smtClean="0"/>
              <a:t>decision  </a:t>
            </a:r>
            <a:r>
              <a:rPr lang="en-US" sz="2000" dirty="0"/>
              <a:t>Y</a:t>
            </a:r>
            <a:r>
              <a:rPr lang="en-US" sz="2000" dirty="0" smtClean="0"/>
              <a:t> </a:t>
            </a:r>
            <a:r>
              <a:rPr lang="en-US" sz="2000" dirty="0"/>
              <a:t>associated with </a:t>
            </a:r>
            <a:r>
              <a:rPr lang="en-US" sz="2000" dirty="0" smtClean="0"/>
              <a:t>the Xi , </a:t>
            </a:r>
            <a:r>
              <a:rPr lang="en-US" sz="2000" dirty="0" err="1" smtClean="0"/>
              <a:t>Xj</a:t>
            </a:r>
            <a:r>
              <a:rPr lang="en-US" sz="2000" dirty="0" smtClean="0"/>
              <a:t> features</a:t>
            </a:r>
          </a:p>
          <a:p>
            <a:pPr lvl="1"/>
            <a:r>
              <a:rPr lang="en-US" sz="2000" dirty="0" smtClean="0"/>
              <a:t>improves </a:t>
            </a:r>
            <a:r>
              <a:rPr lang="en-US" sz="2000" dirty="0"/>
              <a:t>the accuracy of the decision variables. </a:t>
            </a:r>
            <a:endParaRPr lang="en-US" sz="2000" dirty="0" smtClean="0"/>
          </a:p>
          <a:p>
            <a:pPr lvl="1"/>
            <a:r>
              <a:rPr lang="en-US" sz="2000" dirty="0" err="1" smtClean="0"/>
              <a:t>Q_y</a:t>
            </a:r>
            <a:r>
              <a:rPr lang="en-US" sz="2000" dirty="0" smtClean="0"/>
              <a:t>(</a:t>
            </a:r>
            <a:r>
              <a:rPr lang="en-US" sz="2000" dirty="0" err="1" smtClean="0"/>
              <a:t>Xi,Xj</a:t>
            </a:r>
            <a:r>
              <a:rPr lang="en-US" sz="2000" dirty="0" smtClean="0"/>
              <a:t>) = Correlation measure to quantify the information redundancy between Xi and </a:t>
            </a:r>
            <a:r>
              <a:rPr lang="en-US" sz="2000" dirty="0" err="1" smtClean="0"/>
              <a:t>Xj</a:t>
            </a:r>
            <a:r>
              <a:rPr lang="en-US" sz="2000" dirty="0" smtClean="0"/>
              <a:t>   		with respect to Y.</a:t>
            </a:r>
          </a:p>
          <a:p>
            <a:pPr lvl="1"/>
            <a:r>
              <a:rPr lang="en-US" sz="1800" dirty="0" err="1" smtClean="0"/>
              <a:t>Q_y</a:t>
            </a:r>
            <a:r>
              <a:rPr lang="en-US" sz="1800" dirty="0" smtClean="0"/>
              <a:t>(</a:t>
            </a:r>
            <a:r>
              <a:rPr lang="en-US" sz="1800" dirty="0" err="1" smtClean="0"/>
              <a:t>Xi,Xj</a:t>
            </a:r>
            <a:r>
              <a:rPr lang="en-US" sz="1800" dirty="0"/>
              <a:t>) </a:t>
            </a:r>
            <a:r>
              <a:rPr lang="en-US" sz="1800" dirty="0" smtClean="0"/>
              <a:t> = 1 when Xi , </a:t>
            </a:r>
            <a:r>
              <a:rPr lang="en-US" sz="1800" dirty="0" err="1" smtClean="0"/>
              <a:t>Xj</a:t>
            </a:r>
            <a:r>
              <a:rPr lang="en-US" sz="1800" dirty="0" smtClean="0"/>
              <a:t> fully correlated with respect to Y</a:t>
            </a:r>
          </a:p>
          <a:p>
            <a:pPr marL="457200" lvl="1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endParaRPr lang="en-US" sz="19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0" y="4380282"/>
            <a:ext cx="5875289" cy="853514"/>
          </a:xfrm>
          <a:prstGeom prst="rect">
            <a:avLst/>
          </a:prstGeom>
        </p:spPr>
      </p:pic>
      <p:pic>
        <p:nvPicPr>
          <p:cNvPr id="7" name="Picture 6" descr="Screenshot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930" y="5516079"/>
            <a:ext cx="455375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			New </a:t>
            </a:r>
            <a:r>
              <a:rPr lang="en-US" sz="4800" dirty="0"/>
              <a:t>metric </a:t>
            </a:r>
            <a:r>
              <a:rPr lang="en-US" sz="4800" dirty="0" smtClean="0"/>
              <a:t>! (cont’d)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98073"/>
            <a:ext cx="10058400" cy="3971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100" dirty="0" smtClean="0"/>
              <a:t>S : Feature subset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smtClean="0"/>
              <a:t>e(S) = </a:t>
            </a:r>
            <a:r>
              <a:rPr lang="en-US" sz="2000" dirty="0"/>
              <a:t>new subset evaluation measure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evaluation heuristic</a:t>
            </a:r>
          </a:p>
          <a:p>
            <a:pPr lvl="1"/>
            <a:r>
              <a:rPr lang="en-US" dirty="0" smtClean="0"/>
              <a:t>specifies </a:t>
            </a:r>
            <a:r>
              <a:rPr lang="en-US" dirty="0"/>
              <a:t>a subset </a:t>
            </a:r>
            <a:r>
              <a:rPr lang="en-US" dirty="0" smtClean="0"/>
              <a:t>of features with regard </a:t>
            </a:r>
            <a:r>
              <a:rPr lang="en-US" dirty="0"/>
              <a:t>to the decision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DDC </a:t>
            </a:r>
            <a:r>
              <a:rPr lang="en-US" dirty="0"/>
              <a:t>regarded as the penalty. </a:t>
            </a:r>
            <a:endParaRPr lang="en-US" dirty="0" smtClean="0"/>
          </a:p>
          <a:p>
            <a:pPr lvl="1"/>
            <a:r>
              <a:rPr lang="en-US" dirty="0"/>
              <a:t>the </a:t>
            </a:r>
            <a:r>
              <a:rPr lang="en-US" dirty="0" smtClean="0"/>
              <a:t>bigger  e(S), </a:t>
            </a:r>
            <a:r>
              <a:rPr lang="en-US" dirty="0"/>
              <a:t>the better the feature </a:t>
            </a:r>
            <a:r>
              <a:rPr lang="en-US" dirty="0" smtClean="0"/>
              <a:t>subset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endParaRPr lang="en-US" sz="17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4446980"/>
            <a:ext cx="7817476" cy="15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Algorithm (FEA)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DDC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select the minimum </a:t>
            </a:r>
            <a:r>
              <a:rPr lang="en-US" dirty="0"/>
              <a:t>set of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Select strongly </a:t>
            </a:r>
            <a:r>
              <a:rPr lang="en-US" dirty="0"/>
              <a:t>related </a:t>
            </a:r>
            <a:r>
              <a:rPr lang="en-US" dirty="0" smtClean="0"/>
              <a:t>features to the desired </a:t>
            </a:r>
            <a:r>
              <a:rPr lang="en-US" dirty="0"/>
              <a:t>decision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Decrease  redundancy among features.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Two functional modules.</a:t>
            </a:r>
          </a:p>
          <a:p>
            <a:pPr lvl="1"/>
            <a:r>
              <a:rPr lang="en-US" dirty="0" smtClean="0"/>
              <a:t>Focusing on removing </a:t>
            </a:r>
            <a:r>
              <a:rPr lang="en-US" dirty="0"/>
              <a:t>irrelevance. </a:t>
            </a:r>
            <a:endParaRPr lang="en-US" dirty="0" smtClean="0"/>
          </a:p>
          <a:p>
            <a:pPr lvl="1"/>
            <a:r>
              <a:rPr lang="en-US" dirty="0" smtClean="0"/>
              <a:t>Focusing </a:t>
            </a:r>
            <a:r>
              <a:rPr lang="en-US" dirty="0"/>
              <a:t>on </a:t>
            </a:r>
            <a:r>
              <a:rPr lang="en-US" dirty="0" smtClean="0"/>
              <a:t>eliminating redundancy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9" y="1"/>
            <a:ext cx="9211147" cy="6400800"/>
          </a:xfrm>
        </p:spPr>
      </p:pic>
    </p:spTree>
    <p:extLst>
      <p:ext uri="{BB962C8B-B14F-4D97-AF65-F5344CB8AC3E}">
        <p14:creationId xmlns:p14="http://schemas.microsoft.com/office/powerpoint/2010/main" val="15470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 (CA)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A machine learning approach to </a:t>
                </a:r>
                <a:r>
                  <a:rPr lang="en-US" dirty="0"/>
                  <a:t>learn a </a:t>
                </a:r>
                <a:r>
                  <a:rPr lang="en-US" dirty="0" smtClean="0"/>
                  <a:t>classification function.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The </a:t>
                </a:r>
                <a:r>
                  <a:rPr lang="en-US" dirty="0" smtClean="0"/>
                  <a:t>classifier has </a:t>
                </a:r>
                <a:r>
                  <a:rPr lang="en-US" dirty="0"/>
                  <a:t>a </a:t>
                </a:r>
                <a:r>
                  <a:rPr lang="en-US" dirty="0" smtClean="0"/>
                  <a:t>linear function </a:t>
                </a:r>
                <a:r>
                  <a:rPr lang="en-US" dirty="0"/>
                  <a:t>of weighted features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.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Weights are generated </a:t>
                </a:r>
                <a:r>
                  <a:rPr lang="en-US" dirty="0"/>
                  <a:t>randomly </a:t>
                </a:r>
                <a:r>
                  <a:rPr lang="en-US" dirty="0" smtClean="0"/>
                  <a:t>initially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Adjusted by back propagation later</a:t>
                </a:r>
              </a:p>
              <a:p>
                <a:pPr marL="201168" lvl="1" indent="0">
                  <a:buNone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 Stopping criteria set by satisfation vector </a:t>
                </a:r>
                <a:r>
                  <a:rPr lang="pt-BR" b="1" dirty="0" smtClean="0"/>
                  <a:t>P</a:t>
                </a:r>
                <a:r>
                  <a:rPr lang="pt-BR" dirty="0"/>
                  <a:t/>
                </a:r>
                <a:br>
                  <a:rPr lang="pt-BR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32620" cy="6387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18" y="0"/>
            <a:ext cx="5559381" cy="638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BC139C-A701-40AE-B30E-EA6B1FC4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 and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9125F2-DCCD-4744-9F81-823E7901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We should add pre-processing step for removing duplicate data .</a:t>
            </a:r>
          </a:p>
          <a:p>
            <a:pPr lvl="1"/>
            <a:r>
              <a:rPr lang="en-US" dirty="0"/>
              <a:t>At feature extraction algorithm , we would first divide the data in normal and attacks, then we will consider  only the attacks to improve accuracy and reduce the </a:t>
            </a:r>
            <a:r>
              <a:rPr lang="en-US"/>
              <a:t>false positive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9B4C8-D88C-4B0F-939A-2FD908BF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F3C106-E4B5-45B6-AA54-9684B7B6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Previous </a:t>
            </a:r>
            <a:r>
              <a:rPr lang="en-US" dirty="0" smtClean="0"/>
              <a:t>works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Motivation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Program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Future direction and </a:t>
            </a: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8DAFA6-A112-4ED4-B6A8-3DBE716D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23DC9D-9601-431E-BAA4-B7DBF207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Intrusion detection </a:t>
            </a:r>
            <a:r>
              <a:rPr lang="en-US" sz="2200" dirty="0" smtClean="0"/>
              <a:t>system (</a:t>
            </a:r>
            <a:r>
              <a:rPr lang="en-US" sz="2200" dirty="0"/>
              <a:t>IDS) is defined as </a:t>
            </a:r>
          </a:p>
          <a:p>
            <a:pPr lvl="2"/>
            <a:r>
              <a:rPr lang="en-US" sz="1800" dirty="0"/>
              <a:t>any unauthorized attempt to access, </a:t>
            </a:r>
          </a:p>
          <a:p>
            <a:pPr lvl="2"/>
            <a:r>
              <a:rPr lang="en-US" sz="1800" dirty="0"/>
              <a:t>modify or destroy information, </a:t>
            </a:r>
          </a:p>
          <a:p>
            <a:pPr lvl="2"/>
            <a:r>
              <a:rPr lang="en-US" sz="1800" dirty="0"/>
              <a:t>or render the system unreliable or unusable . </a:t>
            </a:r>
          </a:p>
          <a:p>
            <a:pPr lvl="1"/>
            <a:r>
              <a:rPr lang="en-US" sz="2200" dirty="0"/>
              <a:t>It detects this type of activities by </a:t>
            </a:r>
          </a:p>
          <a:p>
            <a:pPr lvl="2"/>
            <a:r>
              <a:rPr lang="en-US" sz="1800" dirty="0"/>
              <a:t>monitoring events </a:t>
            </a:r>
          </a:p>
          <a:p>
            <a:pPr lvl="2"/>
            <a:r>
              <a:rPr lang="en-US" sz="1800" dirty="0"/>
              <a:t>and searching for signatures or behavior that indicate intrusions.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Machine learning based IDS system learns to classify events based on </a:t>
            </a:r>
          </a:p>
          <a:p>
            <a:pPr lvl="2"/>
            <a:r>
              <a:rPr lang="en-US" sz="1800" dirty="0"/>
              <a:t>knowledge obtained from the training set. </a:t>
            </a:r>
          </a:p>
          <a:p>
            <a:pPr lvl="2"/>
            <a:r>
              <a:rPr lang="en-US" sz="1800" dirty="0"/>
              <a:t>Training set is the set of network connection records formed from a raw network data.</a:t>
            </a:r>
          </a:p>
          <a:p>
            <a:pPr lvl="2"/>
            <a:r>
              <a:rPr lang="en-US" sz="1800" dirty="0"/>
              <a:t>It can capture the complex</a:t>
            </a:r>
            <a:r>
              <a:rPr lang="bn-BD" sz="1800" dirty="0"/>
              <a:t> </a:t>
            </a:r>
            <a:r>
              <a:rPr lang="en-US" sz="1800" dirty="0"/>
              <a:t>properties of the attack behavior </a:t>
            </a:r>
          </a:p>
          <a:p>
            <a:pPr lvl="2"/>
            <a:r>
              <a:rPr lang="en-US" sz="1800" dirty="0"/>
              <a:t>It improve the detection</a:t>
            </a:r>
            <a:r>
              <a:rPr lang="bn-BD" sz="1800" dirty="0"/>
              <a:t> </a:t>
            </a:r>
            <a:r>
              <a:rPr lang="en-US" sz="1800" dirty="0"/>
              <a:t>accuracy and speed than conventional </a:t>
            </a:r>
            <a:r>
              <a:rPr lang="en-US" sz="1800" dirty="0" err="1"/>
              <a:t>signaturebased</a:t>
            </a:r>
            <a:r>
              <a:rPr lang="en-US" sz="1800" dirty="0"/>
              <a:t> IDS.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51DA6-25CF-4738-82F0-5316E519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/>
              <a:t>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1B435-6125-4AC1-B36A-02160813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Intrusion Detection Using Error Correcting Output Code Based Ensemble (</a:t>
            </a:r>
            <a:r>
              <a:rPr lang="en-US" sz="2000" dirty="0" err="1"/>
              <a:t>Shaza</a:t>
            </a:r>
            <a:r>
              <a:rPr lang="en-US" sz="2000" dirty="0"/>
              <a:t> </a:t>
            </a:r>
            <a:r>
              <a:rPr lang="en-US" sz="2000" dirty="0" err="1"/>
              <a:t>Merghani</a:t>
            </a:r>
            <a:r>
              <a:rPr lang="en-US" sz="2000" dirty="0"/>
              <a:t> </a:t>
            </a:r>
            <a:r>
              <a:rPr lang="en-US" sz="2000" dirty="0" err="1"/>
              <a:t>AbdElrahman</a:t>
            </a:r>
            <a:r>
              <a:rPr lang="en-US" sz="2000" dirty="0"/>
              <a:t> and </a:t>
            </a:r>
            <a:r>
              <a:rPr lang="en-US" sz="2000" dirty="0" err="1"/>
              <a:t>Ajith</a:t>
            </a:r>
            <a:r>
              <a:rPr lang="en-US" sz="2000" dirty="0"/>
              <a:t> Abraham)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Used method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i="1" dirty="0"/>
              <a:t>Meta learning ensemble Methods,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Multi-class Binary Classification Methods,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One-against-all(OAA),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One-against-one(OAO),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i="1" dirty="0"/>
              <a:t>Error correcting code(ECOC).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Shortcomings: Here no feature selection is implemented , also no data </a:t>
            </a:r>
            <a:r>
              <a:rPr lang="en-US" sz="2000"/>
              <a:t>pre-processing is done.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7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</a:t>
            </a:r>
            <a:r>
              <a:rPr lang="en-US" dirty="0" smtClean="0"/>
              <a:t>works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24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Critical study of neural networks in detecting intrusions (</a:t>
            </a:r>
            <a:r>
              <a:rPr lang="en-US" dirty="0" err="1"/>
              <a:t>Rachid</a:t>
            </a:r>
            <a:r>
              <a:rPr lang="en-US" dirty="0"/>
              <a:t> Beghdad,2008)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Used method 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Multilayer perceptron(MLP),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Generalized feed forward(GFF),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Radial basis function/generalized regression/probabilistic (RBF/GR/P),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Self-organizing feature maps (SOFMs),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Principal component analysis networks (PCAs).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detection rate (93.83%) and false alarm rate (6.16%)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Bottleneck: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Low detection rate of U2R, PRB, and R2L attacks 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51DA6-25CF-4738-82F0-5316E519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Previous Works(cont’d)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1B435-6125-4AC1-B36A-02160813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27"/>
            <a:ext cx="10058400" cy="4475018"/>
          </a:xfrm>
        </p:spPr>
        <p:txBody>
          <a:bodyPr>
            <a:normAutofit fontScale="77500" lnSpcReduction="20000"/>
          </a:bodyPr>
          <a:lstStyle/>
          <a:p>
            <a:pPr marL="201168" lvl="1" indent="0">
              <a:buNone/>
            </a:pPr>
            <a:r>
              <a:rPr lang="en-US" sz="2400" b="1" dirty="0" smtClean="0"/>
              <a:t>				Wrapper </a:t>
            </a:r>
            <a:r>
              <a:rPr lang="en-US" sz="2400" b="1" dirty="0"/>
              <a:t>Model</a:t>
            </a:r>
          </a:p>
          <a:p>
            <a:pPr marL="201168" lvl="1" indent="0">
              <a:buNone/>
            </a:pPr>
            <a:r>
              <a:rPr lang="en-US" sz="2400" b="1" dirty="0" smtClean="0"/>
              <a:t>                                             </a:t>
            </a:r>
            <a:r>
              <a:rPr lang="en-US" sz="2000" dirty="0" smtClean="0"/>
              <a:t>(Ron </a:t>
            </a:r>
            <a:r>
              <a:rPr lang="en-US" sz="2000" dirty="0" err="1"/>
              <a:t>Kohavi</a:t>
            </a:r>
            <a:r>
              <a:rPr lang="en-US" sz="2000" dirty="0"/>
              <a:t>, George H. John</a:t>
            </a:r>
            <a:r>
              <a:rPr lang="sv-SE" sz="2000" dirty="0" smtClean="0"/>
              <a:t>, 1997)</a:t>
            </a:r>
          </a:p>
          <a:p>
            <a:pPr marL="201168" lvl="1" indent="0">
              <a:buNone/>
            </a:pPr>
            <a:endParaRPr lang="en-US" sz="29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Finds subset of features from the feature </a:t>
            </a:r>
            <a:r>
              <a:rPr lang="en-US" sz="2900" dirty="0" smtClean="0"/>
              <a:t>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/>
              <a:t>Uses search techniques such as </a:t>
            </a:r>
            <a:r>
              <a:rPr lang="en-US" sz="2900" dirty="0" smtClean="0"/>
              <a:t>Sequential</a:t>
            </a:r>
            <a:r>
              <a:rPr lang="en-US" sz="2900" dirty="0"/>
              <a:t>, Complete or Random </a:t>
            </a:r>
            <a:r>
              <a:rPr lang="en-US" sz="2900" dirty="0" smtClean="0"/>
              <a:t>Search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9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Measures </a:t>
            </a:r>
            <a:r>
              <a:rPr lang="en-US" sz="2900" dirty="0"/>
              <a:t>accuracy of that generated feature subset using learning algorithm</a:t>
            </a:r>
            <a:r>
              <a:rPr lang="en-US" sz="29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smtClean="0"/>
              <a:t> Support </a:t>
            </a:r>
            <a:r>
              <a:rPr lang="en-US" sz="2500" dirty="0"/>
              <a:t>Vector Machine (SVM) </a:t>
            </a:r>
            <a:endParaRPr lang="en-US" sz="25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/>
              <a:t> </a:t>
            </a:r>
            <a:r>
              <a:rPr lang="en-US" sz="2500" dirty="0" smtClean="0"/>
              <a:t>Artificial </a:t>
            </a:r>
            <a:r>
              <a:rPr lang="en-US" sz="2500" dirty="0"/>
              <a:t>Neural Network (ANN) </a:t>
            </a:r>
            <a:endParaRPr lang="en-US" sz="25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500" dirty="0" smtClean="0"/>
              <a:t>Nearest Neighbor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 smtClean="0"/>
              <a:t>Bottleneck</a:t>
            </a:r>
            <a:r>
              <a:rPr lang="en-US" sz="2600" dirty="0" smtClean="0"/>
              <a:t> : Computationally expensive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7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51DA6-25CF-4738-82F0-5316E519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Previous Works(cont’d)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1B435-6125-4AC1-B36A-02160813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27"/>
            <a:ext cx="10058400" cy="447501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	</a:t>
            </a:r>
            <a:r>
              <a:rPr lang="en-US" sz="2400" b="1" dirty="0"/>
              <a:t>		</a:t>
            </a:r>
            <a:r>
              <a:rPr lang="en-US" sz="2400" b="1" dirty="0" smtClean="0"/>
              <a:t>               </a:t>
            </a:r>
            <a:r>
              <a:rPr lang="en-US" b="1" dirty="0" smtClean="0"/>
              <a:t>Hybrid </a:t>
            </a:r>
            <a:r>
              <a:rPr lang="en-US" b="1" dirty="0"/>
              <a:t>Approach</a:t>
            </a:r>
          </a:p>
          <a:p>
            <a:pPr marL="201168" lvl="1" indent="0">
              <a:buNone/>
            </a:pPr>
            <a:r>
              <a:rPr lang="en-US" sz="2400" b="1" dirty="0" smtClean="0"/>
              <a:t>                                       </a:t>
            </a:r>
            <a:r>
              <a:rPr lang="en-US" sz="2000" dirty="0" smtClean="0"/>
              <a:t>(</a:t>
            </a:r>
            <a:r>
              <a:rPr lang="en-US" sz="2000" dirty="0" err="1"/>
              <a:t>Manoranjan</a:t>
            </a:r>
            <a:r>
              <a:rPr lang="en-US" sz="2000" dirty="0"/>
              <a:t> Dash, </a:t>
            </a:r>
            <a:r>
              <a:rPr lang="en-US" sz="2000" dirty="0" err="1"/>
              <a:t>Huan</a:t>
            </a:r>
            <a:r>
              <a:rPr lang="en-US" sz="2000" dirty="0"/>
              <a:t> Liu,1997.</a:t>
            </a:r>
            <a:r>
              <a:rPr lang="sv-SE" sz="2000" dirty="0" smtClean="0"/>
              <a:t>)</a:t>
            </a:r>
          </a:p>
          <a:p>
            <a:pPr marL="201168" lvl="1" indent="0">
              <a:buNone/>
            </a:pPr>
            <a:endParaRPr lang="sv-S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Combination of both filter and wrapper </a:t>
            </a:r>
            <a:r>
              <a:rPr lang="en-US" sz="2800" dirty="0" smtClean="0"/>
              <a:t>approach.</a:t>
            </a:r>
            <a:endParaRPr lang="sv-SE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Uses </a:t>
            </a:r>
            <a:r>
              <a:rPr lang="en-US" sz="2800" dirty="0"/>
              <a:t>intrinsic property of the dataset along with </a:t>
            </a:r>
            <a:r>
              <a:rPr lang="en-US" sz="2800" dirty="0" smtClean="0"/>
              <a:t>ML algorithm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R</a:t>
            </a:r>
            <a:r>
              <a:rPr lang="en-US" sz="2800" dirty="0" smtClean="0"/>
              <a:t>emoves </a:t>
            </a:r>
            <a:r>
              <a:rPr lang="en-US" sz="2800" dirty="0"/>
              <a:t>extremely redundant features through filter </a:t>
            </a:r>
            <a:r>
              <a:rPr lang="en-US" sz="2800" dirty="0" smtClean="0"/>
              <a:t>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R</a:t>
            </a:r>
            <a:r>
              <a:rPr lang="en-US" sz="2800" dirty="0" smtClean="0"/>
              <a:t>emaining </a:t>
            </a:r>
            <a:r>
              <a:rPr lang="en-US" sz="2800" dirty="0"/>
              <a:t>features are applied in wrapper approach. 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398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51DA6-25CF-4738-82F0-5316E519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Motivation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01B435-6125-4AC1-B36A-02160813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27"/>
            <a:ext cx="10058400" cy="447501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Data quality affects the accuracy of data mining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Two</a:t>
            </a:r>
            <a:r>
              <a:rPr lang="en-US" sz="2800" dirty="0"/>
              <a:t> </a:t>
            </a:r>
            <a:r>
              <a:rPr lang="en-US" sz="2800" dirty="0" smtClean="0"/>
              <a:t>important </a:t>
            </a:r>
            <a:r>
              <a:rPr lang="en-US" sz="2800" dirty="0"/>
              <a:t>aspects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 data relevance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/>
              <a:t> </a:t>
            </a:r>
            <a:r>
              <a:rPr lang="en-US" sz="2600" dirty="0"/>
              <a:t>data </a:t>
            </a:r>
            <a:r>
              <a:rPr lang="en-US" sz="2600" dirty="0" smtClean="0"/>
              <a:t>redundancy</a:t>
            </a:r>
          </a:p>
          <a:p>
            <a:r>
              <a:rPr lang="en-US" sz="2600" b="1" dirty="0" smtClean="0"/>
              <a:t>Concerns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/>
              <a:t>allow algorithms to operate </a:t>
            </a:r>
            <a:r>
              <a:rPr lang="en-US" sz="2600" dirty="0" smtClean="0"/>
              <a:t>faster</a:t>
            </a:r>
          </a:p>
          <a:p>
            <a:pPr lvl="1"/>
            <a:r>
              <a:rPr lang="en-US" sz="2600" dirty="0"/>
              <a:t>improvement of prediction and accuracy of data mining algorithm. 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relevance </a:t>
            </a:r>
            <a:r>
              <a:rPr lang="en-US" sz="2600" dirty="0"/>
              <a:t>of  features </a:t>
            </a:r>
          </a:p>
          <a:p>
            <a:pPr lvl="1"/>
            <a:r>
              <a:rPr lang="en-US" sz="2600" dirty="0"/>
              <a:t>pairwise features correlation</a:t>
            </a:r>
          </a:p>
          <a:p>
            <a:pPr lvl="1"/>
            <a:r>
              <a:rPr lang="en-US" sz="2600" dirty="0" smtClean="0"/>
              <a:t>redundant </a:t>
            </a:r>
            <a:r>
              <a:rPr lang="en-US" sz="2600" dirty="0"/>
              <a:t>,irrelevant features affect accuracy of learning algorithms </a:t>
            </a:r>
            <a:br>
              <a:rPr lang="en-US" sz="26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64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{C1591021-864E-46D8-BF7F-8D7B2553BE96}tf56160789</Template>
  <TotalTime>0</TotalTime>
  <Words>630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Bookman Old Style</vt:lpstr>
      <vt:lpstr>Calibri</vt:lpstr>
      <vt:lpstr>Cambria Math</vt:lpstr>
      <vt:lpstr>Franklin Gothic Book</vt:lpstr>
      <vt:lpstr>Vrinda</vt:lpstr>
      <vt:lpstr>Wingdings</vt:lpstr>
      <vt:lpstr>1_RetrospectVTI</vt:lpstr>
      <vt:lpstr>Intrusion detection using machine learning    MD. ANAS     STD.NO. 150587      MD. SAYEDUZZAMAN     STD. NO. 0405035 </vt:lpstr>
      <vt:lpstr>Presentation Outline</vt:lpstr>
      <vt:lpstr>Introduction</vt:lpstr>
      <vt:lpstr>Introduction(cont’d)</vt:lpstr>
      <vt:lpstr>Previous works</vt:lpstr>
      <vt:lpstr>Previous works (cont’d)</vt:lpstr>
      <vt:lpstr>       Previous Works(cont’d) </vt:lpstr>
      <vt:lpstr>         Previous Works(cont’d) </vt:lpstr>
      <vt:lpstr>                 Motivation </vt:lpstr>
      <vt:lpstr>   </vt:lpstr>
      <vt:lpstr>A New Dependency and Correlation Analysis for Features </vt:lpstr>
      <vt:lpstr>                  New metric !  Quantifies the relevance and the correlation among features .</vt:lpstr>
      <vt:lpstr>                   New metric ! (cont’d) </vt:lpstr>
      <vt:lpstr>   New metric ! (cont’d) </vt:lpstr>
      <vt:lpstr>Feature Extraction Algorithm (FEA) </vt:lpstr>
      <vt:lpstr>PowerPoint Presentation</vt:lpstr>
      <vt:lpstr>Classification Algorithm (CA)</vt:lpstr>
      <vt:lpstr>PowerPoint Presentation</vt:lpstr>
      <vt:lpstr>Future direction and conclusion: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2020-03-06T10:52:51Z</dcterms:created>
  <dcterms:modified xsi:type="dcterms:W3CDTF">2020-03-08T07:47:47Z</dcterms:modified>
</cp:coreProperties>
</file>