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365" r:id="rId3"/>
    <p:sldId id="262" r:id="rId4"/>
    <p:sldId id="263" r:id="rId5"/>
    <p:sldId id="264" r:id="rId6"/>
    <p:sldId id="265" r:id="rId7"/>
    <p:sldId id="266" r:id="rId8"/>
    <p:sldId id="270" r:id="rId9"/>
    <p:sldId id="274" r:id="rId10"/>
    <p:sldId id="272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0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3329581"/>
          </a:xfrm>
        </p:spPr>
        <p:txBody>
          <a:bodyPr/>
          <a:lstStyle/>
          <a:p>
            <a:r>
              <a:rPr lang="bn-BD" sz="3600" dirty="0" smtClean="0"/>
              <a:t>“</a:t>
            </a:r>
            <a:r>
              <a:rPr lang="en-US" sz="3600" dirty="0" smtClean="0"/>
              <a:t>Detection of two rare </a:t>
            </a:r>
            <a:r>
              <a:rPr lang="en-US" sz="3600" dirty="0"/>
              <a:t>network </a:t>
            </a:r>
            <a:r>
              <a:rPr lang="en-US" sz="3600" dirty="0" smtClean="0"/>
              <a:t>attacks 						(</a:t>
            </a:r>
            <a:r>
              <a:rPr lang="en-US" sz="3600" dirty="0"/>
              <a:t>U2R) and </a:t>
            </a:r>
            <a:r>
              <a:rPr lang="en-US" sz="3600" dirty="0" smtClean="0"/>
              <a:t>(</a:t>
            </a:r>
            <a:r>
              <a:rPr lang="en-US" sz="3600" dirty="0"/>
              <a:t>R2L</a:t>
            </a:r>
            <a:r>
              <a:rPr lang="en-US" sz="3600" dirty="0" smtClean="0"/>
              <a:t>)</a:t>
            </a:r>
            <a:r>
              <a:rPr lang="bn-BD" sz="3600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9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1700011"/>
            <a:ext cx="10097037" cy="4623516"/>
          </a:xfrm>
        </p:spPr>
      </p:pic>
    </p:spTree>
    <p:extLst>
      <p:ext uri="{BB962C8B-B14F-4D97-AF65-F5344CB8AC3E}">
        <p14:creationId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U2R and L2R are two rare attacks</a:t>
            </a:r>
          </a:p>
          <a:p>
            <a:pPr lvl="1"/>
            <a:r>
              <a:rPr lang="en-US" dirty="0" smtClean="0"/>
              <a:t>Single method may not enough to detect them properly</a:t>
            </a:r>
          </a:p>
          <a:p>
            <a:pPr lvl="1"/>
            <a:r>
              <a:rPr lang="en-US" dirty="0" smtClean="0"/>
              <a:t>Hybrid methods with higher </a:t>
            </a:r>
            <a:r>
              <a:rPr lang="en-US" smtClean="0"/>
              <a:t>success rate.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3329581"/>
          </a:xfrm>
        </p:spPr>
        <p:txBody>
          <a:bodyPr/>
          <a:lstStyle/>
          <a:p>
            <a:r>
              <a:rPr lang="en-US" sz="3600" dirty="0" smtClean="0"/>
              <a:t>Related works to detect these attacks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8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New Dependency and Correlation Analysis</a:t>
            </a:r>
            <a:br>
              <a:rPr lang="en-US" sz="2800" dirty="0"/>
            </a:br>
            <a:r>
              <a:rPr lang="en-US" sz="2800" dirty="0"/>
              <a:t>for </a:t>
            </a:r>
            <a:r>
              <a:rPr lang="en-US" sz="2800" dirty="0" smtClean="0"/>
              <a:t>Features  </a:t>
            </a:r>
            <a:br>
              <a:rPr lang="en-US" sz="2800" dirty="0" smtClean="0"/>
            </a:br>
            <a:r>
              <a:rPr lang="en-US" sz="2800" dirty="0" smtClean="0"/>
              <a:t>					-by </a:t>
            </a:r>
            <a:r>
              <a:rPr lang="en-US" sz="2800" dirty="0" err="1" smtClean="0"/>
              <a:t>Guangzhi,Salim</a:t>
            </a:r>
            <a:r>
              <a:rPr lang="en-US" sz="2800" dirty="0"/>
              <a:t> </a:t>
            </a:r>
            <a:r>
              <a:rPr lang="en-US" sz="2800" dirty="0" smtClean="0"/>
              <a:t>,</a:t>
            </a:r>
            <a:r>
              <a:rPr lang="en-US" sz="2800" dirty="0" err="1" smtClean="0"/>
              <a:t>Mazin</a:t>
            </a:r>
            <a:r>
              <a:rPr lang="en-US" sz="2800" dirty="0" smtClean="0"/>
              <a:t> </a:t>
            </a:r>
            <a:r>
              <a:rPr lang="en-US" sz="2800" dirty="0" err="1" smtClean="0"/>
              <a:t>Yousif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What’s new?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new feature correlation metric </a:t>
            </a:r>
            <a:endParaRPr lang="en-US" dirty="0" smtClean="0"/>
          </a:p>
          <a:p>
            <a:pPr lvl="1"/>
            <a:r>
              <a:rPr lang="en-US" dirty="0" smtClean="0"/>
              <a:t>feature </a:t>
            </a:r>
            <a:r>
              <a:rPr lang="en-US" dirty="0"/>
              <a:t>subset merit </a:t>
            </a:r>
            <a:r>
              <a:rPr lang="en-US" dirty="0" smtClean="0"/>
              <a:t>measure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onsideration :</a:t>
            </a:r>
          </a:p>
          <a:p>
            <a:pPr lvl="1"/>
            <a:r>
              <a:rPr lang="en-US" dirty="0" smtClean="0"/>
              <a:t>dependency </a:t>
            </a:r>
            <a:r>
              <a:rPr lang="en-US" dirty="0"/>
              <a:t>among the features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dependency </a:t>
            </a:r>
            <a:r>
              <a:rPr lang="en-US" dirty="0"/>
              <a:t>with respect to a given data mining task </a:t>
            </a:r>
            <a:endParaRPr lang="en-US" dirty="0" smtClean="0"/>
          </a:p>
          <a:p>
            <a:pPr lvl="1"/>
            <a:r>
              <a:rPr lang="en-US" dirty="0" smtClean="0"/>
              <a:t>Removing data </a:t>
            </a:r>
            <a:r>
              <a:rPr lang="en-US" dirty="0"/>
              <a:t>redundancy. 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21218"/>
            <a:ext cx="8946541" cy="5527182"/>
          </a:xfrm>
        </p:spPr>
        <p:txBody>
          <a:bodyPr>
            <a:normAutofit/>
          </a:bodyPr>
          <a:lstStyle/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DARPA </a:t>
            </a:r>
            <a:r>
              <a:rPr lang="en-US" dirty="0"/>
              <a:t>KDD99 benchmark data set. 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 smtClean="0"/>
              <a:t>Detection rate:</a:t>
            </a:r>
          </a:p>
          <a:p>
            <a:endParaRPr lang="en-US" dirty="0"/>
          </a:p>
          <a:p>
            <a:r>
              <a:rPr lang="en-US" dirty="0" smtClean="0"/>
              <a:t>U2R </a:t>
            </a:r>
            <a:r>
              <a:rPr lang="en-US" dirty="0"/>
              <a:t>: 92.5%</a:t>
            </a:r>
          </a:p>
          <a:p>
            <a:pPr lvl="1"/>
            <a:r>
              <a:rPr lang="en-US" dirty="0"/>
              <a:t>false alarm : 0.7587%.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R2L :  92.47%</a:t>
            </a:r>
          </a:p>
          <a:p>
            <a:pPr lvl="1"/>
            <a:r>
              <a:rPr lang="en-US" dirty="0" smtClean="0"/>
              <a:t>false alarm : 8.35%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744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2000" dirty="0"/>
              <a:t>Applying Neural Network to U2R Attacks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0462"/>
            <a:ext cx="8946541" cy="5127937"/>
          </a:xfrm>
        </p:spPr>
        <p:txBody>
          <a:bodyPr>
            <a:normAutofit/>
          </a:bodyPr>
          <a:lstStyle/>
          <a:p>
            <a:r>
              <a:rPr lang="en-US" dirty="0" smtClean="0"/>
              <a:t>Proposed Model : </a:t>
            </a:r>
            <a:r>
              <a:rPr lang="en-US" dirty="0" err="1"/>
              <a:t>F</a:t>
            </a:r>
            <a:r>
              <a:rPr lang="en-US" dirty="0" err="1" smtClean="0"/>
              <a:t>eedforward</a:t>
            </a:r>
            <a:r>
              <a:rPr lang="en-US" dirty="0" smtClean="0"/>
              <a:t>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three layers </a:t>
            </a:r>
            <a:r>
              <a:rPr lang="en-US" dirty="0" smtClean="0"/>
              <a:t>connected with </a:t>
            </a:r>
            <a:r>
              <a:rPr lang="en-US" dirty="0"/>
              <a:t>synapses 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Training NN : </a:t>
            </a:r>
            <a:r>
              <a:rPr lang="en-US" dirty="0" err="1"/>
              <a:t>B</a:t>
            </a:r>
            <a:r>
              <a:rPr lang="en-US" dirty="0" err="1" smtClean="0"/>
              <a:t>ackpropagation</a:t>
            </a:r>
            <a:r>
              <a:rPr lang="en-US" dirty="0" smtClean="0"/>
              <a:t> </a:t>
            </a:r>
            <a:r>
              <a:rPr lang="en-US" dirty="0"/>
              <a:t>algorithm </a:t>
            </a:r>
            <a:endParaRPr lang="en-US" dirty="0" smtClean="0"/>
          </a:p>
          <a:p>
            <a:r>
              <a:rPr lang="en-US" dirty="0" smtClean="0"/>
              <a:t>Dataset : </a:t>
            </a:r>
            <a:r>
              <a:rPr lang="en-US" dirty="0" err="1" smtClean="0"/>
              <a:t>Kddcup</a:t>
            </a:r>
            <a:r>
              <a:rPr lang="en-US" dirty="0" smtClean="0"/>
              <a:t> consists of U2R intrusive packets. </a:t>
            </a:r>
          </a:p>
          <a:p>
            <a:r>
              <a:rPr lang="en-US" dirty="0" smtClean="0"/>
              <a:t>Performance: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24192"/>
              </p:ext>
            </p:extLst>
          </p:nvPr>
        </p:nvGraphicFramePr>
        <p:xfrm>
          <a:off x="2879773" y="3680469"/>
          <a:ext cx="7907497" cy="2998626"/>
        </p:xfrm>
        <a:graphic>
          <a:graphicData uri="http://schemas.openxmlformats.org/drawingml/2006/table">
            <a:tbl>
              <a:tblPr/>
              <a:tblGrid>
                <a:gridCol w="1649417"/>
                <a:gridCol w="1528136"/>
                <a:gridCol w="1600904"/>
                <a:gridCol w="1528136"/>
                <a:gridCol w="1600904"/>
              </a:tblGrid>
              <a:tr h="1344212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Dataset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True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positive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True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negative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False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positive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False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negative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207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Training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100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98.36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0.0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1.64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207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Testing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95.45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100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4.55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0.0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1563" y="3680469"/>
            <a:ext cx="24231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effective two-step intrusion detection approach based on </a:t>
            </a:r>
            <a:r>
              <a:rPr lang="en-US" sz="2400" dirty="0" smtClean="0"/>
              <a:t>binary classification </a:t>
            </a:r>
            <a:r>
              <a:rPr lang="en-US" sz="2400" dirty="0"/>
              <a:t>and k-NN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wo-step </a:t>
            </a:r>
            <a:r>
              <a:rPr lang="en-US" dirty="0"/>
              <a:t>hybrid intrusion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Based on Binary classification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k-nearest neighbors </a:t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714130"/>
            <a:ext cx="8787663" cy="39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Intrusion Detection Model Based on Ensemble </a:t>
            </a:r>
            <a:r>
              <a:rPr lang="en-US" sz="2800" dirty="0" smtClean="0"/>
              <a:t>Learning for </a:t>
            </a:r>
            <a:r>
              <a:rPr lang="en-US" sz="2800" dirty="0"/>
              <a:t>U2R and R2L Attacks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102"/>
            <a:ext cx="8946541" cy="4664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Ensemble </a:t>
            </a:r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combines multiple learners </a:t>
            </a:r>
          </a:p>
          <a:p>
            <a:pPr lvl="1"/>
            <a:r>
              <a:rPr lang="en-US" dirty="0" smtClean="0"/>
              <a:t>improves accuracy </a:t>
            </a:r>
            <a:r>
              <a:rPr lang="en-US" dirty="0"/>
              <a:t>of classifiers. </a:t>
            </a:r>
          </a:p>
          <a:p>
            <a:endParaRPr lang="en-US" dirty="0" smtClean="0"/>
          </a:p>
          <a:p>
            <a:r>
              <a:rPr lang="en-US" dirty="0" err="1" smtClean="0"/>
              <a:t>Adaboost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boosting algorithm </a:t>
            </a:r>
            <a:endParaRPr lang="en-US" dirty="0" smtClean="0"/>
          </a:p>
          <a:p>
            <a:pPr lvl="1"/>
            <a:r>
              <a:rPr lang="en-US" dirty="0" smtClean="0"/>
              <a:t>Constructs a </a:t>
            </a:r>
            <a:r>
              <a:rPr lang="en-US" dirty="0"/>
              <a:t>strong classifier as linear combination of weak classifiers.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method based </a:t>
            </a:r>
            <a:r>
              <a:rPr lang="en-US" dirty="0" smtClean="0"/>
              <a:t>Bayes theorem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72732"/>
            <a:ext cx="8946541" cy="5475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n-BD" dirty="0" smtClean="0"/>
          </a:p>
          <a:p>
            <a:r>
              <a:rPr lang="en-US" dirty="0" smtClean="0"/>
              <a:t>Multilayer </a:t>
            </a:r>
            <a:r>
              <a:rPr lang="en-US" dirty="0"/>
              <a:t>Perceptron (MLP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 of the artificial neural networks </a:t>
            </a:r>
          </a:p>
          <a:p>
            <a:pPr lvl="1"/>
            <a:r>
              <a:rPr lang="en-US" dirty="0" smtClean="0"/>
              <a:t>Performs  linear </a:t>
            </a:r>
            <a:r>
              <a:rPr lang="en-US" dirty="0"/>
              <a:t>mapping </a:t>
            </a:r>
            <a:endParaRPr lang="en-US" dirty="0" smtClean="0"/>
          </a:p>
          <a:p>
            <a:pPr lvl="2"/>
            <a:r>
              <a:rPr lang="en-US" dirty="0" smtClean="0"/>
              <a:t>from </a:t>
            </a:r>
            <a:r>
              <a:rPr lang="en-US" dirty="0"/>
              <a:t>input space to hidden space </a:t>
            </a:r>
            <a:endParaRPr lang="en-US" dirty="0" smtClean="0"/>
          </a:p>
          <a:p>
            <a:pPr lvl="2"/>
            <a:r>
              <a:rPr lang="en-US" dirty="0" smtClean="0"/>
              <a:t>From hidden </a:t>
            </a:r>
            <a:r>
              <a:rPr lang="en-US" dirty="0"/>
              <a:t>space to output space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methods : </a:t>
            </a:r>
          </a:p>
          <a:p>
            <a:pPr lvl="1"/>
            <a:r>
              <a:rPr lang="en-US" dirty="0" smtClean="0"/>
              <a:t>Decision </a:t>
            </a:r>
            <a:r>
              <a:rPr lang="en-US" dirty="0"/>
              <a:t>Tree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Vector Machine (SVM) </a:t>
            </a:r>
            <a:endParaRPr lang="en-US" dirty="0" smtClean="0"/>
          </a:p>
          <a:p>
            <a:pPr lvl="1"/>
            <a:r>
              <a:rPr lang="en-US" i="1" dirty="0" smtClean="0"/>
              <a:t>k </a:t>
            </a:r>
            <a:r>
              <a:rPr lang="en-US" i="1" dirty="0"/>
              <a:t>–</a:t>
            </a:r>
            <a:r>
              <a:rPr lang="en-US" dirty="0"/>
              <a:t>Nearest Neighbor </a:t>
            </a:r>
            <a:r>
              <a:rPr lang="en-US" i="1" dirty="0"/>
              <a:t>(k</a:t>
            </a:r>
            <a:r>
              <a:rPr lang="en-US" dirty="0"/>
              <a:t>-NN)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 : </a:t>
            </a:r>
            <a:r>
              <a:rPr lang="en-US" dirty="0"/>
              <a:t>KDD Cup’99 dataset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bn-BD" dirty="0" smtClean="0"/>
          </a:p>
        </p:txBody>
      </p:sp>
    </p:spTree>
    <p:extLst>
      <p:ext uri="{BB962C8B-B14F-4D97-AF65-F5344CB8AC3E}">
        <p14:creationId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489397"/>
            <a:ext cx="11449319" cy="6465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Implementation Model. </a:t>
            </a:r>
            <a:br>
              <a:rPr lang="en-US" dirty="0"/>
            </a:b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" y="1609860"/>
            <a:ext cx="7431109" cy="51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3175</TotalTime>
  <Words>238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TimesNewRoman</vt:lpstr>
      <vt:lpstr>Vrinda</vt:lpstr>
      <vt:lpstr>Wingdings 3</vt:lpstr>
      <vt:lpstr>Ion</vt:lpstr>
      <vt:lpstr>“Detection of two rare network attacks       (U2R) and (R2L)”</vt:lpstr>
      <vt:lpstr>Related works to detect these attacks</vt:lpstr>
      <vt:lpstr>A New Dependency and Correlation Analysis for Features        -by Guangzhi,Salim ,Mazin Yousif. </vt:lpstr>
      <vt:lpstr>PowerPoint Presentation</vt:lpstr>
      <vt:lpstr>Applying Neural Network to U2R Attacks   </vt:lpstr>
      <vt:lpstr>An effective two-step intrusion detection approach based on binary classification and k-NN  </vt:lpstr>
      <vt:lpstr>Intrusion Detection Model Based on Ensemble Learning for U2R and R2L Attacks  </vt:lpstr>
      <vt:lpstr>PowerPoint Presentation</vt:lpstr>
      <vt:lpstr>PowerPoint Presentation</vt:lpstr>
      <vt:lpstr>EXPERIMENTAL RESULT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User</cp:lastModifiedBy>
  <cp:revision>427</cp:revision>
  <dcterms:created xsi:type="dcterms:W3CDTF">2019-07-05T21:30:42Z</dcterms:created>
  <dcterms:modified xsi:type="dcterms:W3CDTF">2019-07-28T14:14:52Z</dcterms:modified>
</cp:coreProperties>
</file>