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4" r:id="rId12"/>
    <p:sldId id="272" r:id="rId13"/>
    <p:sldId id="276" r:id="rId14"/>
    <p:sldId id="277" r:id="rId15"/>
    <p:sldId id="278" r:id="rId16"/>
    <p:sldId id="279" r:id="rId17"/>
    <p:sldId id="281" r:id="rId18"/>
    <p:sldId id="283" r:id="rId19"/>
    <p:sldId id="284" r:id="rId20"/>
    <p:sldId id="285" r:id="rId21"/>
    <p:sldId id="286" r:id="rId22"/>
    <p:sldId id="287" r:id="rId23"/>
    <p:sldId id="363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2" r:id="rId53"/>
    <p:sldId id="323" r:id="rId54"/>
    <p:sldId id="324" r:id="rId55"/>
    <p:sldId id="325" r:id="rId56"/>
    <p:sldId id="328" r:id="rId57"/>
    <p:sldId id="329" r:id="rId58"/>
    <p:sldId id="364" r:id="rId59"/>
    <p:sldId id="330" r:id="rId60"/>
    <p:sldId id="331" r:id="rId61"/>
    <p:sldId id="332" r:id="rId62"/>
    <p:sldId id="334" r:id="rId63"/>
    <p:sldId id="338" r:id="rId64"/>
    <p:sldId id="342" r:id="rId65"/>
    <p:sldId id="354" r:id="rId66"/>
    <p:sldId id="357" r:id="rId67"/>
    <p:sldId id="358" r:id="rId68"/>
    <p:sldId id="359" r:id="rId69"/>
    <p:sldId id="360" r:id="rId70"/>
    <p:sldId id="361" r:id="rId71"/>
    <p:sldId id="36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0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3329581"/>
          </a:xfrm>
        </p:spPr>
        <p:txBody>
          <a:bodyPr/>
          <a:lstStyle/>
          <a:p>
            <a:r>
              <a:rPr lang="bn-BD" sz="3600" dirty="0" smtClean="0"/>
              <a:t>Presentation on “</a:t>
            </a:r>
            <a:r>
              <a:rPr lang="en-US" sz="3600" dirty="0"/>
              <a:t>A Detailed </a:t>
            </a:r>
            <a:r>
              <a:rPr lang="en-US" sz="3600" dirty="0" smtClean="0"/>
              <a:t>Investigation </a:t>
            </a:r>
            <a:r>
              <a:rPr lang="en-US" sz="3600" dirty="0"/>
              <a:t>and Analysis of using</a:t>
            </a:r>
            <a:br>
              <a:rPr lang="en-US" sz="3600" dirty="0"/>
            </a:br>
            <a:r>
              <a:rPr lang="en-US" sz="3600" dirty="0"/>
              <a:t>Machine Learning Techniques for </a:t>
            </a:r>
            <a:r>
              <a:rPr lang="en-US" sz="3600" dirty="0" smtClean="0"/>
              <a:t>Intrusion</a:t>
            </a:r>
            <a:r>
              <a:rPr lang="bn-BD" sz="3600" dirty="0" smtClean="0"/>
              <a:t> </a:t>
            </a:r>
            <a:r>
              <a:rPr lang="en-US" sz="3600" dirty="0" smtClean="0"/>
              <a:t>Detection</a:t>
            </a:r>
            <a:r>
              <a:rPr lang="bn-BD" sz="3600" dirty="0" smtClean="0"/>
              <a:t>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bn-BD" dirty="0" smtClean="0"/>
              <a:t>y Md. </a:t>
            </a:r>
            <a:r>
              <a:rPr lang="en-US" dirty="0" smtClean="0"/>
              <a:t>S</a:t>
            </a:r>
            <a:r>
              <a:rPr lang="bn-BD" dirty="0" smtClean="0"/>
              <a:t>ayeduzzaman</a:t>
            </a:r>
          </a:p>
          <a:p>
            <a:r>
              <a:rPr lang="bn-BD" dirty="0" smtClean="0"/>
              <a:t>Std no. 0405035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classifiers with </a:t>
            </a:r>
            <a:r>
              <a:rPr lang="en-US" b="1" dirty="0"/>
              <a:t>all features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set</a:t>
            </a:r>
          </a:p>
          <a:p>
            <a:endParaRPr lang="bn-BD" dirty="0" smtClean="0"/>
          </a:p>
          <a:p>
            <a:r>
              <a:rPr lang="en-US" dirty="0" smtClean="0"/>
              <a:t>Single </a:t>
            </a:r>
            <a:r>
              <a:rPr lang="en-US" dirty="0"/>
              <a:t>classifiers with </a:t>
            </a:r>
            <a:r>
              <a:rPr lang="en-US" b="1" dirty="0"/>
              <a:t>limited </a:t>
            </a:r>
            <a:r>
              <a:rPr lang="en-US" b="1" dirty="0" smtClean="0"/>
              <a:t>features</a:t>
            </a:r>
          </a:p>
          <a:p>
            <a:endParaRPr lang="bn-BD" dirty="0" smtClean="0"/>
          </a:p>
          <a:p>
            <a:r>
              <a:rPr lang="en-US" dirty="0" smtClean="0"/>
              <a:t>Multiple </a:t>
            </a:r>
            <a:r>
              <a:rPr lang="en-US" dirty="0"/>
              <a:t>classifiers with </a:t>
            </a:r>
            <a:r>
              <a:rPr lang="en-US" b="1" dirty="0"/>
              <a:t>all </a:t>
            </a:r>
            <a:r>
              <a:rPr lang="en-US" b="1" dirty="0" smtClean="0"/>
              <a:t>features</a:t>
            </a:r>
          </a:p>
          <a:p>
            <a:pPr marL="0" indent="0">
              <a:buNone/>
            </a:pPr>
            <a:endParaRPr lang="bn-BD" dirty="0" smtClean="0"/>
          </a:p>
          <a:p>
            <a:r>
              <a:rPr lang="en-US" dirty="0" smtClean="0"/>
              <a:t>Multiple </a:t>
            </a:r>
            <a:r>
              <a:rPr lang="en-US" dirty="0"/>
              <a:t>classifiers with l</a:t>
            </a:r>
            <a:r>
              <a:rPr lang="en-US" b="1" dirty="0"/>
              <a:t>imited </a:t>
            </a:r>
            <a:r>
              <a:rPr lang="en-US" b="1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ATTACKS</a:t>
            </a:r>
            <a:r>
              <a:rPr lang="bn-BD" dirty="0" smtClean="0"/>
              <a:t> :</a:t>
            </a:r>
            <a:br>
              <a:rPr lang="bn-B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Denial </a:t>
            </a:r>
            <a:r>
              <a:rPr lang="en-US" b="1" dirty="0"/>
              <a:t>of Service </a:t>
            </a:r>
            <a:r>
              <a:rPr lang="en-US" b="1" dirty="0" smtClean="0"/>
              <a:t>Attacks(DOS)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Effect : Unavailability </a:t>
            </a:r>
            <a:r>
              <a:rPr lang="en-US" dirty="0"/>
              <a:t>of </a:t>
            </a:r>
            <a:r>
              <a:rPr lang="en-US" dirty="0" smtClean="0"/>
              <a:t>services to</a:t>
            </a:r>
            <a:r>
              <a:rPr lang="bn-BD" dirty="0" smtClean="0"/>
              <a:t>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Depletion </a:t>
            </a:r>
            <a:endParaRPr lang="en-US" dirty="0" smtClean="0"/>
          </a:p>
          <a:p>
            <a:pPr lvl="1"/>
            <a:r>
              <a:rPr lang="en-US" dirty="0" smtClean="0"/>
              <a:t>Bandwidth</a:t>
            </a:r>
            <a:r>
              <a:rPr lang="bn-BD" dirty="0" smtClean="0"/>
              <a:t> </a:t>
            </a:r>
            <a:r>
              <a:rPr lang="en-US" dirty="0" smtClean="0"/>
              <a:t>Depletion</a:t>
            </a:r>
            <a:r>
              <a:rPr lang="en-US" dirty="0"/>
              <a:t>.</a:t>
            </a:r>
            <a:r>
              <a:rPr lang="bn-BD" dirty="0" smtClean="0"/>
              <a:t> </a:t>
            </a:r>
            <a:endParaRPr lang="en-US" dirty="0" smtClean="0"/>
          </a:p>
          <a:p>
            <a:pPr lvl="2"/>
            <a:r>
              <a:rPr lang="en-US" dirty="0"/>
              <a:t>Overloads the network. </a:t>
            </a:r>
          </a:p>
          <a:p>
            <a:pPr lvl="3"/>
            <a:r>
              <a:rPr lang="en-US" sz="1800" dirty="0"/>
              <a:t>Flooding </a:t>
            </a:r>
            <a:r>
              <a:rPr lang="en-US" sz="1800" dirty="0" smtClean="0"/>
              <a:t>attacks</a:t>
            </a:r>
            <a:endParaRPr lang="bn-BD" sz="1800" dirty="0"/>
          </a:p>
          <a:p>
            <a:pPr lvl="3"/>
            <a:r>
              <a:rPr lang="en-US" dirty="0"/>
              <a:t>Amplification attacks</a:t>
            </a:r>
            <a:endParaRPr lang="bn-BD" dirty="0"/>
          </a:p>
          <a:p>
            <a:pPr marL="457200" lvl="1" indent="0">
              <a:buNone/>
            </a:pPr>
            <a:endParaRPr lang="bn-BD" dirty="0" smtClean="0"/>
          </a:p>
        </p:txBody>
      </p:sp>
    </p:spTree>
    <p:extLst>
      <p:ext uri="{BB962C8B-B14F-4D97-AF65-F5344CB8AC3E}">
        <p14:creationId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V</a:t>
            </a:r>
            <a:r>
              <a:rPr lang="en-US" dirty="0" err="1" smtClean="0"/>
              <a:t>arious</a:t>
            </a:r>
            <a:r>
              <a:rPr lang="en-US" dirty="0" smtClean="0"/>
              <a:t> </a:t>
            </a:r>
            <a:r>
              <a:rPr lang="en-US" dirty="0"/>
              <a:t>Attacks based on KDD’99 </a:t>
            </a:r>
            <a:r>
              <a:rPr lang="en-US" dirty="0" smtClean="0"/>
              <a:t>dataset</a:t>
            </a:r>
            <a:r>
              <a:rPr lang="bn-BD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" y="1853249"/>
            <a:ext cx="10369503" cy="4802546"/>
          </a:xfrm>
        </p:spPr>
      </p:pic>
    </p:spTree>
    <p:extLst>
      <p:ext uri="{BB962C8B-B14F-4D97-AF65-F5344CB8AC3E}">
        <p14:creationId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Different types of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4896117"/>
          </a:xfrm>
        </p:spPr>
        <p:txBody>
          <a:bodyPr>
            <a:normAutofit/>
          </a:bodyPr>
          <a:lstStyle/>
          <a:p>
            <a:r>
              <a:rPr lang="sv-SE" sz="2400" b="1" dirty="0"/>
              <a:t>Land</a:t>
            </a:r>
            <a:r>
              <a:rPr lang="sv-SE" dirty="0"/>
              <a:t>: </a:t>
            </a:r>
            <a:r>
              <a:rPr lang="sv-SE" dirty="0" smtClean="0"/>
              <a:t>sending packets with </a:t>
            </a:r>
            <a:r>
              <a:rPr lang="en-US" dirty="0" smtClean="0"/>
              <a:t>source </a:t>
            </a:r>
            <a:r>
              <a:rPr lang="en-US" dirty="0"/>
              <a:t>address </a:t>
            </a:r>
            <a:r>
              <a:rPr lang="en-US" dirty="0" smtClean="0"/>
              <a:t>== destination </a:t>
            </a:r>
            <a:r>
              <a:rPr lang="en-US" dirty="0"/>
              <a:t>address. </a:t>
            </a:r>
            <a:endParaRPr lang="en-US" dirty="0"/>
          </a:p>
          <a:p>
            <a:pPr lvl="1"/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smtClean="0"/>
              <a:t>some </a:t>
            </a:r>
            <a:r>
              <a:rPr lang="en-US" dirty="0" smtClean="0"/>
              <a:t>TCP/IP</a:t>
            </a:r>
            <a:r>
              <a:rPr lang="bn-BD" dirty="0" smtClean="0"/>
              <a:t> </a:t>
            </a:r>
            <a:r>
              <a:rPr lang="en-US" dirty="0" smtClean="0"/>
              <a:t>implementations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Attack feature: </a:t>
            </a:r>
            <a:r>
              <a:rPr lang="en-US" dirty="0" smtClean="0"/>
              <a:t>F</a:t>
            </a:r>
            <a:r>
              <a:rPr lang="en-US" dirty="0" smtClean="0"/>
              <a:t>eature ‘</a:t>
            </a:r>
            <a:r>
              <a:rPr lang="en-US" dirty="0"/>
              <a:t>Land’ </a:t>
            </a:r>
            <a:r>
              <a:rPr lang="en-US" dirty="0" smtClean="0"/>
              <a:t>value is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Teardrop</a:t>
            </a:r>
            <a:r>
              <a:rPr lang="en-US" dirty="0"/>
              <a:t>: </a:t>
            </a:r>
            <a:r>
              <a:rPr lang="en-US" dirty="0" smtClean="0"/>
              <a:t>S</a:t>
            </a:r>
            <a:r>
              <a:rPr lang="en-US" dirty="0" smtClean="0"/>
              <a:t>ends</a:t>
            </a:r>
            <a:r>
              <a:rPr lang="bn-BD" dirty="0" smtClean="0"/>
              <a:t> </a:t>
            </a:r>
            <a:r>
              <a:rPr lang="en-US" dirty="0" smtClean="0"/>
              <a:t>fragmented </a:t>
            </a:r>
            <a:r>
              <a:rPr lang="en-US" dirty="0" smtClean="0"/>
              <a:t>packets (overlapping).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</a:t>
            </a:r>
            <a:r>
              <a:rPr lang="en-US" dirty="0"/>
              <a:t>crashes due to improper handling of the </a:t>
            </a:r>
            <a:r>
              <a:rPr lang="en-US" dirty="0" smtClean="0"/>
              <a:t>overlapping</a:t>
            </a:r>
            <a:r>
              <a:rPr lang="bn-BD" dirty="0" smtClean="0"/>
              <a:t> </a:t>
            </a:r>
            <a:r>
              <a:rPr lang="en-US" dirty="0" smtClean="0"/>
              <a:t>packets.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Attack Feature: </a:t>
            </a:r>
            <a:r>
              <a:rPr lang="en-US" dirty="0" smtClean="0"/>
              <a:t> </a:t>
            </a:r>
            <a:r>
              <a:rPr lang="en-US" dirty="0"/>
              <a:t>‘Wrong </a:t>
            </a:r>
            <a:r>
              <a:rPr lang="en-US" dirty="0" smtClean="0"/>
              <a:t>Fragment’ (sum </a:t>
            </a:r>
            <a:r>
              <a:rPr lang="en-US" dirty="0"/>
              <a:t>of bad checksum </a:t>
            </a:r>
            <a:r>
              <a:rPr lang="en-US" dirty="0" smtClean="0"/>
              <a:t>packets) provides</a:t>
            </a:r>
            <a:r>
              <a:rPr lang="bn-BD" dirty="0" smtClean="0"/>
              <a:t> </a:t>
            </a:r>
            <a:r>
              <a:rPr lang="en-US" dirty="0" smtClean="0"/>
              <a:t>clue.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attack: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Smurf</a:t>
            </a:r>
            <a:r>
              <a:rPr lang="en-US" dirty="0" smtClean="0"/>
              <a:t>: Sends </a:t>
            </a:r>
            <a:r>
              <a:rPr lang="en-US" dirty="0"/>
              <a:t>a large </a:t>
            </a:r>
            <a:r>
              <a:rPr lang="en-US" dirty="0" smtClean="0"/>
              <a:t># </a:t>
            </a:r>
            <a:r>
              <a:rPr lang="en-US" dirty="0" smtClean="0"/>
              <a:t>of</a:t>
            </a:r>
            <a:r>
              <a:rPr lang="bn-BD" dirty="0" smtClean="0"/>
              <a:t> </a:t>
            </a:r>
            <a:r>
              <a:rPr lang="en-US" dirty="0" smtClean="0"/>
              <a:t>ICMP </a:t>
            </a:r>
            <a:r>
              <a:rPr lang="en-US" dirty="0"/>
              <a:t>echo messages to a broadcast </a:t>
            </a:r>
            <a:r>
              <a:rPr lang="en-US" dirty="0" smtClean="0"/>
              <a:t>IP. Makes victim’s </a:t>
            </a:r>
            <a:r>
              <a:rPr lang="en-US" dirty="0"/>
              <a:t>resources </a:t>
            </a:r>
            <a:r>
              <a:rPr lang="en-US" dirty="0" smtClean="0"/>
              <a:t>busy</a:t>
            </a:r>
            <a:r>
              <a:rPr lang="bn-BD" dirty="0" smtClean="0"/>
              <a:t> </a:t>
            </a:r>
            <a:r>
              <a:rPr lang="en-US" dirty="0" smtClean="0"/>
              <a:t>uselessly</a:t>
            </a:r>
            <a:r>
              <a:rPr lang="bn-BD" dirty="0" smtClean="0"/>
              <a:t>. </a:t>
            </a:r>
            <a:endParaRPr lang="en-US" dirty="0" smtClean="0"/>
          </a:p>
          <a:p>
            <a:r>
              <a:rPr lang="en-US" b="1" dirty="0" smtClean="0"/>
              <a:t>Feature:</a:t>
            </a:r>
            <a:r>
              <a:rPr lang="en-US" dirty="0" smtClean="0"/>
              <a:t> Large # </a:t>
            </a:r>
            <a:r>
              <a:rPr lang="en-US" dirty="0"/>
              <a:t>of ICMP </a:t>
            </a:r>
            <a:r>
              <a:rPr lang="en-US" dirty="0" smtClean="0"/>
              <a:t>echo</a:t>
            </a:r>
            <a:r>
              <a:rPr lang="bn-BD" dirty="0" smtClean="0"/>
              <a:t> </a:t>
            </a:r>
            <a:r>
              <a:rPr lang="en-US" dirty="0" smtClean="0"/>
              <a:t>replies </a:t>
            </a:r>
            <a:r>
              <a:rPr lang="en-US" dirty="0"/>
              <a:t>to victim </a:t>
            </a:r>
            <a:r>
              <a:rPr lang="en-US" dirty="0" smtClean="0"/>
              <a:t>without </a:t>
            </a:r>
            <a:r>
              <a:rPr lang="en-US" dirty="0"/>
              <a:t>sending any ICMP </a:t>
            </a:r>
            <a:endParaRPr lang="en-US" dirty="0" smtClean="0"/>
          </a:p>
          <a:p>
            <a:endParaRPr lang="en-US" sz="2400" dirty="0"/>
          </a:p>
          <a:p>
            <a:r>
              <a:rPr lang="en-US" sz="2400" dirty="0" smtClean="0"/>
              <a:t>Ping </a:t>
            </a:r>
            <a:r>
              <a:rPr lang="en-US" sz="2400" dirty="0"/>
              <a:t>of Death</a:t>
            </a:r>
            <a:r>
              <a:rPr lang="en-US" dirty="0"/>
              <a:t>: </a:t>
            </a:r>
            <a:r>
              <a:rPr lang="en-US" dirty="0" smtClean="0"/>
              <a:t>Sending  </a:t>
            </a:r>
            <a:r>
              <a:rPr lang="en-US" dirty="0"/>
              <a:t>IP packet larger than the 65,536 </a:t>
            </a:r>
            <a:r>
              <a:rPr lang="en-US" dirty="0" smtClean="0"/>
              <a:t>bytes.</a:t>
            </a:r>
          </a:p>
          <a:p>
            <a:r>
              <a:rPr lang="en-US" b="1" dirty="0" smtClean="0"/>
              <a:t>Feature : </a:t>
            </a:r>
            <a:r>
              <a:rPr lang="en-US" dirty="0" smtClean="0"/>
              <a:t>Size of </a:t>
            </a:r>
            <a:r>
              <a:rPr lang="en-US" dirty="0"/>
              <a:t>ICMP </a:t>
            </a:r>
            <a:r>
              <a:rPr lang="en-US" dirty="0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attack: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n-BD" dirty="0"/>
          </a:p>
          <a:p>
            <a:r>
              <a:rPr lang="en-US" sz="2400" dirty="0" err="1"/>
              <a:t>Mailbomb</a:t>
            </a:r>
            <a:r>
              <a:rPr lang="en-US" dirty="0"/>
              <a:t>: </a:t>
            </a:r>
            <a:r>
              <a:rPr lang="en-US" dirty="0" smtClean="0"/>
              <a:t>sending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large </a:t>
            </a:r>
            <a:r>
              <a:rPr lang="en-US" dirty="0"/>
              <a:t>#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emails with </a:t>
            </a:r>
            <a:r>
              <a:rPr lang="en-US" dirty="0"/>
              <a:t>large attachments to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particular </a:t>
            </a:r>
            <a:r>
              <a:rPr lang="en-US" dirty="0"/>
              <a:t>mail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filling </a:t>
            </a:r>
            <a:r>
              <a:rPr lang="en-US" dirty="0"/>
              <a:t>up disk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denied</a:t>
            </a:r>
            <a:r>
              <a:rPr lang="bn-BD" dirty="0" smtClean="0"/>
              <a:t> </a:t>
            </a:r>
            <a:r>
              <a:rPr lang="en-US" dirty="0" smtClean="0"/>
              <a:t>email services to other users</a:t>
            </a:r>
            <a:r>
              <a:rPr lang="bn-BD" dirty="0" smtClean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Feature: thousands of mails coming from same user</a:t>
            </a:r>
            <a:r>
              <a:rPr lang="bn-BD" dirty="0" smtClean="0"/>
              <a:t> </a:t>
            </a:r>
            <a:r>
              <a:rPr lang="en-US" dirty="0" smtClean="0"/>
              <a:t>within a short period of time</a:t>
            </a:r>
            <a:r>
              <a:rPr lang="bn-BD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attack: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 Flood</a:t>
            </a:r>
            <a:r>
              <a:rPr lang="en-US" dirty="0"/>
              <a:t>: </a:t>
            </a:r>
            <a:r>
              <a:rPr lang="en-US" dirty="0" smtClean="0"/>
              <a:t>sends </a:t>
            </a:r>
            <a:r>
              <a:rPr lang="en-US" dirty="0"/>
              <a:t>the SYN request </a:t>
            </a:r>
            <a:r>
              <a:rPr lang="en-US" dirty="0" smtClean="0"/>
              <a:t>, but never reply to ACK</a:t>
            </a:r>
          </a:p>
          <a:p>
            <a:pPr lvl="1"/>
            <a:r>
              <a:rPr lang="en-US" dirty="0" smtClean="0"/>
              <a:t>pending </a:t>
            </a:r>
            <a:r>
              <a:rPr lang="en-US" dirty="0"/>
              <a:t>connection </a:t>
            </a:r>
            <a:r>
              <a:rPr lang="en-US" dirty="0" smtClean="0"/>
              <a:t>queue fills up </a:t>
            </a:r>
            <a:r>
              <a:rPr lang="en-US" dirty="0" err="1" smtClean="0"/>
              <a:t>evetually</a:t>
            </a:r>
            <a:endParaRPr lang="en-US" dirty="0" smtClean="0"/>
          </a:p>
          <a:p>
            <a:pPr lvl="1"/>
            <a:r>
              <a:rPr lang="en-US" dirty="0" smtClean="0"/>
              <a:t>system  </a:t>
            </a:r>
            <a:r>
              <a:rPr lang="en-US" dirty="0"/>
              <a:t>unable to accept </a:t>
            </a:r>
            <a:r>
              <a:rPr lang="en-US" dirty="0" smtClean="0"/>
              <a:t>new </a:t>
            </a:r>
            <a:r>
              <a:rPr lang="en-US" dirty="0" smtClean="0"/>
              <a:t>incoming</a:t>
            </a:r>
            <a:r>
              <a:rPr lang="bn-BD" dirty="0" smtClean="0"/>
              <a:t> </a:t>
            </a:r>
            <a:r>
              <a:rPr lang="en-US" dirty="0" smtClean="0"/>
              <a:t>connections</a:t>
            </a:r>
            <a:r>
              <a:rPr lang="bn-BD" dirty="0" smtClean="0"/>
              <a:t>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Feature:</a:t>
            </a:r>
          </a:p>
          <a:p>
            <a:pPr lvl="1"/>
            <a:r>
              <a:rPr lang="en-US" b="1" dirty="0" smtClean="0"/>
              <a:t>  </a:t>
            </a:r>
            <a:r>
              <a:rPr lang="en-US" dirty="0" smtClean="0"/>
              <a:t># of</a:t>
            </a:r>
            <a:r>
              <a:rPr lang="bn-BD" dirty="0" smtClean="0"/>
              <a:t> </a:t>
            </a:r>
            <a:r>
              <a:rPr lang="en-US" dirty="0" smtClean="0"/>
              <a:t>simultaneous </a:t>
            </a:r>
            <a:r>
              <a:rPr lang="en-US" dirty="0"/>
              <a:t>SYN packets </a:t>
            </a:r>
            <a:r>
              <a:rPr lang="en-US" dirty="0" smtClean="0"/>
              <a:t>from  </a:t>
            </a:r>
            <a:r>
              <a:rPr lang="en-US" dirty="0"/>
              <a:t>unreachable host </a:t>
            </a:r>
            <a:endParaRPr lang="en-US" dirty="0"/>
          </a:p>
          <a:p>
            <a:pPr lvl="1"/>
            <a:r>
              <a:rPr lang="en-US" dirty="0" smtClean="0"/>
              <a:t>threshold on</a:t>
            </a:r>
            <a:r>
              <a:rPr lang="bn-BD" dirty="0" smtClean="0"/>
              <a:t> </a:t>
            </a:r>
            <a:r>
              <a:rPr lang="en-US" dirty="0" smtClean="0"/>
              <a:t>waiting time for </a:t>
            </a:r>
            <a:r>
              <a:rPr lang="en-US" dirty="0"/>
              <a:t>the </a:t>
            </a:r>
            <a:r>
              <a:rPr lang="en-US" dirty="0" smtClean="0"/>
              <a:t>reply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Scanning Attacks</a:t>
            </a:r>
            <a:r>
              <a:rPr lang="bn-BD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 </a:t>
            </a:r>
            <a:r>
              <a:rPr lang="en-US" sz="2400" dirty="0"/>
              <a:t>scan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ttacker </a:t>
            </a:r>
            <a:r>
              <a:rPr lang="en-US" dirty="0"/>
              <a:t>does not make a complete TCP </a:t>
            </a:r>
            <a:r>
              <a:rPr lang="en-US" dirty="0" smtClean="0"/>
              <a:t>connection.</a:t>
            </a:r>
            <a:r>
              <a:rPr lang="bn-BD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Opens </a:t>
            </a:r>
            <a:r>
              <a:rPr lang="en-US" dirty="0"/>
              <a:t>ports respond with SYN-ACK, and close </a:t>
            </a:r>
            <a:r>
              <a:rPr lang="en-US" dirty="0" smtClean="0"/>
              <a:t>port</a:t>
            </a:r>
            <a:r>
              <a:rPr lang="bn-BD" dirty="0" smtClean="0"/>
              <a:t> </a:t>
            </a:r>
            <a:r>
              <a:rPr lang="en-US" dirty="0" smtClean="0"/>
              <a:t>responds </a:t>
            </a:r>
            <a:r>
              <a:rPr lang="en-US" dirty="0"/>
              <a:t>with </a:t>
            </a:r>
            <a:r>
              <a:rPr lang="en-US" dirty="0" smtClean="0"/>
              <a:t>RST</a:t>
            </a:r>
            <a:r>
              <a:rPr lang="bn-BD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Feature: </a:t>
            </a:r>
            <a:r>
              <a:rPr lang="en-US" dirty="0" smtClean="0"/>
              <a:t>large </a:t>
            </a:r>
            <a:r>
              <a:rPr lang="en-US" dirty="0"/>
              <a:t>half-open connections with </a:t>
            </a:r>
            <a:r>
              <a:rPr lang="en-US" dirty="0" smtClean="0"/>
              <a:t>Flag</a:t>
            </a:r>
            <a:r>
              <a:rPr lang="bn-BD" dirty="0" smtClean="0"/>
              <a:t> </a:t>
            </a:r>
            <a:r>
              <a:rPr lang="en-US" dirty="0" smtClean="0"/>
              <a:t>either </a:t>
            </a:r>
            <a:r>
              <a:rPr lang="en-US" dirty="0"/>
              <a:t>REJ </a:t>
            </a:r>
            <a:r>
              <a:rPr lang="en-US" dirty="0" smtClean="0"/>
              <a:t>or 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User to </a:t>
            </a:r>
            <a:r>
              <a:rPr lang="en-US" dirty="0" smtClean="0"/>
              <a:t>Root</a:t>
            </a:r>
            <a:r>
              <a:rPr lang="bn-BD" dirty="0" smtClean="0"/>
              <a:t>(U2R)</a:t>
            </a:r>
            <a:r>
              <a:rPr lang="en-US" dirty="0" smtClean="0"/>
              <a:t>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ains </a:t>
            </a:r>
            <a:r>
              <a:rPr lang="en-US" dirty="0"/>
              <a:t>the root access to a </a:t>
            </a:r>
            <a:r>
              <a:rPr lang="en-US" dirty="0" smtClean="0"/>
              <a:t>machine</a:t>
            </a:r>
            <a:endParaRPr lang="bn-BD" dirty="0" smtClean="0"/>
          </a:p>
          <a:p>
            <a:endParaRPr lang="bn-BD" dirty="0"/>
          </a:p>
          <a:p>
            <a:r>
              <a:rPr lang="bn-BD" sz="2400" dirty="0"/>
              <a:t>B</a:t>
            </a:r>
            <a:r>
              <a:rPr lang="en-US" sz="2400" dirty="0" err="1" smtClean="0"/>
              <a:t>uffer</a:t>
            </a:r>
            <a:r>
              <a:rPr lang="en-US" sz="2400" dirty="0" smtClean="0"/>
              <a:t> </a:t>
            </a:r>
            <a:r>
              <a:rPr lang="en-US" sz="2400" dirty="0"/>
              <a:t>overflow </a:t>
            </a:r>
            <a:r>
              <a:rPr lang="en-US" sz="2400" dirty="0" smtClean="0"/>
              <a:t>attack</a:t>
            </a:r>
            <a:r>
              <a:rPr lang="bn-BD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Exploits </a:t>
            </a:r>
            <a:r>
              <a:rPr lang="en-US" dirty="0"/>
              <a:t>the </a:t>
            </a:r>
            <a:r>
              <a:rPr lang="en-US" dirty="0" smtClean="0"/>
              <a:t>vulnerability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user </a:t>
            </a:r>
            <a:r>
              <a:rPr lang="en-US" dirty="0" smtClean="0"/>
              <a:t>program.</a:t>
            </a:r>
          </a:p>
          <a:p>
            <a:pPr lvl="1"/>
            <a:r>
              <a:rPr lang="en-US" dirty="0" smtClean="0"/>
              <a:t> copies </a:t>
            </a:r>
            <a:r>
              <a:rPr lang="en-US" dirty="0"/>
              <a:t>too much data in a </a:t>
            </a:r>
            <a:r>
              <a:rPr lang="en-US" dirty="0" smtClean="0"/>
              <a:t>static</a:t>
            </a:r>
            <a:r>
              <a:rPr lang="bn-BD" dirty="0" smtClean="0"/>
              <a:t>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overflows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buffer </a:t>
            </a:r>
            <a:r>
              <a:rPr lang="en-US" dirty="0"/>
              <a:t>and causes arbitrary commands to be executed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User to Root</a:t>
            </a:r>
            <a:r>
              <a:rPr lang="bn-BD" dirty="0"/>
              <a:t>(U2R)</a:t>
            </a:r>
            <a:r>
              <a:rPr lang="en-US" dirty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Ffbconfig</a:t>
            </a:r>
            <a:r>
              <a:rPr lang="en-US" sz="2400" dirty="0"/>
              <a:t> </a:t>
            </a:r>
            <a:r>
              <a:rPr lang="en-US" sz="2400" dirty="0" smtClean="0"/>
              <a:t>attack</a:t>
            </a:r>
            <a:r>
              <a:rPr lang="bn-BD" sz="2400" dirty="0" smtClean="0"/>
              <a:t>: </a:t>
            </a:r>
            <a:r>
              <a:rPr lang="en-US" dirty="0" smtClean="0"/>
              <a:t>Attacker </a:t>
            </a:r>
            <a:r>
              <a:rPr lang="en-US" dirty="0"/>
              <a:t>overwrites the internal stack space of the </a:t>
            </a:r>
            <a:r>
              <a:rPr lang="en-US" dirty="0" err="1" smtClean="0"/>
              <a:t>ffbconfigct</a:t>
            </a:r>
            <a:r>
              <a:rPr lang="bn-BD" dirty="0" smtClean="0"/>
              <a:t> </a:t>
            </a:r>
            <a:r>
              <a:rPr lang="en-US" dirty="0" smtClean="0"/>
              <a:t>program </a:t>
            </a:r>
            <a:r>
              <a:rPr lang="en-US" dirty="0"/>
              <a:t>which does not perform sufficient bound checking </a:t>
            </a:r>
            <a:r>
              <a:rPr lang="en-US" dirty="0" smtClean="0"/>
              <a:t>on</a:t>
            </a:r>
            <a:r>
              <a:rPr lang="bn-BD" dirty="0" smtClean="0"/>
              <a:t> </a:t>
            </a:r>
            <a:r>
              <a:rPr lang="en-US" dirty="0" smtClean="0"/>
              <a:t>arguments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bn-BD" dirty="0"/>
          </a:p>
          <a:p>
            <a:r>
              <a:rPr lang="bn-BD" sz="2400" dirty="0" smtClean="0"/>
              <a:t>L</a:t>
            </a:r>
            <a:r>
              <a:rPr lang="en-US" sz="2400" dirty="0" err="1" smtClean="0"/>
              <a:t>oadmodule</a:t>
            </a:r>
            <a:r>
              <a:rPr lang="en-US" sz="2400" dirty="0" smtClean="0"/>
              <a:t> attack</a:t>
            </a:r>
            <a:r>
              <a:rPr lang="bn-BD" dirty="0" smtClean="0"/>
              <a:t> : </a:t>
            </a:r>
            <a:r>
              <a:rPr lang="en-US" dirty="0" smtClean="0"/>
              <a:t>Attacker </a:t>
            </a:r>
            <a:r>
              <a:rPr lang="en-US" dirty="0"/>
              <a:t>exploits the </a:t>
            </a:r>
            <a:r>
              <a:rPr lang="en-US" dirty="0" smtClean="0"/>
              <a:t>bug</a:t>
            </a:r>
            <a:r>
              <a:rPr lang="bn-BD" dirty="0" smtClean="0"/>
              <a:t> </a:t>
            </a:r>
            <a:r>
              <a:rPr lang="en-US" dirty="0" smtClean="0"/>
              <a:t>present </a:t>
            </a:r>
            <a:r>
              <a:rPr lang="en-US" dirty="0"/>
              <a:t>in the </a:t>
            </a:r>
            <a:r>
              <a:rPr lang="en-US" dirty="0" err="1"/>
              <a:t>loadmodule</a:t>
            </a:r>
            <a:r>
              <a:rPr lang="en-US" dirty="0"/>
              <a:t> program to gain root access to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dirty="0" smtClean="0"/>
              <a:t>Authors :</a:t>
            </a:r>
          </a:p>
          <a:p>
            <a:pPr lvl="1"/>
            <a:r>
              <a:rPr lang="en-US" dirty="0" err="1"/>
              <a:t>Preeti</a:t>
            </a:r>
            <a:r>
              <a:rPr lang="en-US" dirty="0"/>
              <a:t> Mishra, Member, IEEE, </a:t>
            </a:r>
            <a:endParaRPr lang="bn-BD" dirty="0" smtClean="0"/>
          </a:p>
          <a:p>
            <a:pPr lvl="1"/>
            <a:r>
              <a:rPr lang="en-US" dirty="0" smtClean="0"/>
              <a:t>Vijay </a:t>
            </a:r>
            <a:r>
              <a:rPr lang="en-US" dirty="0" err="1"/>
              <a:t>Varadharajan</a:t>
            </a:r>
            <a:r>
              <a:rPr lang="en-US" dirty="0"/>
              <a:t>, Senior Member, IEEE, </a:t>
            </a:r>
            <a:endParaRPr lang="bn-BD" dirty="0" smtClean="0"/>
          </a:p>
          <a:p>
            <a:pPr lvl="1"/>
            <a:r>
              <a:rPr lang="en-US" dirty="0" err="1" smtClean="0"/>
              <a:t>Uday</a:t>
            </a:r>
            <a:r>
              <a:rPr lang="en-US" dirty="0" smtClean="0"/>
              <a:t> </a:t>
            </a:r>
            <a:r>
              <a:rPr lang="en-US" dirty="0" err="1"/>
              <a:t>Tupakula</a:t>
            </a:r>
            <a:r>
              <a:rPr lang="en-US" dirty="0"/>
              <a:t>, Member, IEEE and</a:t>
            </a:r>
          </a:p>
          <a:p>
            <a:pPr lvl="1"/>
            <a:r>
              <a:rPr lang="it-IT" dirty="0"/>
              <a:t>Emmanuel S. Pilli, Senior Member, IEEE,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User to Root</a:t>
            </a:r>
            <a:r>
              <a:rPr lang="bn-BD" dirty="0"/>
              <a:t>(U2R)</a:t>
            </a:r>
            <a:r>
              <a:rPr lang="en-US" dirty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n-BD" dirty="0" smtClean="0"/>
          </a:p>
          <a:p>
            <a:r>
              <a:rPr lang="bn-BD" sz="2400" dirty="0" smtClean="0"/>
              <a:t>R</a:t>
            </a:r>
            <a:r>
              <a:rPr lang="en-US" sz="2400" dirty="0" err="1" smtClean="0"/>
              <a:t>ootkit</a:t>
            </a:r>
            <a:r>
              <a:rPr lang="en-US" sz="2400" dirty="0" smtClean="0"/>
              <a:t> attacks</a:t>
            </a:r>
            <a:r>
              <a:rPr lang="bn-BD" sz="2400" dirty="0" smtClean="0"/>
              <a:t>: </a:t>
            </a:r>
            <a:endParaRPr lang="en-US" sz="2400" dirty="0" smtClean="0"/>
          </a:p>
          <a:p>
            <a:pPr lvl="1"/>
            <a:r>
              <a:rPr lang="en-US" dirty="0" smtClean="0"/>
              <a:t>Backdoor installation using </a:t>
            </a:r>
            <a:r>
              <a:rPr lang="en-US" dirty="0" smtClean="0"/>
              <a:t>Rootkits to </a:t>
            </a:r>
            <a:r>
              <a:rPr lang="en-US" dirty="0"/>
              <a:t>bypass the root privileges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Rootkits hide </a:t>
            </a:r>
            <a:r>
              <a:rPr lang="en-US" dirty="0"/>
              <a:t>many </a:t>
            </a:r>
            <a:r>
              <a:rPr lang="en-US" dirty="0" smtClean="0"/>
              <a:t>suspicious</a:t>
            </a:r>
            <a:r>
              <a:rPr lang="bn-BD" dirty="0" smtClean="0"/>
              <a:t> </a:t>
            </a:r>
            <a:r>
              <a:rPr lang="en-US" dirty="0" smtClean="0"/>
              <a:t>processes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Remote to </a:t>
            </a:r>
            <a:r>
              <a:rPr lang="en-US" dirty="0" smtClean="0"/>
              <a:t>User</a:t>
            </a:r>
            <a:r>
              <a:rPr lang="bn-BD" dirty="0" smtClean="0"/>
              <a:t>(R2U)</a:t>
            </a:r>
            <a:r>
              <a:rPr lang="en-US" dirty="0" smtClean="0"/>
              <a:t>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aining </a:t>
            </a:r>
            <a:r>
              <a:rPr lang="en-US" dirty="0"/>
              <a:t>local access to the </a:t>
            </a:r>
            <a:r>
              <a:rPr lang="en-US" dirty="0" smtClean="0"/>
              <a:t>vulnerable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</a:p>
          <a:p>
            <a:pPr marL="0" indent="0">
              <a:buNone/>
            </a:pPr>
            <a:endParaRPr lang="bn-BD" dirty="0"/>
          </a:p>
          <a:p>
            <a:r>
              <a:rPr lang="en-US" sz="2400" dirty="0"/>
              <a:t>Dictionary/Guess Password </a:t>
            </a:r>
            <a:r>
              <a:rPr lang="en-US" sz="2400" dirty="0" smtClean="0"/>
              <a:t>attack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Guesses </a:t>
            </a:r>
            <a:r>
              <a:rPr lang="en-US" dirty="0"/>
              <a:t>possible username and </a:t>
            </a:r>
            <a:r>
              <a:rPr lang="en-US" dirty="0" smtClean="0"/>
              <a:t>password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err="1"/>
              <a:t>FTPwrite</a:t>
            </a:r>
            <a:r>
              <a:rPr lang="en-US" sz="2400" dirty="0"/>
              <a:t> attack</a:t>
            </a:r>
            <a:r>
              <a:rPr lang="bn-BD" sz="2400" dirty="0"/>
              <a:t> </a:t>
            </a:r>
            <a:r>
              <a:rPr lang="bn-BD" dirty="0"/>
              <a:t>: </a:t>
            </a:r>
            <a:r>
              <a:rPr lang="en-US" dirty="0" smtClean="0"/>
              <a:t>Adds files to non write protected ftp directory and gains </a:t>
            </a:r>
            <a:r>
              <a:rPr lang="en-US" dirty="0"/>
              <a:t>access</a:t>
            </a:r>
            <a:r>
              <a:rPr lang="bn-BD" dirty="0"/>
              <a:t> </a:t>
            </a:r>
            <a:r>
              <a:rPr lang="en-US" dirty="0"/>
              <a:t>to the machine.</a:t>
            </a:r>
            <a:endParaRPr lang="bn-BD" dirty="0"/>
          </a:p>
          <a:p>
            <a:endParaRPr lang="bn-BD" dirty="0"/>
          </a:p>
          <a:p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15949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Remote to User</a:t>
            </a:r>
            <a:r>
              <a:rPr lang="bn-BD" dirty="0"/>
              <a:t>(R2U)</a:t>
            </a:r>
            <a:r>
              <a:rPr lang="en-US" dirty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n-BD" dirty="0"/>
          </a:p>
          <a:p>
            <a:r>
              <a:rPr lang="en-US" dirty="0" err="1"/>
              <a:t>Imap</a:t>
            </a:r>
            <a:r>
              <a:rPr lang="en-US" dirty="0"/>
              <a:t> </a:t>
            </a:r>
            <a:r>
              <a:rPr lang="en-US" dirty="0" smtClean="0"/>
              <a:t>attack</a:t>
            </a:r>
            <a:r>
              <a:rPr lang="bn-BD" dirty="0" smtClean="0"/>
              <a:t>: </a:t>
            </a:r>
            <a:r>
              <a:rPr lang="en-US" dirty="0" smtClean="0"/>
              <a:t>Exploits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buffer overflows of the </a:t>
            </a:r>
            <a:r>
              <a:rPr lang="en-US" dirty="0" err="1"/>
              <a:t>Imap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0" indent="0">
              <a:buNone/>
            </a:pPr>
            <a:endParaRPr lang="bn-BD" dirty="0"/>
          </a:p>
          <a:p>
            <a:r>
              <a:rPr lang="en-US" sz="2400" dirty="0" err="1"/>
              <a:t>Xlock</a:t>
            </a:r>
            <a:r>
              <a:rPr lang="en-US" sz="2400" dirty="0"/>
              <a:t> </a:t>
            </a:r>
            <a:r>
              <a:rPr lang="en-US" sz="2400" dirty="0" smtClean="0"/>
              <a:t>attack</a:t>
            </a:r>
            <a:r>
              <a:rPr lang="bn-BD" sz="2400" dirty="0" smtClean="0"/>
              <a:t> </a:t>
            </a:r>
            <a:r>
              <a:rPr lang="bn-BD" dirty="0" smtClean="0"/>
              <a:t>: </a:t>
            </a:r>
            <a:r>
              <a:rPr lang="en-US" dirty="0" smtClean="0"/>
              <a:t>Exploits </a:t>
            </a:r>
            <a:r>
              <a:rPr lang="en-US" dirty="0"/>
              <a:t>the unprotected X </a:t>
            </a:r>
            <a:r>
              <a:rPr lang="en-US" dirty="0" smtClean="0"/>
              <a:t>console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user to gain access to the </a:t>
            </a:r>
            <a:r>
              <a:rPr lang="en-US" dirty="0" smtClean="0"/>
              <a:t>machine</a:t>
            </a:r>
            <a:r>
              <a:rPr lang="bn-BD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User trapped to enter password in attacker’s given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V</a:t>
            </a:r>
            <a:r>
              <a:rPr lang="en-US" dirty="0" err="1" smtClean="0"/>
              <a:t>arious</a:t>
            </a:r>
            <a:r>
              <a:rPr lang="en-US" dirty="0" smtClean="0"/>
              <a:t> </a:t>
            </a:r>
            <a:r>
              <a:rPr lang="en-US" dirty="0"/>
              <a:t>Attacks based on UNSW-NB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83545"/>
            <a:ext cx="9369083" cy="4360984"/>
          </a:xfrm>
        </p:spPr>
      </p:pic>
    </p:spTree>
    <p:extLst>
      <p:ext uri="{BB962C8B-B14F-4D97-AF65-F5344CB8AC3E}">
        <p14:creationId xmlns:p14="http://schemas.microsoft.com/office/powerpoint/2010/main" val="39219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ends </a:t>
            </a:r>
            <a:r>
              <a:rPr lang="en-US" dirty="0"/>
              <a:t>a </a:t>
            </a:r>
            <a:r>
              <a:rPr lang="en-US" dirty="0" smtClean="0"/>
              <a:t>large </a:t>
            </a:r>
            <a:r>
              <a:rPr lang="en-US" dirty="0" smtClean="0"/>
              <a:t>randomly</a:t>
            </a:r>
            <a:r>
              <a:rPr lang="bn-BD" dirty="0" smtClean="0"/>
              <a:t> </a:t>
            </a:r>
            <a:r>
              <a:rPr lang="en-US" dirty="0" smtClean="0"/>
              <a:t>generated </a:t>
            </a:r>
            <a:r>
              <a:rPr lang="en-US" dirty="0"/>
              <a:t>input </a:t>
            </a:r>
            <a:r>
              <a:rPr lang="en-US" dirty="0" smtClean="0"/>
              <a:t>as</a:t>
            </a:r>
            <a:r>
              <a:rPr lang="bn-BD" dirty="0" smtClean="0"/>
              <a:t> </a:t>
            </a:r>
            <a:r>
              <a:rPr lang="en-US" dirty="0" smtClean="0"/>
              <a:t>protocol </a:t>
            </a:r>
            <a:r>
              <a:rPr lang="en-US" dirty="0"/>
              <a:t>packets. </a:t>
            </a:r>
            <a:endParaRPr lang="en-US" dirty="0" smtClean="0"/>
          </a:p>
          <a:p>
            <a:r>
              <a:rPr lang="en-US" dirty="0" smtClean="0"/>
              <a:t>Discovers </a:t>
            </a:r>
            <a:r>
              <a:rPr lang="en-US" dirty="0"/>
              <a:t>security </a:t>
            </a:r>
            <a:r>
              <a:rPr lang="en-US" dirty="0" smtClean="0"/>
              <a:t>loopholes</a:t>
            </a:r>
            <a:r>
              <a:rPr lang="bn-BD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OS</a:t>
            </a:r>
            <a:endParaRPr lang="bn-BD" dirty="0" smtClean="0"/>
          </a:p>
          <a:p>
            <a:r>
              <a:rPr lang="en-US" b="1" dirty="0" smtClean="0"/>
              <a:t>Indication:</a:t>
            </a:r>
          </a:p>
          <a:p>
            <a:pPr lvl="1"/>
            <a:r>
              <a:rPr lang="en-US" dirty="0"/>
              <a:t>large number</a:t>
            </a:r>
            <a:r>
              <a:rPr lang="bn-BD" dirty="0"/>
              <a:t> </a:t>
            </a:r>
            <a:r>
              <a:rPr lang="en-US" dirty="0"/>
              <a:t>of packets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service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destination port number over some duration of </a:t>
            </a:r>
            <a:r>
              <a:rPr lang="en-US" dirty="0" smtClean="0"/>
              <a:t>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penetrates </a:t>
            </a:r>
            <a:r>
              <a:rPr lang="en-US" dirty="0"/>
              <a:t>the web applications </a:t>
            </a:r>
            <a:endParaRPr lang="en-US" dirty="0" smtClean="0"/>
          </a:p>
          <a:p>
            <a:pPr lvl="1"/>
            <a:r>
              <a:rPr lang="en-US" dirty="0" smtClean="0"/>
              <a:t>port</a:t>
            </a:r>
            <a:r>
              <a:rPr lang="bn-BD" dirty="0" smtClean="0"/>
              <a:t> </a:t>
            </a:r>
            <a:r>
              <a:rPr lang="en-US" dirty="0" smtClean="0"/>
              <a:t>scanning</a:t>
            </a:r>
            <a:r>
              <a:rPr lang="en-US" dirty="0"/>
              <a:t>, malicious web scripting (like HTML files </a:t>
            </a:r>
            <a:r>
              <a:rPr lang="en-US" dirty="0" smtClean="0"/>
              <a:t>penetration)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sending spam emails etc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bn-BD" dirty="0" smtClean="0"/>
          </a:p>
        </p:txBody>
      </p:sp>
    </p:spTree>
    <p:extLst>
      <p:ext uri="{BB962C8B-B14F-4D97-AF65-F5344CB8AC3E}">
        <p14:creationId xmlns:p14="http://schemas.microsoft.com/office/powerpoint/2010/main" val="4061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unauthorized </a:t>
            </a:r>
            <a:r>
              <a:rPr lang="en-US" dirty="0"/>
              <a:t>remote access to a </a:t>
            </a:r>
            <a:r>
              <a:rPr lang="en-US" dirty="0" smtClean="0"/>
              <a:t>system.</a:t>
            </a:r>
            <a:r>
              <a:rPr lang="bn-BD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backdoor </a:t>
            </a:r>
            <a:r>
              <a:rPr lang="en-US" dirty="0"/>
              <a:t>programs to install the malicious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features </a:t>
            </a:r>
            <a:r>
              <a:rPr lang="en-US" dirty="0" smtClean="0"/>
              <a:t>: </a:t>
            </a:r>
            <a:r>
              <a:rPr lang="en-US" dirty="0" err="1" smtClean="0"/>
              <a:t>fsport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err="1" smtClean="0"/>
              <a:t>dsport</a:t>
            </a:r>
            <a:r>
              <a:rPr lang="en-US" dirty="0"/>
              <a:t>, </a:t>
            </a:r>
            <a:r>
              <a:rPr lang="en-US" dirty="0" err="1"/>
              <a:t>dur</a:t>
            </a:r>
            <a:r>
              <a:rPr lang="en-US" dirty="0"/>
              <a:t>, </a:t>
            </a:r>
            <a:r>
              <a:rPr lang="en-US" dirty="0" err="1"/>
              <a:t>sbytes</a:t>
            </a:r>
            <a:r>
              <a:rPr lang="en-US" dirty="0"/>
              <a:t>, service, </a:t>
            </a:r>
            <a:r>
              <a:rPr lang="en-US" dirty="0" err="1"/>
              <a:t>ackdat</a:t>
            </a:r>
            <a:r>
              <a:rPr lang="en-US" dirty="0"/>
              <a:t>, </a:t>
            </a:r>
            <a:r>
              <a:rPr lang="en-US" dirty="0" err="1"/>
              <a:t>sjit</a:t>
            </a:r>
            <a:r>
              <a:rPr lang="en-US" dirty="0"/>
              <a:t>, </a:t>
            </a:r>
            <a:r>
              <a:rPr lang="en-US" dirty="0" smtClean="0"/>
              <a:t>							</a:t>
            </a:r>
            <a:r>
              <a:rPr lang="en-US" dirty="0" err="1" smtClean="0"/>
              <a:t>djit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Exploits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</a:t>
            </a:r>
            <a:r>
              <a:rPr lang="en-US" dirty="0"/>
              <a:t>the </a:t>
            </a:r>
            <a:r>
              <a:rPr lang="en-US" dirty="0" smtClean="0"/>
              <a:t>software</a:t>
            </a:r>
            <a:r>
              <a:rPr lang="bn-BD" dirty="0" smtClean="0"/>
              <a:t> </a:t>
            </a:r>
            <a:r>
              <a:rPr lang="en-US" dirty="0" smtClean="0"/>
              <a:t>vulnerabilities</a:t>
            </a:r>
            <a:endParaRPr lang="en-US" dirty="0"/>
          </a:p>
          <a:p>
            <a:pPr lvl="1"/>
            <a:r>
              <a:rPr lang="en-US" dirty="0" smtClean="0"/>
              <a:t>Attackers utilize </a:t>
            </a:r>
            <a:r>
              <a:rPr lang="en-US" dirty="0"/>
              <a:t>the knowledge of the software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launch </a:t>
            </a:r>
            <a:r>
              <a:rPr lang="en-US" dirty="0" smtClean="0"/>
              <a:t>exploits</a:t>
            </a:r>
          </a:p>
          <a:p>
            <a:pPr marL="457200" lvl="1" indent="0">
              <a:buNone/>
            </a:pPr>
            <a:endParaRPr lang="bn-BD" dirty="0" smtClean="0"/>
          </a:p>
          <a:p>
            <a:r>
              <a:rPr lang="en-US" dirty="0" smtClean="0"/>
              <a:t>Monitoring the</a:t>
            </a:r>
            <a:r>
              <a:rPr lang="bn-BD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behavior </a:t>
            </a:r>
            <a:r>
              <a:rPr lang="en-US" dirty="0"/>
              <a:t>using dynamic analysis </a:t>
            </a:r>
            <a:r>
              <a:rPr lang="en-US" dirty="0" smtClean="0"/>
              <a:t>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reaks </a:t>
            </a:r>
            <a:r>
              <a:rPr lang="en-US" dirty="0"/>
              <a:t>the </a:t>
            </a:r>
            <a:r>
              <a:rPr lang="en-US" dirty="0" smtClean="0"/>
              <a:t>(</a:t>
            </a:r>
            <a:r>
              <a:rPr lang="en-US" dirty="0" err="1" smtClean="0"/>
              <a:t>criptographic</a:t>
            </a:r>
            <a:r>
              <a:rPr lang="en-US" dirty="0" smtClean="0"/>
              <a:t>) key </a:t>
            </a:r>
            <a:r>
              <a:rPr lang="en-US" dirty="0"/>
              <a:t>of the security system.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7132"/>
            <a:ext cx="8946541" cy="4561267"/>
          </a:xfrm>
        </p:spPr>
        <p:txBody>
          <a:bodyPr>
            <a:normAutofit/>
          </a:bodyPr>
          <a:lstStyle/>
          <a:p>
            <a:r>
              <a:rPr lang="en-US" dirty="0" smtClean="0"/>
              <a:t>To gather </a:t>
            </a:r>
            <a:r>
              <a:rPr lang="en-US" dirty="0" smtClean="0"/>
              <a:t>information</a:t>
            </a:r>
            <a:r>
              <a:rPr lang="bn-BD" dirty="0" smtClean="0"/>
              <a:t> </a:t>
            </a:r>
            <a:r>
              <a:rPr lang="en-US" dirty="0" smtClean="0"/>
              <a:t>about </a:t>
            </a:r>
            <a:r>
              <a:rPr lang="en-US" dirty="0"/>
              <a:t>the target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preliminary </a:t>
            </a:r>
            <a:r>
              <a:rPr lang="en-US" dirty="0"/>
              <a:t>step towards launching further attacks. </a:t>
            </a:r>
            <a:endParaRPr lang="en-US" dirty="0" smtClean="0"/>
          </a:p>
          <a:p>
            <a:r>
              <a:rPr lang="en-US" dirty="0" smtClean="0"/>
              <a:t>Attacker</a:t>
            </a:r>
            <a:r>
              <a:rPr lang="bn-BD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port </a:t>
            </a:r>
            <a:r>
              <a:rPr lang="en-US" dirty="0" smtClean="0"/>
              <a:t>scanning, </a:t>
            </a:r>
            <a:r>
              <a:rPr lang="en-US" dirty="0"/>
              <a:t>OS scanning, </a:t>
            </a:r>
            <a:r>
              <a:rPr lang="en-US" dirty="0" err="1"/>
              <a:t>nslookup</a:t>
            </a:r>
            <a:r>
              <a:rPr lang="en-US" dirty="0"/>
              <a:t>, dig, </a:t>
            </a:r>
            <a:r>
              <a:rPr lang="en-US" dirty="0" err="1"/>
              <a:t>whois</a:t>
            </a:r>
            <a:r>
              <a:rPr lang="en-US" dirty="0"/>
              <a:t>, </a:t>
            </a:r>
            <a:r>
              <a:rPr lang="en-US" dirty="0" smtClean="0"/>
              <a:t>etc.</a:t>
            </a:r>
            <a:r>
              <a:rPr lang="bn-BD" dirty="0" smtClean="0"/>
              <a:t> </a:t>
            </a:r>
            <a:endParaRPr lang="en-US" dirty="0" smtClean="0"/>
          </a:p>
          <a:p>
            <a:r>
              <a:rPr lang="en-US" dirty="0" smtClean="0"/>
              <a:t>sufficient information can be used to launch </a:t>
            </a:r>
            <a:r>
              <a:rPr lang="en-US" dirty="0" err="1" smtClean="0"/>
              <a:t>DDoS</a:t>
            </a:r>
            <a:r>
              <a:rPr lang="en-US" dirty="0"/>
              <a:t>, worm, </a:t>
            </a:r>
            <a:r>
              <a:rPr lang="en-US" dirty="0" err="1" smtClean="0"/>
              <a:t>bufferoverflow</a:t>
            </a:r>
            <a:r>
              <a:rPr lang="bn-BD" dirty="0" smtClean="0"/>
              <a:t> </a:t>
            </a:r>
            <a:r>
              <a:rPr lang="en-US" dirty="0" smtClean="0"/>
              <a:t>exploits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features to </a:t>
            </a:r>
            <a:r>
              <a:rPr lang="en-US" dirty="0" smtClean="0"/>
              <a:t>detect</a:t>
            </a:r>
            <a:r>
              <a:rPr lang="bn-BD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attacks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fsport</a:t>
            </a:r>
            <a:r>
              <a:rPr lang="en-US" dirty="0"/>
              <a:t>, </a:t>
            </a:r>
            <a:r>
              <a:rPr lang="en-US" dirty="0" err="1"/>
              <a:t>dsport</a:t>
            </a:r>
            <a:r>
              <a:rPr lang="en-US" dirty="0"/>
              <a:t>,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</a:t>
            </a:r>
            <a:r>
              <a:rPr lang="en-US" dirty="0" err="1"/>
              <a:t>dur</a:t>
            </a:r>
            <a:r>
              <a:rPr lang="en-US" dirty="0"/>
              <a:t>, </a:t>
            </a:r>
            <a:r>
              <a:rPr lang="en-US" dirty="0" err="1"/>
              <a:t>spkts</a:t>
            </a:r>
            <a:r>
              <a:rPr lang="en-US" dirty="0"/>
              <a:t>, </a:t>
            </a:r>
            <a:r>
              <a:rPr lang="en-US" dirty="0" err="1" smtClean="0"/>
              <a:t>sinpkt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smtClean="0"/>
              <a:t>service</a:t>
            </a:r>
            <a:r>
              <a:rPr lang="en-US" dirty="0"/>
              <a:t>, </a:t>
            </a:r>
            <a:r>
              <a:rPr lang="en-US" dirty="0" err="1"/>
              <a:t>synack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srv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ltm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ltm</a:t>
            </a:r>
            <a:r>
              <a:rPr lang="en-US" dirty="0"/>
              <a:t> g.</a:t>
            </a:r>
          </a:p>
        </p:txBody>
      </p:sp>
    </p:spTree>
    <p:extLst>
      <p:ext uri="{BB962C8B-B14F-4D97-AF65-F5344CB8AC3E}">
        <p14:creationId xmlns:p14="http://schemas.microsoft.com/office/powerpoint/2010/main" val="850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category of attacks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Limitations </a:t>
            </a:r>
            <a:r>
              <a:rPr lang="en-US" dirty="0"/>
              <a:t>associated with </a:t>
            </a:r>
            <a:r>
              <a:rPr lang="en-US" dirty="0" smtClean="0"/>
              <a:t>each</a:t>
            </a:r>
            <a:r>
              <a:rPr lang="bn-BD" dirty="0" smtClean="0"/>
              <a:t> </a:t>
            </a:r>
            <a:r>
              <a:rPr lang="en-US" dirty="0" smtClean="0"/>
              <a:t>category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/>
              <a:t>mining </a:t>
            </a:r>
            <a:r>
              <a:rPr lang="en-US" dirty="0" smtClean="0"/>
              <a:t>tools</a:t>
            </a:r>
            <a:r>
              <a:rPr lang="bn-B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machine learning 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/>
              <a:t>directions are provided for attack detection </a:t>
            </a:r>
            <a:r>
              <a:rPr lang="en-US" dirty="0" smtClean="0"/>
              <a:t>using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techniques</a:t>
            </a:r>
            <a:r>
              <a:rPr lang="bn-BD" dirty="0" smtClean="0"/>
              <a:t>.</a:t>
            </a:r>
          </a:p>
          <a:p>
            <a:endParaRPr lang="bn-BD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Topics to be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xploit </a:t>
            </a:r>
            <a:r>
              <a:rPr lang="en-US" dirty="0"/>
              <a:t>the software’s vulnerability. </a:t>
            </a:r>
            <a:endParaRPr lang="en-US" dirty="0" smtClean="0"/>
          </a:p>
          <a:p>
            <a:r>
              <a:rPr lang="en-US" dirty="0" smtClean="0"/>
              <a:t>starts </a:t>
            </a:r>
            <a:r>
              <a:rPr lang="en-US" dirty="0"/>
              <a:t>a command </a:t>
            </a:r>
            <a:r>
              <a:rPr lang="en-US" dirty="0" smtClean="0"/>
              <a:t>shell</a:t>
            </a:r>
          </a:p>
          <a:p>
            <a:r>
              <a:rPr lang="en-US" dirty="0" err="1" smtClean="0"/>
              <a:t>bindshell</a:t>
            </a:r>
            <a:r>
              <a:rPr lang="en-US" dirty="0" smtClean="0"/>
              <a:t> </a:t>
            </a:r>
            <a:r>
              <a:rPr lang="en-US" dirty="0"/>
              <a:t>connects the attacker to a certain port of </a:t>
            </a:r>
            <a:r>
              <a:rPr lang="en-US" dirty="0" smtClean="0"/>
              <a:t>victim</a:t>
            </a:r>
            <a:r>
              <a:rPr lang="bn-BD" dirty="0" smtClean="0"/>
              <a:t> </a:t>
            </a:r>
            <a:r>
              <a:rPr lang="en-US" dirty="0" smtClean="0"/>
              <a:t>machine</a:t>
            </a:r>
            <a:r>
              <a:rPr lang="en-US" dirty="0" smtClean="0"/>
              <a:t>.</a:t>
            </a:r>
          </a:p>
          <a:p>
            <a:endParaRPr lang="bn-BD" dirty="0" smtClean="0"/>
          </a:p>
          <a:p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15520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L. 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Worms are malicious programs or </a:t>
            </a:r>
            <a:r>
              <a:rPr lang="en-US" dirty="0" smtClean="0"/>
              <a:t>malware</a:t>
            </a:r>
          </a:p>
          <a:p>
            <a:r>
              <a:rPr lang="en-US" dirty="0" smtClean="0"/>
              <a:t>spread </a:t>
            </a:r>
            <a:r>
              <a:rPr lang="en-US" dirty="0"/>
              <a:t>to other computers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</a:t>
            </a:r>
            <a:r>
              <a:rPr lang="en-US" dirty="0"/>
              <a:t>not try to change the system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increases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traffic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655006"/>
            <a:ext cx="9404723" cy="1400530"/>
          </a:xfrm>
        </p:spPr>
        <p:txBody>
          <a:bodyPr/>
          <a:lstStyle/>
          <a:p>
            <a:r>
              <a:rPr lang="en-US" dirty="0" smtClean="0"/>
              <a:t>Techniques </a:t>
            </a:r>
            <a:r>
              <a:rPr lang="en-US" dirty="0"/>
              <a:t>used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750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Decision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Illustrates </a:t>
            </a:r>
            <a:r>
              <a:rPr lang="en-US" dirty="0"/>
              <a:t>every possible outcome of </a:t>
            </a:r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decision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branch represents one of the possible values for </a:t>
            </a:r>
            <a:r>
              <a:rPr lang="en-US" dirty="0" smtClean="0"/>
              <a:t>attribute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eaf </a:t>
            </a:r>
            <a:r>
              <a:rPr lang="en-US" dirty="0"/>
              <a:t>node represents the class to which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belongs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 smtClean="0"/>
              <a:t>decision </a:t>
            </a:r>
            <a:r>
              <a:rPr lang="en-US" dirty="0"/>
              <a:t>tree algorithms </a:t>
            </a:r>
            <a:r>
              <a:rPr lang="en-US" dirty="0" smtClean="0"/>
              <a:t>: </a:t>
            </a:r>
            <a:r>
              <a:rPr lang="en-US" dirty="0" smtClean="0"/>
              <a:t>ID3</a:t>
            </a:r>
            <a:r>
              <a:rPr lang="fr-FR" dirty="0" smtClean="0"/>
              <a:t>, C 4.5 , </a:t>
            </a:r>
            <a:r>
              <a:rPr lang="fr-FR" dirty="0"/>
              <a:t>CART </a:t>
            </a:r>
            <a:r>
              <a:rPr lang="fr-FR" dirty="0" smtClean="0"/>
              <a:t>, </a:t>
            </a:r>
            <a:r>
              <a:rPr lang="fr-FR" dirty="0"/>
              <a:t>LMT </a:t>
            </a:r>
            <a:r>
              <a:rPr lang="fr-FR" dirty="0" err="1"/>
              <a:t>Tree</a:t>
            </a:r>
            <a:r>
              <a:rPr lang="fr-FR" dirty="0"/>
              <a:t>, </a:t>
            </a:r>
            <a:r>
              <a:rPr lang="fr-FR" dirty="0" err="1" smtClean="0"/>
              <a:t>etc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 of 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2053884"/>
            <a:ext cx="9411285" cy="4051494"/>
          </a:xfrm>
        </p:spPr>
      </p:pic>
    </p:spTree>
    <p:extLst>
      <p:ext uri="{BB962C8B-B14F-4D97-AF65-F5344CB8AC3E}">
        <p14:creationId xmlns:p14="http://schemas.microsoft.com/office/powerpoint/2010/main" val="340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decision</a:t>
            </a:r>
            <a:r>
              <a:rPr lang="bn-BD" dirty="0" smtClean="0"/>
              <a:t> </a:t>
            </a:r>
            <a:r>
              <a:rPr lang="en-US" dirty="0" smtClean="0"/>
              <a:t>tree </a:t>
            </a:r>
            <a:r>
              <a:rPr lang="en-US" dirty="0"/>
              <a:t>is suitable for the problems where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a) Instances can </a:t>
            </a:r>
            <a:r>
              <a:rPr lang="en-US" dirty="0" smtClean="0"/>
              <a:t>be</a:t>
            </a:r>
            <a:r>
              <a:rPr lang="en-US" dirty="0"/>
              <a:t> represented by attribute-value pairs. Each attribute can </a:t>
            </a:r>
            <a:r>
              <a:rPr lang="en-US" dirty="0" smtClean="0"/>
              <a:t>have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disjoint set of possible values.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b) Target function </a:t>
            </a:r>
            <a:r>
              <a:rPr lang="en-US" dirty="0" smtClean="0"/>
              <a:t>should</a:t>
            </a:r>
            <a:r>
              <a:rPr lang="bn-BD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discrete output value (for ex. yes or no).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c) The </a:t>
            </a:r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may have errors. Decision trees are robust to errors. </a:t>
            </a:r>
            <a:endParaRPr lang="bn-BD" dirty="0" smtClean="0"/>
          </a:p>
          <a:p>
            <a:r>
              <a:rPr lang="en-US" dirty="0" smtClean="0"/>
              <a:t>(d)</a:t>
            </a:r>
            <a:r>
              <a:rPr lang="bn-BD" dirty="0" smtClean="0"/>
              <a:t> </a:t>
            </a:r>
            <a:r>
              <a:rPr lang="en-US" dirty="0" smtClean="0"/>
              <a:t>Training </a:t>
            </a:r>
            <a:r>
              <a:rPr lang="en-US" dirty="0"/>
              <a:t>data may contain missing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8327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Artificial Neural </a:t>
            </a:r>
            <a:r>
              <a:rPr lang="en-US" dirty="0" smtClean="0"/>
              <a:t>Network</a:t>
            </a:r>
            <a:r>
              <a:rPr lang="bn-BD" dirty="0" smtClean="0"/>
              <a:t>(ANN)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</a:t>
            </a:r>
            <a:r>
              <a:rPr lang="en-US" dirty="0"/>
              <a:t>approach for approximating </a:t>
            </a:r>
            <a:r>
              <a:rPr lang="en-US" dirty="0" err="1" smtClean="0"/>
              <a:t>realvalued</a:t>
            </a:r>
            <a:r>
              <a:rPr lang="en-US" dirty="0" smtClean="0"/>
              <a:t>,</a:t>
            </a:r>
            <a:r>
              <a:rPr lang="bn-BD" dirty="0" smtClean="0"/>
              <a:t> </a:t>
            </a:r>
            <a:r>
              <a:rPr lang="en-US" dirty="0" smtClean="0"/>
              <a:t>discrete-valued </a:t>
            </a:r>
            <a:r>
              <a:rPr lang="en-US" dirty="0"/>
              <a:t>and vector-valued target functions. </a:t>
            </a:r>
            <a:endParaRPr lang="en-US" dirty="0" smtClean="0"/>
          </a:p>
          <a:p>
            <a:r>
              <a:rPr lang="en-US" dirty="0"/>
              <a:t>classification algorithms using Neural</a:t>
            </a:r>
            <a:r>
              <a:rPr lang="bn-BD" dirty="0"/>
              <a:t> </a:t>
            </a:r>
            <a:r>
              <a:rPr lang="en-US" dirty="0"/>
              <a:t>Network. </a:t>
            </a:r>
            <a:endParaRPr lang="en-US" dirty="0" smtClean="0"/>
          </a:p>
          <a:p>
            <a:pPr lvl="1"/>
            <a:r>
              <a:rPr lang="en-US" dirty="0" smtClean="0"/>
              <a:t>Back </a:t>
            </a:r>
            <a:r>
              <a:rPr lang="en-US" dirty="0"/>
              <a:t>Propagation </a:t>
            </a:r>
            <a:r>
              <a:rPr lang="en-US" dirty="0" smtClean="0"/>
              <a:t>Algorithm</a:t>
            </a:r>
            <a:r>
              <a:rPr lang="en-US" dirty="0" smtClean="0"/>
              <a:t>,</a:t>
            </a:r>
          </a:p>
          <a:p>
            <a:pPr lvl="1"/>
            <a:r>
              <a:rPr lang="bn-BD" dirty="0" smtClean="0"/>
              <a:t> </a:t>
            </a:r>
            <a:r>
              <a:rPr lang="en-US" dirty="0" smtClean="0"/>
              <a:t>Adaptive </a:t>
            </a:r>
            <a:r>
              <a:rPr lang="en-US" dirty="0"/>
              <a:t>Resonance Theory </a:t>
            </a:r>
            <a:r>
              <a:rPr lang="en-US" dirty="0" smtClean="0"/>
              <a:t>based, </a:t>
            </a:r>
            <a:endParaRPr lang="en-US" dirty="0" smtClean="0"/>
          </a:p>
          <a:p>
            <a:pPr lvl="1"/>
            <a:r>
              <a:rPr lang="en-US" dirty="0" smtClean="0"/>
              <a:t>Radial </a:t>
            </a:r>
            <a:r>
              <a:rPr lang="en-US" dirty="0"/>
              <a:t>Basis </a:t>
            </a:r>
            <a:r>
              <a:rPr lang="en-US" dirty="0" smtClean="0"/>
              <a:t>Functions</a:t>
            </a:r>
            <a:r>
              <a:rPr lang="bn-BD" dirty="0" smtClean="0"/>
              <a:t> </a:t>
            </a:r>
            <a:r>
              <a:rPr lang="en-US" dirty="0" smtClean="0"/>
              <a:t>based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Neural Tree</a:t>
            </a:r>
            <a:endParaRPr lang="bn-BD" dirty="0" smtClean="0"/>
          </a:p>
          <a:p>
            <a:r>
              <a:rPr lang="en-US" dirty="0" smtClean="0"/>
              <a:t>Three </a:t>
            </a:r>
            <a:r>
              <a:rPr lang="en-US" dirty="0"/>
              <a:t>main elements: </a:t>
            </a:r>
            <a:endParaRPr lang="en-US" dirty="0" smtClean="0"/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node,</a:t>
            </a:r>
            <a:r>
              <a:rPr lang="bn-BD" dirty="0" smtClean="0"/>
              <a:t> </a:t>
            </a:r>
            <a:r>
              <a:rPr lang="en-US" dirty="0" smtClean="0"/>
              <a:t>hidden </a:t>
            </a:r>
            <a:r>
              <a:rPr lang="en-US" dirty="0"/>
              <a:t>nodes </a:t>
            </a:r>
            <a:r>
              <a:rPr lang="en-US" dirty="0" smtClean="0"/>
              <a:t>,output </a:t>
            </a:r>
            <a:r>
              <a:rPr lang="en-US" dirty="0"/>
              <a:t>node </a:t>
            </a:r>
            <a:endParaRPr lang="bn-B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Hidden and Output layers in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3248"/>
            <a:ext cx="9003323" cy="4631958"/>
          </a:xfrm>
        </p:spPr>
      </p:pic>
    </p:spTree>
    <p:extLst>
      <p:ext uri="{BB962C8B-B14F-4D97-AF65-F5344CB8AC3E}">
        <p14:creationId xmlns:p14="http://schemas.microsoft.com/office/powerpoint/2010/main" val="14704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  <a:r>
              <a:rPr lang="bn-BD" dirty="0"/>
              <a:t>(ANN)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Suitable </a:t>
            </a:r>
            <a:r>
              <a:rPr lang="en-US" dirty="0"/>
              <a:t>for </a:t>
            </a:r>
            <a:r>
              <a:rPr lang="en-US" dirty="0" smtClean="0"/>
              <a:t>where:</a:t>
            </a:r>
            <a:endParaRPr lang="en-US" dirty="0"/>
          </a:p>
          <a:p>
            <a:r>
              <a:rPr lang="en-US" dirty="0" smtClean="0"/>
              <a:t>Multi attributed-value pairs.</a:t>
            </a:r>
            <a:endParaRPr lang="bn-BD" dirty="0" smtClean="0"/>
          </a:p>
          <a:p>
            <a:r>
              <a:rPr lang="en-US" dirty="0" smtClean="0"/>
              <a:t>output </a:t>
            </a:r>
            <a:r>
              <a:rPr lang="en-US" dirty="0"/>
              <a:t>may be </a:t>
            </a:r>
            <a:r>
              <a:rPr lang="en-US" dirty="0" smtClean="0"/>
              <a:t>discrete-valued,</a:t>
            </a:r>
            <a:r>
              <a:rPr lang="bn-BD" dirty="0" smtClean="0"/>
              <a:t> </a:t>
            </a:r>
            <a:r>
              <a:rPr lang="en-US" dirty="0" smtClean="0"/>
              <a:t>real-valued </a:t>
            </a:r>
            <a:r>
              <a:rPr lang="en-US" dirty="0"/>
              <a:t>or vector of real or discrete values. </a:t>
            </a:r>
            <a:endParaRPr lang="bn-BD" dirty="0" smtClean="0"/>
          </a:p>
          <a:p>
            <a:r>
              <a:rPr lang="en-US" dirty="0" smtClean="0"/>
              <a:t>Training</a:t>
            </a:r>
            <a:r>
              <a:rPr lang="bn-BD" dirty="0" smtClean="0"/>
              <a:t> </a:t>
            </a:r>
            <a:r>
              <a:rPr lang="en-US" dirty="0" smtClean="0"/>
              <a:t>sample </a:t>
            </a:r>
            <a:r>
              <a:rPr lang="en-US" dirty="0"/>
              <a:t>may contain errors. ANN is robust to noise. </a:t>
            </a:r>
            <a:endParaRPr lang="bn-BD" dirty="0" smtClean="0"/>
          </a:p>
          <a:p>
            <a:r>
              <a:rPr lang="en-US" dirty="0" smtClean="0"/>
              <a:t>requires </a:t>
            </a:r>
            <a:r>
              <a:rPr lang="en-US" dirty="0"/>
              <a:t>larger dataset 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depends on the trained parameters </a:t>
            </a:r>
            <a:r>
              <a:rPr lang="en-US" dirty="0" smtClean="0"/>
              <a:t>and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Naive Bayes Classifier: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ssumption </a:t>
            </a:r>
          </a:p>
          <a:p>
            <a:pPr lvl="1"/>
            <a:r>
              <a:rPr lang="en-US" dirty="0" smtClean="0"/>
              <a:t>attribute </a:t>
            </a:r>
            <a:r>
              <a:rPr lang="en-US" dirty="0" smtClean="0"/>
              <a:t>values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conditionally </a:t>
            </a:r>
            <a:r>
              <a:rPr lang="en-US" dirty="0" smtClean="0"/>
              <a:t>independent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It is applied to</a:t>
            </a:r>
            <a:r>
              <a:rPr lang="bn-BD" dirty="0" smtClean="0"/>
              <a:t> </a:t>
            </a:r>
            <a:r>
              <a:rPr lang="en-US" dirty="0" smtClean="0"/>
              <a:t>the learning task where</a:t>
            </a:r>
          </a:p>
          <a:p>
            <a:pPr lvl="1"/>
            <a:r>
              <a:rPr lang="en-US" dirty="0" smtClean="0"/>
              <a:t>instance x is described</a:t>
            </a:r>
            <a:r>
              <a:rPr lang="bn-BD" dirty="0" smtClean="0"/>
              <a:t> </a:t>
            </a:r>
            <a:r>
              <a:rPr lang="en-US" dirty="0" smtClean="0"/>
              <a:t>by a conjunction of attributes</a:t>
            </a:r>
          </a:p>
          <a:p>
            <a:pPr lvl="1"/>
            <a:r>
              <a:rPr lang="en-US" dirty="0" smtClean="0"/>
              <a:t>target function</a:t>
            </a:r>
            <a:r>
              <a:rPr lang="bn-BD" dirty="0" smtClean="0"/>
              <a:t> </a:t>
            </a:r>
            <a:r>
              <a:rPr lang="en-US" dirty="0" smtClean="0"/>
              <a:t>f(x) can take any value from a</a:t>
            </a:r>
            <a:r>
              <a:rPr lang="bn-BD" dirty="0" smtClean="0"/>
              <a:t> </a:t>
            </a:r>
            <a:r>
              <a:rPr lang="en-US" dirty="0" smtClean="0"/>
              <a:t>set of target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Middle-boxes</a:t>
            </a:r>
            <a:r>
              <a:rPr lang="bn-BD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Firewall</a:t>
            </a:r>
            <a:r>
              <a:rPr lang="en-US" dirty="0"/>
              <a:t>, Antivirus and Intrusion Detection </a:t>
            </a:r>
            <a:r>
              <a:rPr lang="en-US" dirty="0" smtClean="0"/>
              <a:t>Systems</a:t>
            </a:r>
            <a:r>
              <a:rPr lang="bn-BD" dirty="0" smtClean="0"/>
              <a:t> </a:t>
            </a:r>
            <a:r>
              <a:rPr lang="en-US" dirty="0" smtClean="0"/>
              <a:t>(IDS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Firewalls  limited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amount of state available and </a:t>
            </a:r>
            <a:endParaRPr lang="en-US" dirty="0" smtClean="0"/>
          </a:p>
          <a:p>
            <a:pPr lvl="2"/>
            <a:r>
              <a:rPr lang="en-US" dirty="0" smtClean="0"/>
              <a:t>knowledge of the hosts</a:t>
            </a:r>
            <a:r>
              <a:rPr lang="bn-BD" dirty="0" smtClean="0"/>
              <a:t> </a:t>
            </a:r>
            <a:r>
              <a:rPr lang="en-US" dirty="0" smtClean="0"/>
              <a:t>receiving </a:t>
            </a:r>
            <a:r>
              <a:rPr lang="en-US" dirty="0"/>
              <a:t>the content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IDS </a:t>
            </a:r>
          </a:p>
          <a:p>
            <a:pPr lvl="2"/>
            <a:r>
              <a:rPr lang="en-US" dirty="0" smtClean="0"/>
              <a:t>monitors </a:t>
            </a:r>
            <a:r>
              <a:rPr lang="en-US" dirty="0"/>
              <a:t>network traffic and scans the system </a:t>
            </a:r>
            <a:r>
              <a:rPr lang="en-US" dirty="0" smtClean="0"/>
              <a:t> </a:t>
            </a:r>
            <a:r>
              <a:rPr lang="en-US" dirty="0"/>
              <a:t>and alerts </a:t>
            </a:r>
            <a:r>
              <a:rPr lang="en-US" dirty="0" smtClean="0"/>
              <a:t>the </a:t>
            </a:r>
            <a:r>
              <a:rPr lang="en-US" dirty="0" smtClean="0"/>
              <a:t>network </a:t>
            </a:r>
            <a:r>
              <a:rPr lang="en-US" dirty="0" smtClean="0"/>
              <a:t>administrator</a:t>
            </a:r>
            <a:r>
              <a:rPr lang="bn-BD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Current security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Suitable where :</a:t>
            </a:r>
            <a:endParaRPr lang="bn-BD" dirty="0" smtClean="0"/>
          </a:p>
          <a:p>
            <a:r>
              <a:rPr lang="en-US" dirty="0" smtClean="0"/>
              <a:t>discrete </a:t>
            </a:r>
            <a:r>
              <a:rPr lang="en-US" dirty="0"/>
              <a:t>output value </a:t>
            </a:r>
            <a:r>
              <a:rPr lang="en-US" dirty="0" smtClean="0"/>
              <a:t>(yes </a:t>
            </a:r>
            <a:r>
              <a:rPr lang="en-US" dirty="0" smtClean="0"/>
              <a:t>or</a:t>
            </a:r>
            <a:r>
              <a:rPr lang="bn-BD" dirty="0" smtClean="0"/>
              <a:t> </a:t>
            </a:r>
            <a:r>
              <a:rPr lang="en-US" dirty="0" smtClean="0"/>
              <a:t>no</a:t>
            </a:r>
            <a:r>
              <a:rPr lang="en-US" dirty="0"/>
              <a:t>). </a:t>
            </a:r>
            <a:endParaRPr lang="bn-BD" dirty="0" smtClean="0"/>
          </a:p>
          <a:p>
            <a:r>
              <a:rPr lang="en-US" dirty="0" smtClean="0"/>
              <a:t>Attribute-value </a:t>
            </a:r>
            <a:r>
              <a:rPr lang="en-US" dirty="0"/>
              <a:t>pairs can represent instances. </a:t>
            </a:r>
            <a:endParaRPr lang="bn-BD" dirty="0" smtClean="0"/>
          </a:p>
          <a:p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independent </a:t>
            </a:r>
            <a:r>
              <a:rPr lang="en-US" dirty="0"/>
              <a:t>assumption </a:t>
            </a:r>
            <a:r>
              <a:rPr lang="en-US" dirty="0" smtClean="0"/>
              <a:t>is acceptable</a:t>
            </a:r>
            <a:endParaRPr lang="bn-BD" dirty="0" smtClean="0"/>
          </a:p>
          <a:p>
            <a:r>
              <a:rPr lang="en-US" dirty="0" smtClean="0"/>
              <a:t>assumption 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are </a:t>
            </a:r>
            <a:r>
              <a:rPr lang="en-US" dirty="0" smtClean="0"/>
              <a:t>independent</a:t>
            </a:r>
            <a:endParaRPr lang="bn-BD" dirty="0" smtClean="0"/>
          </a:p>
          <a:p>
            <a:r>
              <a:rPr lang="en-US" dirty="0"/>
              <a:t>Hidden Naive Bayes </a:t>
            </a:r>
            <a:r>
              <a:rPr lang="en-US" dirty="0" smtClean="0"/>
              <a:t>is </a:t>
            </a:r>
            <a:r>
              <a:rPr lang="en-US" dirty="0"/>
              <a:t>an extension of </a:t>
            </a:r>
            <a:r>
              <a:rPr lang="en-US" dirty="0" smtClean="0"/>
              <a:t>Naive</a:t>
            </a:r>
            <a:r>
              <a:rPr lang="bn-BD" dirty="0" smtClean="0"/>
              <a:t>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relaxes </a:t>
            </a:r>
            <a:r>
              <a:rPr lang="en-US" dirty="0"/>
              <a:t>this assumption. </a:t>
            </a:r>
            <a:endParaRPr lang="en-US" dirty="0" smtClean="0"/>
          </a:p>
          <a:p>
            <a:pPr lvl="1"/>
            <a:r>
              <a:rPr lang="en-US" dirty="0"/>
              <a:t>99.6</a:t>
            </a:r>
            <a:r>
              <a:rPr lang="en-US" dirty="0" smtClean="0"/>
              <a:t>% accuracy  </a:t>
            </a:r>
            <a:r>
              <a:rPr lang="en-US" dirty="0"/>
              <a:t>for 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Support Vector Machine: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</a:t>
            </a:r>
            <a:r>
              <a:rPr lang="bn-B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based on the notion of the margin-either side of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/>
              <a:t>that separates two data classes as shown in </a:t>
            </a:r>
            <a:r>
              <a:rPr lang="en-US" dirty="0" smtClean="0"/>
              <a:t>Figure</a:t>
            </a:r>
            <a:r>
              <a:rPr lang="bn-BD" dirty="0" smtClean="0"/>
              <a:t>.</a:t>
            </a:r>
          </a:p>
          <a:p>
            <a:r>
              <a:rPr lang="en-US" dirty="0"/>
              <a:t>The generalization error can be </a:t>
            </a:r>
            <a:r>
              <a:rPr lang="en-US" dirty="0" smtClean="0"/>
              <a:t>reduced by</a:t>
            </a:r>
          </a:p>
          <a:p>
            <a:pPr lvl="1"/>
            <a:r>
              <a:rPr lang="en-US" dirty="0" smtClean="0"/>
              <a:t> maximizing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margin </a:t>
            </a:r>
            <a:endParaRPr lang="en-US" dirty="0"/>
          </a:p>
          <a:p>
            <a:pPr lvl="1"/>
            <a:r>
              <a:rPr lang="en-US" dirty="0" smtClean="0"/>
              <a:t>creating </a:t>
            </a:r>
            <a:r>
              <a:rPr lang="en-US" dirty="0"/>
              <a:t>the largest possible distance </a:t>
            </a:r>
            <a:r>
              <a:rPr lang="en-US" dirty="0" smtClean="0"/>
              <a:t>between</a:t>
            </a:r>
            <a:r>
              <a:rPr lang="bn-B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separating </a:t>
            </a:r>
            <a:r>
              <a:rPr lang="en-US" dirty="0" err="1"/>
              <a:t>hyperplane</a:t>
            </a:r>
            <a:r>
              <a:rPr lang="en-US" dirty="0"/>
              <a:t> and instances on either side of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Linear SVM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1853248"/>
            <a:ext cx="8721968" cy="4547552"/>
          </a:xfrm>
        </p:spPr>
      </p:pic>
    </p:spTree>
    <p:extLst>
      <p:ext uri="{BB962C8B-B14F-4D97-AF65-F5344CB8AC3E}">
        <p14:creationId xmlns:p14="http://schemas.microsoft.com/office/powerpoint/2010/main" val="10845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smtClean="0"/>
              <a:t>based </a:t>
            </a:r>
            <a:r>
              <a:rPr lang="en-US" dirty="0"/>
              <a:t>on the type of kernel function: </a:t>
            </a:r>
            <a:endParaRPr lang="bn-BD" dirty="0" smtClean="0"/>
          </a:p>
          <a:p>
            <a:pPr lvl="1"/>
            <a:r>
              <a:rPr lang="en-US" dirty="0" smtClean="0"/>
              <a:t>Linear </a:t>
            </a:r>
            <a:r>
              <a:rPr lang="en-US" dirty="0"/>
              <a:t>SVM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Non-linear </a:t>
            </a:r>
            <a:r>
              <a:rPr lang="en-US" dirty="0" smtClean="0"/>
              <a:t>SVM</a:t>
            </a:r>
            <a:endParaRPr lang="bn-BD" dirty="0" smtClean="0"/>
          </a:p>
          <a:p>
            <a:endParaRPr lang="bn-BD" dirty="0"/>
          </a:p>
          <a:p>
            <a:r>
              <a:rPr lang="en-US" dirty="0" smtClean="0"/>
              <a:t>Based </a:t>
            </a:r>
            <a:r>
              <a:rPr lang="en-US" dirty="0"/>
              <a:t>on the type of detection (misuse/anomaly</a:t>
            </a:r>
            <a:r>
              <a:rPr lang="en-US" dirty="0" smtClean="0"/>
              <a:t>)</a:t>
            </a:r>
            <a:endParaRPr lang="bn-BD" dirty="0" smtClean="0"/>
          </a:p>
          <a:p>
            <a:pPr lvl="1"/>
            <a:r>
              <a:rPr lang="en-US" dirty="0" smtClean="0"/>
              <a:t>Multi-class </a:t>
            </a:r>
            <a:r>
              <a:rPr lang="en-US" dirty="0"/>
              <a:t>SVM</a:t>
            </a:r>
          </a:p>
          <a:p>
            <a:pPr lvl="1"/>
            <a:r>
              <a:rPr lang="en-US" dirty="0" smtClean="0"/>
              <a:t>one-class </a:t>
            </a:r>
            <a:r>
              <a:rPr lang="en-US" dirty="0"/>
              <a:t>SVM.</a:t>
            </a:r>
          </a:p>
        </p:txBody>
      </p:sp>
    </p:spTree>
    <p:extLst>
      <p:ext uri="{BB962C8B-B14F-4D97-AF65-F5344CB8AC3E}">
        <p14:creationId xmlns:p14="http://schemas.microsoft.com/office/powerpoint/2010/main" val="12384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 </a:t>
            </a:r>
          </a:p>
          <a:p>
            <a:pPr lvl="1"/>
            <a:r>
              <a:rPr lang="en-US" dirty="0" smtClean="0"/>
              <a:t>extensive </a:t>
            </a:r>
            <a:r>
              <a:rPr lang="en-US" dirty="0" smtClean="0"/>
              <a:t>memory</a:t>
            </a:r>
            <a:r>
              <a:rPr lang="bn-BD" dirty="0" smtClean="0"/>
              <a:t> </a:t>
            </a:r>
            <a:r>
              <a:rPr lang="en-US" dirty="0" smtClean="0"/>
              <a:t>requirement </a:t>
            </a:r>
            <a:endParaRPr lang="en-US" dirty="0" smtClean="0"/>
          </a:p>
          <a:p>
            <a:pPr lvl="1"/>
            <a:r>
              <a:rPr lang="en-US" dirty="0" smtClean="0"/>
              <a:t>algorithmic </a:t>
            </a:r>
            <a:r>
              <a:rPr lang="en-US" dirty="0"/>
              <a:t>complexity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Genetic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/>
              <a:t>algorithms that find an approximate </a:t>
            </a:r>
            <a:r>
              <a:rPr lang="en-US" dirty="0" smtClean="0"/>
              <a:t>solution.</a:t>
            </a:r>
          </a:p>
          <a:p>
            <a:pPr marL="0" indent="0">
              <a:buNone/>
            </a:pPr>
            <a:endParaRPr lang="bn-BD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hree </a:t>
            </a:r>
            <a:r>
              <a:rPr lang="en-US" dirty="0"/>
              <a:t>operators: selection, crossover, and mutation </a:t>
            </a:r>
            <a:r>
              <a:rPr lang="en-US" dirty="0" smtClean="0"/>
              <a:t>are</a:t>
            </a:r>
            <a:r>
              <a:rPr lang="bn-BD" dirty="0" smtClean="0"/>
              <a:t> </a:t>
            </a:r>
            <a:r>
              <a:rPr lang="en-US" dirty="0" smtClean="0"/>
              <a:t>sequentially </a:t>
            </a:r>
            <a:r>
              <a:rPr lang="en-US" dirty="0"/>
              <a:t>applied to each with certain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6267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of Genetic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039815"/>
            <a:ext cx="9495692" cy="4543865"/>
          </a:xfrm>
        </p:spPr>
      </p:pic>
    </p:spTree>
    <p:extLst>
      <p:ext uri="{BB962C8B-B14F-4D97-AF65-F5344CB8AC3E}">
        <p14:creationId xmlns:p14="http://schemas.microsoft.com/office/powerpoint/2010/main" val="912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Characteristics:</a:t>
            </a:r>
            <a:endParaRPr lang="bn-BD" dirty="0" smtClean="0"/>
          </a:p>
          <a:p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smtClean="0"/>
              <a:t>intrinsically </a:t>
            </a:r>
            <a:r>
              <a:rPr lang="en-US" dirty="0" smtClean="0"/>
              <a:t>parallel,</a:t>
            </a:r>
            <a:r>
              <a:rPr lang="bn-BD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can explore solution space in multiple directions </a:t>
            </a:r>
            <a:r>
              <a:rPr lang="en-US" dirty="0" smtClean="0"/>
              <a:t>at</a:t>
            </a:r>
            <a:r>
              <a:rPr lang="bn-BD" dirty="0" smtClean="0"/>
              <a:t> </a:t>
            </a:r>
            <a:r>
              <a:rPr lang="en-US" dirty="0" smtClean="0"/>
              <a:t>once</a:t>
            </a:r>
            <a:r>
              <a:rPr lang="en-US" dirty="0"/>
              <a:t>. </a:t>
            </a:r>
            <a:endParaRPr lang="bn-BD" dirty="0" smtClean="0"/>
          </a:p>
          <a:p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US" dirty="0" smtClean="0"/>
              <a:t>well </a:t>
            </a:r>
            <a:r>
              <a:rPr lang="en-US" dirty="0"/>
              <a:t>suited for the problems where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space </a:t>
            </a:r>
            <a:r>
              <a:rPr lang="en-US" dirty="0"/>
              <a:t>for the potential solutions is truly large. </a:t>
            </a:r>
            <a:endParaRPr lang="bn-BD" dirty="0" smtClean="0"/>
          </a:p>
          <a:p>
            <a:r>
              <a:rPr lang="en-US" dirty="0" smtClean="0"/>
              <a:t>c) </a:t>
            </a:r>
            <a:r>
              <a:rPr lang="en-US" dirty="0"/>
              <a:t>No gradient information is required. </a:t>
            </a:r>
            <a:endParaRPr lang="bn-BD" dirty="0" smtClean="0"/>
          </a:p>
          <a:p>
            <a:r>
              <a:rPr lang="en-US" dirty="0"/>
              <a:t>d</a:t>
            </a:r>
            <a:r>
              <a:rPr lang="en-US" dirty="0" smtClean="0"/>
              <a:t>) </a:t>
            </a:r>
            <a:r>
              <a:rPr lang="en-US" dirty="0"/>
              <a:t>Do </a:t>
            </a:r>
            <a:r>
              <a:rPr lang="en-US" dirty="0" smtClean="0"/>
              <a:t>not</a:t>
            </a:r>
            <a:r>
              <a:rPr lang="bn-BD" dirty="0" smtClean="0"/>
              <a:t> </a:t>
            </a:r>
            <a:r>
              <a:rPr lang="en-US" dirty="0" smtClean="0"/>
              <a:t>require </a:t>
            </a:r>
            <a:r>
              <a:rPr lang="en-US" dirty="0"/>
              <a:t>complex mathematics to execute. </a:t>
            </a:r>
            <a:endParaRPr lang="bn-BD" dirty="0" smtClean="0"/>
          </a:p>
          <a:p>
            <a:r>
              <a:rPr lang="en-US" dirty="0"/>
              <a:t>e</a:t>
            </a:r>
            <a:r>
              <a:rPr lang="en-US" dirty="0" smtClean="0"/>
              <a:t>) </a:t>
            </a:r>
            <a:r>
              <a:rPr lang="en-US" dirty="0"/>
              <a:t>They work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population of solutions rather than a single solution</a:t>
            </a:r>
          </a:p>
        </p:txBody>
      </p:sp>
    </p:spTree>
    <p:extLst>
      <p:ext uri="{BB962C8B-B14F-4D97-AF65-F5344CB8AC3E}">
        <p14:creationId xmlns:p14="http://schemas.microsoft.com/office/powerpoint/2010/main" val="506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K-means Clustering: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lustering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anomaly detection algorithms. </a:t>
            </a:r>
            <a:endParaRPr lang="en-US" dirty="0" smtClean="0"/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normal </a:t>
            </a:r>
            <a:r>
              <a:rPr lang="en-US" dirty="0"/>
              <a:t>data instances lie close to their </a:t>
            </a:r>
            <a:r>
              <a:rPr lang="en-US" dirty="0" smtClean="0"/>
              <a:t>closest</a:t>
            </a:r>
            <a:r>
              <a:rPr lang="bn-BD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centroid while anomalies lie far away from their </a:t>
            </a:r>
            <a:r>
              <a:rPr lang="en-US" dirty="0" smtClean="0"/>
              <a:t>closest</a:t>
            </a:r>
            <a:r>
              <a:rPr lang="bn-BD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centroid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fails </a:t>
            </a:r>
            <a:r>
              <a:rPr lang="en-US" dirty="0"/>
              <a:t>if the anomalies in the data form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clusters </a:t>
            </a:r>
            <a:r>
              <a:rPr lang="en-US" dirty="0"/>
              <a:t>by themselves.</a:t>
            </a:r>
          </a:p>
        </p:txBody>
      </p:sp>
    </p:spTree>
    <p:extLst>
      <p:ext uri="{BB962C8B-B14F-4D97-AF65-F5344CB8AC3E}">
        <p14:creationId xmlns:p14="http://schemas.microsoft.com/office/powerpoint/2010/main" val="30368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of K-means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2039815"/>
            <a:ext cx="9214339" cy="4473527"/>
          </a:xfrm>
        </p:spPr>
      </p:pic>
    </p:spTree>
    <p:extLst>
      <p:ext uri="{BB962C8B-B14F-4D97-AF65-F5344CB8AC3E}">
        <p14:creationId xmlns:p14="http://schemas.microsoft.com/office/powerpoint/2010/main" val="1336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</a:t>
            </a: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are mainly two </a:t>
            </a:r>
            <a:r>
              <a:rPr lang="en-US" dirty="0" smtClean="0"/>
              <a:t>types</a:t>
            </a:r>
            <a:r>
              <a:rPr lang="bn-BD" dirty="0" smtClean="0"/>
              <a:t> :</a:t>
            </a:r>
          </a:p>
          <a:p>
            <a:pPr lvl="1"/>
            <a:endParaRPr lang="bn-BD" dirty="0"/>
          </a:p>
          <a:p>
            <a:r>
              <a:rPr lang="bn-BD" dirty="0" smtClean="0"/>
              <a:t>1. </a:t>
            </a:r>
            <a:r>
              <a:rPr lang="en-US" dirty="0" smtClean="0"/>
              <a:t>Host </a:t>
            </a:r>
            <a:r>
              <a:rPr lang="en-US" dirty="0"/>
              <a:t>based Intrusion Detection System (HIDS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onitors</a:t>
            </a:r>
            <a:r>
              <a:rPr lang="bn-BD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alerts </a:t>
            </a:r>
            <a:r>
              <a:rPr lang="en-US" b="1" dirty="0" smtClean="0"/>
              <a:t>individual </a:t>
            </a:r>
            <a:r>
              <a:rPr lang="en-US" b="1" dirty="0"/>
              <a:t>host </a:t>
            </a:r>
            <a:endParaRPr lang="en-US" b="1" dirty="0" smtClean="0"/>
          </a:p>
          <a:p>
            <a:endParaRPr lang="en-US" dirty="0"/>
          </a:p>
          <a:p>
            <a:r>
              <a:rPr lang="bn-BD" dirty="0" smtClean="0"/>
              <a:t>2</a:t>
            </a:r>
            <a:r>
              <a:rPr lang="bn-BD" dirty="0" smtClean="0"/>
              <a:t>. </a:t>
            </a:r>
            <a:r>
              <a:rPr lang="en-US" dirty="0" smtClean="0"/>
              <a:t>Network </a:t>
            </a:r>
            <a:r>
              <a:rPr lang="en-US" dirty="0"/>
              <a:t>based Intrusion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(NIDS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network </a:t>
            </a:r>
            <a:r>
              <a:rPr lang="en-US" b="1" dirty="0"/>
              <a:t>points</a:t>
            </a:r>
            <a:r>
              <a:rPr lang="en-US" dirty="0"/>
              <a:t> </a:t>
            </a:r>
            <a:r>
              <a:rPr lang="en-US" dirty="0" smtClean="0"/>
              <a:t>i.e.</a:t>
            </a:r>
            <a:r>
              <a:rPr lang="en-US" dirty="0" smtClean="0"/>
              <a:t> </a:t>
            </a:r>
            <a:r>
              <a:rPr lang="en-US" dirty="0"/>
              <a:t>gateway and routers </a:t>
            </a:r>
            <a:endParaRPr lang="en-US" dirty="0" smtClean="0"/>
          </a:p>
          <a:p>
            <a:pPr lvl="1"/>
            <a:r>
              <a:rPr lang="en-US" dirty="0" smtClean="0"/>
              <a:t>scans </a:t>
            </a:r>
            <a:r>
              <a:rPr lang="en-US" dirty="0" smtClean="0"/>
              <a:t>network</a:t>
            </a:r>
            <a:r>
              <a:rPr lang="bn-BD" dirty="0" smtClean="0"/>
              <a:t> </a:t>
            </a:r>
            <a:r>
              <a:rPr lang="en-US" dirty="0" smtClean="0"/>
              <a:t>traffic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K-Nearest Neighbor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K-NN is an </a:t>
            </a:r>
            <a:r>
              <a:rPr lang="en-US" dirty="0" smtClean="0"/>
              <a:t>instance</a:t>
            </a:r>
            <a:r>
              <a:rPr lang="bn-BD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learning algorithms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assumptions </a:t>
            </a:r>
            <a:r>
              <a:rPr lang="en-US" dirty="0"/>
              <a:t>on the underlying </a:t>
            </a:r>
            <a:r>
              <a:rPr lang="en-US" dirty="0" smtClean="0"/>
              <a:t>data</a:t>
            </a:r>
            <a:r>
              <a:rPr lang="bn-BD" dirty="0" smtClean="0"/>
              <a:t> </a:t>
            </a:r>
            <a:r>
              <a:rPr lang="en-US" dirty="0" smtClean="0"/>
              <a:t>distribution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/>
              <a:t>Neighbor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4"/>
            <a:ext cx="8946541" cy="4677176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characteristics </a:t>
            </a:r>
          </a:p>
          <a:p>
            <a:pPr marL="0" indent="0">
              <a:buNone/>
            </a:pPr>
            <a:endParaRPr lang="bn-BD" dirty="0" smtClean="0"/>
          </a:p>
          <a:p>
            <a:pPr lvl="1"/>
            <a:r>
              <a:rPr lang="en-US" dirty="0" smtClean="0"/>
              <a:t>a) no assumption </a:t>
            </a:r>
            <a:r>
              <a:rPr lang="en-US" dirty="0" smtClean="0"/>
              <a:t>on </a:t>
            </a:r>
            <a:r>
              <a:rPr lang="en-US" dirty="0" smtClean="0"/>
              <a:t>data</a:t>
            </a:r>
            <a:r>
              <a:rPr lang="en-US" dirty="0"/>
              <a:t>. </a:t>
            </a:r>
            <a:endParaRPr lang="bn-BD" dirty="0" smtClean="0"/>
          </a:p>
          <a:p>
            <a:pPr lvl="1"/>
            <a:r>
              <a:rPr lang="en-US" dirty="0" smtClean="0"/>
              <a:t>b</a:t>
            </a:r>
            <a:r>
              <a:rPr lang="en-US" dirty="0"/>
              <a:t>) </a:t>
            </a:r>
            <a:r>
              <a:rPr lang="en-US" dirty="0" smtClean="0"/>
              <a:t>sensitive </a:t>
            </a:r>
            <a:r>
              <a:rPr lang="en-US" dirty="0"/>
              <a:t>to the </a:t>
            </a:r>
            <a:r>
              <a:rPr lang="en-US" dirty="0" smtClean="0"/>
              <a:t>choice</a:t>
            </a:r>
            <a:r>
              <a:rPr lang="bn-B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similarity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c) require </a:t>
            </a:r>
            <a:r>
              <a:rPr lang="en-US" dirty="0"/>
              <a:t>large storage. </a:t>
            </a:r>
            <a:endParaRPr lang="bn-BD" dirty="0"/>
          </a:p>
          <a:p>
            <a:pPr lvl="1"/>
            <a:r>
              <a:rPr lang="en-US" dirty="0"/>
              <a:t>d) Computationally expensive</a:t>
            </a:r>
            <a:r>
              <a:rPr lang="bn-BD" dirty="0"/>
              <a:t> </a:t>
            </a:r>
            <a:r>
              <a:rPr lang="en-US" dirty="0"/>
              <a:t>technique. </a:t>
            </a:r>
            <a:endParaRPr lang="bn-BD" dirty="0"/>
          </a:p>
          <a:p>
            <a:pPr lvl="1"/>
            <a:r>
              <a:rPr lang="en-US" dirty="0"/>
              <a:t>e) </a:t>
            </a:r>
            <a:r>
              <a:rPr lang="en-US" dirty="0" smtClean="0"/>
              <a:t>not </a:t>
            </a:r>
            <a:r>
              <a:rPr lang="en-US" dirty="0"/>
              <a:t>robust to noise and can misclassify</a:t>
            </a:r>
            <a:r>
              <a:rPr lang="bn-BD" dirty="0"/>
              <a:t> </a:t>
            </a:r>
            <a:r>
              <a:rPr lang="en-US" dirty="0"/>
              <a:t>instances if noise is present</a:t>
            </a:r>
            <a:r>
              <a:rPr lang="bn-BD" dirty="0" smtClean="0"/>
              <a:t>.</a:t>
            </a:r>
            <a:endParaRPr lang="bn-B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Fuzzy Logic: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ffers </a:t>
            </a:r>
            <a:r>
              <a:rPr lang="en-US" dirty="0"/>
              <a:t>rigor of formal methods </a:t>
            </a:r>
            <a:r>
              <a:rPr lang="en-US" dirty="0" smtClean="0"/>
              <a:t>without</a:t>
            </a:r>
            <a:r>
              <a:rPr lang="bn-BD" dirty="0" smtClean="0"/>
              <a:t> </a:t>
            </a:r>
            <a:r>
              <a:rPr lang="en-US" dirty="0" smtClean="0"/>
              <a:t>requiring </a:t>
            </a:r>
            <a:r>
              <a:rPr lang="en-US" dirty="0"/>
              <a:t>undue precision. </a:t>
            </a:r>
            <a:endParaRPr lang="en-US" dirty="0" smtClean="0"/>
          </a:p>
          <a:p>
            <a:r>
              <a:rPr lang="en-US" dirty="0" smtClean="0"/>
              <a:t>Fuzzy </a:t>
            </a:r>
            <a:r>
              <a:rPr lang="en-US" dirty="0"/>
              <a:t>logic is not enough to detect all types of </a:t>
            </a:r>
            <a:r>
              <a:rPr lang="en-US" dirty="0" smtClean="0"/>
              <a:t>attacks.</a:t>
            </a:r>
            <a:r>
              <a:rPr lang="bn-BD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performs well when it is integrated with other </a:t>
            </a:r>
            <a:r>
              <a:rPr lang="en-US" dirty="0" smtClean="0"/>
              <a:t>classifiers</a:t>
            </a:r>
            <a:r>
              <a:rPr lang="bn-B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r>
              <a:rPr lang="bn-BD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) allow</a:t>
            </a:r>
            <a:r>
              <a:rPr lang="bn-BD" dirty="0" smtClean="0"/>
              <a:t> </a:t>
            </a:r>
            <a:r>
              <a:rPr lang="en-US" dirty="0" smtClean="0"/>
              <a:t>constructing </a:t>
            </a:r>
            <a:r>
              <a:rPr lang="en-US" dirty="0"/>
              <a:t>the if-then </a:t>
            </a:r>
            <a:r>
              <a:rPr lang="en-US" dirty="0" smtClean="0"/>
              <a:t>rules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b) They can combine </a:t>
            </a:r>
            <a:r>
              <a:rPr lang="en-US" dirty="0" smtClean="0"/>
              <a:t>the</a:t>
            </a:r>
            <a:r>
              <a:rPr lang="bn-BD" dirty="0" smtClean="0"/>
              <a:t> </a:t>
            </a:r>
            <a:r>
              <a:rPr lang="en-US" dirty="0" smtClean="0"/>
              <a:t>input </a:t>
            </a:r>
            <a:r>
              <a:rPr lang="en-US" dirty="0"/>
              <a:t>from varying sources.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) </a:t>
            </a:r>
            <a:r>
              <a:rPr lang="en-US" dirty="0"/>
              <a:t>The quantitative </a:t>
            </a:r>
            <a:r>
              <a:rPr lang="en-US" dirty="0" smtClean="0"/>
              <a:t>measures</a:t>
            </a:r>
            <a:r>
              <a:rPr lang="bn-BD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by IDS such as connection interval, CPU usage </a:t>
            </a:r>
            <a:r>
              <a:rPr lang="en-US" dirty="0" smtClean="0"/>
              <a:t>time,</a:t>
            </a:r>
            <a:r>
              <a:rPr lang="bn-BD" dirty="0" smtClean="0"/>
              <a:t> </a:t>
            </a:r>
            <a:r>
              <a:rPr lang="en-US" dirty="0" smtClean="0"/>
              <a:t>etc</a:t>
            </a:r>
            <a:r>
              <a:rPr lang="en-US" dirty="0"/>
              <a:t>. are fuzzy in nature. </a:t>
            </a:r>
            <a:endParaRPr lang="bn-BD" dirty="0" smtClean="0"/>
          </a:p>
          <a:p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) </a:t>
            </a:r>
            <a:r>
              <a:rPr lang="en-US" dirty="0"/>
              <a:t>The degree of alert that can be produced </a:t>
            </a:r>
            <a:r>
              <a:rPr lang="en-US" dirty="0" smtClean="0"/>
              <a:t>by</a:t>
            </a:r>
            <a:r>
              <a:rPr lang="bn-BD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IDS is often fuzzy</a:t>
            </a:r>
          </a:p>
        </p:txBody>
      </p:sp>
    </p:spTree>
    <p:extLst>
      <p:ext uri="{BB962C8B-B14F-4D97-AF65-F5344CB8AC3E}">
        <p14:creationId xmlns:p14="http://schemas.microsoft.com/office/powerpoint/2010/main" val="11768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Hidden Markov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bn-BD" dirty="0" smtClean="0"/>
              <a:t> </a:t>
            </a:r>
            <a:r>
              <a:rPr lang="en-US" dirty="0" smtClean="0"/>
              <a:t>behavioral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composed </a:t>
            </a:r>
            <a:r>
              <a:rPr lang="en-US" dirty="0"/>
              <a:t>of states, </a:t>
            </a:r>
            <a:r>
              <a:rPr lang="en-US" dirty="0" smtClean="0"/>
              <a:t>transitions</a:t>
            </a:r>
            <a:r>
              <a:rPr lang="bn-BD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actions. </a:t>
            </a:r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the category of Markov </a:t>
            </a:r>
            <a:r>
              <a:rPr lang="en-US" dirty="0" smtClean="0"/>
              <a:t>Models.</a:t>
            </a:r>
            <a:r>
              <a:rPr lang="bn-BD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10)Swarm Intelligence: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Swarm </a:t>
            </a:r>
            <a:r>
              <a:rPr lang="en-US" dirty="0"/>
              <a:t>Optimization is an </a:t>
            </a:r>
            <a:r>
              <a:rPr lang="en-US" dirty="0" smtClean="0"/>
              <a:t>advanced</a:t>
            </a:r>
            <a:r>
              <a:rPr lang="bn-BD" dirty="0" smtClean="0"/>
              <a:t> </a:t>
            </a:r>
            <a:r>
              <a:rPr lang="en-US" dirty="0" smtClean="0"/>
              <a:t>machine </a:t>
            </a:r>
            <a:r>
              <a:rPr lang="en-US" dirty="0"/>
              <a:t>learning algorithm which is based on the </a:t>
            </a:r>
            <a:r>
              <a:rPr lang="en-US" dirty="0" smtClean="0"/>
              <a:t>evolutionary</a:t>
            </a:r>
            <a:r>
              <a:rPr lang="bn-BD" dirty="0" smtClean="0"/>
              <a:t> </a:t>
            </a:r>
            <a:r>
              <a:rPr lang="en-US" dirty="0" smtClean="0"/>
              <a:t>computations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3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8040"/>
            <a:ext cx="8946541" cy="4870360"/>
          </a:xfrm>
        </p:spPr>
        <p:txBody>
          <a:bodyPr>
            <a:normAutofit/>
          </a:bodyPr>
          <a:lstStyle/>
          <a:p>
            <a:r>
              <a:rPr lang="en-US" dirty="0" smtClean="0"/>
              <a:t>publicly </a:t>
            </a:r>
            <a:r>
              <a:rPr lang="en-US" dirty="0"/>
              <a:t>available </a:t>
            </a:r>
            <a:r>
              <a:rPr lang="en-US" dirty="0" smtClean="0"/>
              <a:t>datasets</a:t>
            </a:r>
            <a:r>
              <a:rPr lang="bn-BD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KDD’99</a:t>
            </a:r>
            <a:r>
              <a:rPr lang="en-US" dirty="0" smtClean="0"/>
              <a:t>, </a:t>
            </a:r>
            <a:r>
              <a:rPr lang="en-US" dirty="0"/>
              <a:t>DARPA </a:t>
            </a:r>
            <a:r>
              <a:rPr lang="en-US" dirty="0" smtClean="0"/>
              <a:t>1998</a:t>
            </a:r>
            <a:r>
              <a:rPr lang="bn-BD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Recent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r>
              <a:rPr lang="en-US" dirty="0"/>
              <a:t>datasets </a:t>
            </a:r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ISCX </a:t>
            </a:r>
            <a:r>
              <a:rPr lang="en-US" dirty="0" smtClean="0"/>
              <a:t>2012</a:t>
            </a:r>
          </a:p>
          <a:p>
            <a:pPr lvl="2"/>
            <a:r>
              <a:rPr lang="en-US" dirty="0" smtClean="0"/>
              <a:t> UNSW-NB15</a:t>
            </a:r>
          </a:p>
          <a:p>
            <a:endParaRPr lang="en-US" dirty="0" smtClean="0"/>
          </a:p>
          <a:p>
            <a:r>
              <a:rPr lang="en-US" dirty="0" smtClean="0"/>
              <a:t>ML techniques Categories</a:t>
            </a:r>
          </a:p>
          <a:p>
            <a:pPr lvl="1"/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Single classifiers </a:t>
            </a:r>
            <a:r>
              <a:rPr lang="en-US" dirty="0" smtClean="0"/>
              <a:t>with</a:t>
            </a:r>
            <a:r>
              <a:rPr lang="bn-BD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(ii) Single classifiers with limited 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iii)</a:t>
            </a:r>
            <a:r>
              <a:rPr lang="bn-BD" dirty="0" smtClean="0"/>
              <a:t> </a:t>
            </a:r>
            <a:r>
              <a:rPr lang="en-US" dirty="0" smtClean="0"/>
              <a:t>Multiple </a:t>
            </a:r>
            <a:r>
              <a:rPr lang="en-US" dirty="0"/>
              <a:t>classifiers with all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(iv</a:t>
            </a:r>
            <a:r>
              <a:rPr lang="en-US" dirty="0" smtClean="0"/>
              <a:t>) </a:t>
            </a:r>
            <a:r>
              <a:rPr lang="en-US" dirty="0"/>
              <a:t>Multiple </a:t>
            </a:r>
            <a:r>
              <a:rPr lang="en-US" dirty="0" smtClean="0"/>
              <a:t>classifiers</a:t>
            </a:r>
            <a:r>
              <a:rPr lang="bn-B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limited features. </a:t>
            </a:r>
          </a:p>
        </p:txBody>
      </p:sp>
    </p:spTree>
    <p:extLst>
      <p:ext uri="{BB962C8B-B14F-4D97-AF65-F5344CB8AC3E}">
        <p14:creationId xmlns:p14="http://schemas.microsoft.com/office/powerpoint/2010/main" val="15207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US" dirty="0" smtClean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44710"/>
            <a:ext cx="8946541" cy="4303690"/>
          </a:xfrm>
        </p:spPr>
        <p:txBody>
          <a:bodyPr>
            <a:normAutofit/>
          </a:bodyPr>
          <a:lstStyle/>
          <a:p>
            <a:r>
              <a:rPr lang="bn-BD" dirty="0" smtClean="0"/>
              <a:t>1. </a:t>
            </a:r>
            <a:r>
              <a:rPr lang="en-US" dirty="0"/>
              <a:t>Network Intrusion</a:t>
            </a:r>
            <a:r>
              <a:rPr lang="bn-BD" dirty="0"/>
              <a:t> </a:t>
            </a:r>
            <a:r>
              <a:rPr lang="en-US" dirty="0" smtClean="0"/>
              <a:t>Detection: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Technique : </a:t>
            </a:r>
            <a:r>
              <a:rPr lang="en-US" dirty="0" smtClean="0"/>
              <a:t>Support </a:t>
            </a:r>
            <a:r>
              <a:rPr lang="en-US" dirty="0"/>
              <a:t>Vector Machine (SVM) </a:t>
            </a:r>
            <a:endParaRPr lang="en-US" dirty="0" smtClean="0"/>
          </a:p>
          <a:p>
            <a:pPr lvl="1"/>
            <a:r>
              <a:rPr lang="en-US" dirty="0" smtClean="0"/>
              <a:t>Dataset:  </a:t>
            </a:r>
            <a:r>
              <a:rPr lang="en-US" dirty="0"/>
              <a:t>KDD’99 </a:t>
            </a:r>
            <a:r>
              <a:rPr lang="bn-BD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Detection rate: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91.6</a:t>
            </a:r>
            <a:r>
              <a:rPr lang="en-US" dirty="0"/>
              <a:t>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err="1" smtClean="0"/>
              <a:t>DoS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36.65</a:t>
            </a:r>
            <a:r>
              <a:rPr lang="en-US" dirty="0"/>
              <a:t>% for Probe attack </a:t>
            </a:r>
            <a:endParaRPr lang="en-US" dirty="0" smtClean="0"/>
          </a:p>
          <a:p>
            <a:pPr lvl="2"/>
            <a:r>
              <a:rPr lang="en-US" dirty="0" smtClean="0"/>
              <a:t>12</a:t>
            </a:r>
            <a:r>
              <a:rPr lang="en-US" dirty="0"/>
              <a:t>% for </a:t>
            </a:r>
            <a:r>
              <a:rPr lang="en-US" dirty="0" smtClean="0"/>
              <a:t>U2R</a:t>
            </a:r>
            <a:r>
              <a:rPr lang="bn-BD" dirty="0" smtClean="0"/>
              <a:t> </a:t>
            </a:r>
            <a:r>
              <a:rPr lang="en-US" dirty="0" smtClean="0"/>
              <a:t>attack </a:t>
            </a:r>
            <a:endParaRPr lang="en-US" dirty="0" smtClean="0"/>
          </a:p>
          <a:p>
            <a:pPr lvl="2"/>
            <a:r>
              <a:rPr lang="en-US" dirty="0" smtClean="0"/>
              <a:t>22</a:t>
            </a:r>
            <a:r>
              <a:rPr lang="en-US" dirty="0"/>
              <a:t>% for R2L attacks</a:t>
            </a:r>
            <a:r>
              <a:rPr lang="en-US" dirty="0" smtClean="0"/>
              <a:t>.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13904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6"/>
          </a:xfrm>
        </p:spPr>
        <p:txBody>
          <a:bodyPr>
            <a:normAutofit/>
          </a:bodyPr>
          <a:lstStyle/>
          <a:p>
            <a:r>
              <a:rPr lang="bn-BD" dirty="0" smtClean="0"/>
              <a:t>2</a:t>
            </a:r>
            <a:r>
              <a:rPr lang="bn-BD" dirty="0" smtClean="0"/>
              <a:t>. </a:t>
            </a:r>
            <a:r>
              <a:rPr lang="en-US" dirty="0" smtClean="0"/>
              <a:t>Intrusion </a:t>
            </a:r>
            <a:r>
              <a:rPr lang="en-US" dirty="0"/>
              <a:t>Detection 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pproaches :  Naive</a:t>
            </a:r>
            <a:r>
              <a:rPr lang="bn-BD" dirty="0" smtClean="0"/>
              <a:t> </a:t>
            </a:r>
            <a:r>
              <a:rPr lang="en-US" dirty="0" smtClean="0"/>
              <a:t>Bayes </a:t>
            </a:r>
            <a:r>
              <a:rPr lang="en-US" dirty="0"/>
              <a:t>and Decision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Dataset: </a:t>
            </a:r>
            <a:r>
              <a:rPr lang="en-US" dirty="0" smtClean="0"/>
              <a:t> </a:t>
            </a:r>
            <a:r>
              <a:rPr lang="en-US" dirty="0"/>
              <a:t>KDD’99 </a:t>
            </a:r>
            <a:endParaRPr lang="en-US" dirty="0" smtClean="0"/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 very </a:t>
            </a:r>
            <a:r>
              <a:rPr lang="en-US" dirty="0"/>
              <a:t>poor </a:t>
            </a:r>
            <a:r>
              <a:rPr lang="en-US" dirty="0" smtClean="0"/>
              <a:t>for </a:t>
            </a:r>
            <a:r>
              <a:rPr lang="en-US" dirty="0"/>
              <a:t>low-frequency attacks</a:t>
            </a:r>
            <a:r>
              <a:rPr lang="bn-BD" dirty="0"/>
              <a:t> </a:t>
            </a:r>
            <a:r>
              <a:rPr lang="en-US" dirty="0"/>
              <a:t>(U2R and R2L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NB</a:t>
            </a:r>
          </a:p>
          <a:p>
            <a:pPr lvl="2"/>
            <a:r>
              <a:rPr lang="en-US" dirty="0" smtClean="0"/>
              <a:t>96.65</a:t>
            </a:r>
            <a:r>
              <a:rPr lang="en-US" dirty="0"/>
              <a:t>% for</a:t>
            </a:r>
            <a:r>
              <a:rPr lang="bn-BD" dirty="0"/>
              <a:t> </a:t>
            </a:r>
            <a:r>
              <a:rPr lang="en-US" dirty="0" err="1"/>
              <a:t>DoS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88.33</a:t>
            </a:r>
            <a:r>
              <a:rPr lang="en-US" dirty="0"/>
              <a:t>% 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probe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DT </a:t>
            </a:r>
            <a:endParaRPr lang="en-US" dirty="0" smtClean="0"/>
          </a:p>
          <a:p>
            <a:pPr lvl="2"/>
            <a:r>
              <a:rPr lang="en-US" dirty="0" smtClean="0"/>
              <a:t>97.24</a:t>
            </a:r>
            <a:r>
              <a:rPr lang="en-US" dirty="0"/>
              <a:t>% </a:t>
            </a:r>
            <a:r>
              <a:rPr lang="en-US" dirty="0" smtClean="0"/>
              <a:t>for </a:t>
            </a:r>
            <a:r>
              <a:rPr lang="en-US" dirty="0" err="1"/>
              <a:t>DoS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77.92</a:t>
            </a:r>
            <a:r>
              <a:rPr lang="en-US" dirty="0"/>
              <a:t>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/>
              <a:t>probe attack. 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956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1376"/>
            <a:ext cx="8946541" cy="4587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n-BD" dirty="0"/>
          </a:p>
          <a:p>
            <a:r>
              <a:rPr lang="bn-BD" dirty="0" smtClean="0"/>
              <a:t>3. </a:t>
            </a:r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Approach :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Back </a:t>
            </a:r>
            <a:r>
              <a:rPr lang="en-US" dirty="0"/>
              <a:t>Propagation Neural Network (BPL </a:t>
            </a:r>
            <a:r>
              <a:rPr lang="en-US" dirty="0" smtClean="0"/>
              <a:t>NN)</a:t>
            </a:r>
            <a:r>
              <a:rPr lang="bn-BD" dirty="0" smtClean="0"/>
              <a:t> </a:t>
            </a:r>
            <a:r>
              <a:rPr lang="en-US" dirty="0" smtClean="0"/>
              <a:t>classifier </a:t>
            </a:r>
            <a:endParaRPr lang="en-US" dirty="0"/>
          </a:p>
          <a:p>
            <a:pPr lvl="2"/>
            <a:r>
              <a:rPr lang="en-US" dirty="0" smtClean="0"/>
              <a:t>Decision </a:t>
            </a:r>
            <a:r>
              <a:rPr lang="en-US" dirty="0"/>
              <a:t>tree </a:t>
            </a:r>
            <a:endParaRPr lang="en-US" dirty="0" smtClean="0"/>
          </a:p>
          <a:p>
            <a:pPr lvl="1"/>
            <a:r>
              <a:rPr lang="en-US" dirty="0" smtClean="0"/>
              <a:t>Dataset : </a:t>
            </a:r>
            <a:r>
              <a:rPr lang="en-US" dirty="0" smtClean="0"/>
              <a:t>KDD’99</a:t>
            </a:r>
          </a:p>
          <a:p>
            <a:pPr lvl="1"/>
            <a:r>
              <a:rPr lang="en-US" dirty="0" smtClean="0"/>
              <a:t>Detection Rate:</a:t>
            </a:r>
          </a:p>
          <a:p>
            <a:pPr lvl="2"/>
            <a:r>
              <a:rPr lang="en-US" dirty="0" smtClean="0"/>
              <a:t>99.99</a:t>
            </a:r>
            <a:r>
              <a:rPr lang="en-US" dirty="0"/>
              <a:t>% for </a:t>
            </a:r>
            <a:r>
              <a:rPr lang="en-US" dirty="0" err="1"/>
              <a:t>DoS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99.78% for</a:t>
            </a:r>
            <a:r>
              <a:rPr lang="bn-BD" dirty="0"/>
              <a:t> </a:t>
            </a:r>
            <a:r>
              <a:rPr lang="en-US" dirty="0"/>
              <a:t>probe, </a:t>
            </a:r>
            <a:endParaRPr lang="en-US" dirty="0" smtClean="0"/>
          </a:p>
          <a:p>
            <a:pPr lvl="2"/>
            <a:r>
              <a:rPr lang="en-US" dirty="0" smtClean="0"/>
              <a:t>90.39</a:t>
            </a:r>
            <a:r>
              <a:rPr lang="en-US" dirty="0"/>
              <a:t>% for </a:t>
            </a:r>
            <a:r>
              <a:rPr lang="en-US" dirty="0" smtClean="0"/>
              <a:t>U2R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98.93% for </a:t>
            </a:r>
            <a:r>
              <a:rPr lang="en-US" dirty="0" smtClean="0"/>
              <a:t>R2L</a:t>
            </a:r>
            <a:endParaRPr lang="bn-BD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/>
              <a:t>D</a:t>
            </a:r>
            <a:r>
              <a:rPr lang="en-US" dirty="0" err="1" smtClean="0"/>
              <a:t>etection</a:t>
            </a:r>
            <a:r>
              <a:rPr lang="en-US" dirty="0" smtClean="0"/>
              <a:t> </a:t>
            </a:r>
            <a:r>
              <a:rPr lang="en-US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high-level, the detection mechanism used by </a:t>
            </a:r>
            <a:r>
              <a:rPr lang="en-US" dirty="0" smtClean="0"/>
              <a:t>the </a:t>
            </a:r>
            <a:r>
              <a:rPr lang="en-US" dirty="0" err="1" smtClean="0"/>
              <a:t>IDSes</a:t>
            </a:r>
            <a:r>
              <a:rPr lang="bn-BD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of three </a:t>
            </a:r>
            <a:r>
              <a:rPr lang="en-US" dirty="0" smtClean="0"/>
              <a:t>types</a:t>
            </a:r>
            <a:r>
              <a:rPr lang="bn-BD" dirty="0" smtClean="0"/>
              <a:t> :</a:t>
            </a:r>
          </a:p>
          <a:p>
            <a:pPr lvl="2"/>
            <a:r>
              <a:rPr lang="bn-BD" dirty="0" smtClean="0"/>
              <a:t>1. </a:t>
            </a:r>
            <a:r>
              <a:rPr lang="bn-BD" sz="2000" dirty="0"/>
              <a:t>M</a:t>
            </a:r>
            <a:r>
              <a:rPr lang="en-US" sz="2000" dirty="0" err="1" smtClean="0"/>
              <a:t>isuse</a:t>
            </a:r>
            <a:r>
              <a:rPr lang="en-US" sz="2000" dirty="0" smtClean="0"/>
              <a:t> </a:t>
            </a:r>
            <a:r>
              <a:rPr lang="en-US" sz="2000" dirty="0" smtClean="0"/>
              <a:t>detection</a:t>
            </a:r>
            <a:endParaRPr lang="bn-BD" sz="2000" dirty="0"/>
          </a:p>
          <a:p>
            <a:pPr lvl="2"/>
            <a:r>
              <a:rPr lang="bn-BD" sz="2000" dirty="0" smtClean="0"/>
              <a:t>2. A</a:t>
            </a:r>
            <a:r>
              <a:rPr lang="en-US" sz="2000" dirty="0" err="1" smtClean="0"/>
              <a:t>nomaly</a:t>
            </a:r>
            <a:r>
              <a:rPr lang="en-US" sz="2000" dirty="0" smtClean="0"/>
              <a:t> detection</a:t>
            </a:r>
            <a:endParaRPr lang="bn-BD" sz="2000" dirty="0" smtClean="0"/>
          </a:p>
          <a:p>
            <a:pPr lvl="2"/>
            <a:r>
              <a:rPr lang="bn-BD" sz="2000" dirty="0" smtClean="0"/>
              <a:t>3. </a:t>
            </a:r>
            <a:r>
              <a:rPr lang="bn-BD" sz="2000" dirty="0"/>
              <a:t>H</a:t>
            </a:r>
            <a:r>
              <a:rPr lang="en-US" sz="2000" dirty="0" err="1" smtClean="0"/>
              <a:t>ybrid</a:t>
            </a:r>
            <a:r>
              <a:rPr lang="en-US" sz="2000" dirty="0" smtClean="0"/>
              <a:t> </a:t>
            </a:r>
            <a:r>
              <a:rPr lang="en-US" sz="2000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n-BD" dirty="0"/>
          </a:p>
          <a:p>
            <a:r>
              <a:rPr lang="bn-BD" dirty="0" smtClean="0"/>
              <a:t>4.</a:t>
            </a:r>
            <a:r>
              <a:rPr lang="en-US" dirty="0" smtClean="0"/>
              <a:t>Misuse </a:t>
            </a:r>
            <a:r>
              <a:rPr lang="en-US" dirty="0"/>
              <a:t>detection </a:t>
            </a:r>
            <a:endParaRPr lang="en-US" dirty="0" smtClean="0"/>
          </a:p>
          <a:p>
            <a:pPr lvl="1"/>
            <a:r>
              <a:rPr lang="en-US" dirty="0" smtClean="0"/>
              <a:t>Technique : fuzzy </a:t>
            </a:r>
            <a:r>
              <a:rPr lang="en-US" dirty="0"/>
              <a:t>association rules </a:t>
            </a:r>
            <a:endParaRPr lang="en-US" dirty="0" smtClean="0"/>
          </a:p>
          <a:p>
            <a:pPr lvl="1"/>
            <a:r>
              <a:rPr lang="en-US" dirty="0" smtClean="0"/>
              <a:t>Dataset : </a:t>
            </a:r>
            <a:r>
              <a:rPr lang="en-US" dirty="0" smtClean="0"/>
              <a:t>KDD’99.</a:t>
            </a:r>
            <a:endParaRPr lang="bn-BD" dirty="0" smtClean="0"/>
          </a:p>
          <a:p>
            <a:pPr lvl="1"/>
            <a:r>
              <a:rPr lang="en-US" dirty="0" smtClean="0"/>
              <a:t>Detection rate:</a:t>
            </a:r>
          </a:p>
          <a:p>
            <a:pPr lvl="2"/>
            <a:r>
              <a:rPr lang="en-US" dirty="0" smtClean="0"/>
              <a:t>78.9</a:t>
            </a:r>
            <a:r>
              <a:rPr lang="en-US" dirty="0"/>
              <a:t>% </a:t>
            </a:r>
            <a:r>
              <a:rPr lang="en-US" dirty="0" smtClean="0"/>
              <a:t> for </a:t>
            </a:r>
            <a:r>
              <a:rPr lang="en-US" dirty="0" err="1"/>
              <a:t>DoS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88.5%  </a:t>
            </a:r>
            <a:r>
              <a:rPr lang="en-US" dirty="0"/>
              <a:t>for probe attack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U2R for </a:t>
            </a:r>
            <a:r>
              <a:rPr lang="en-US" dirty="0"/>
              <a:t>68.6% </a:t>
            </a:r>
            <a:endParaRPr lang="en-US" dirty="0" smtClean="0"/>
          </a:p>
          <a:p>
            <a:pPr lvl="2"/>
            <a:r>
              <a:rPr lang="en-US" dirty="0" smtClean="0"/>
              <a:t>R2L for </a:t>
            </a:r>
            <a:r>
              <a:rPr lang="en-US" dirty="0"/>
              <a:t>6.2% </a:t>
            </a:r>
            <a:endParaRPr lang="en-US" dirty="0" smtClean="0"/>
          </a:p>
          <a:p>
            <a:pPr lvl="2"/>
            <a:r>
              <a:rPr lang="en-US" dirty="0" smtClean="0"/>
              <a:t>Overall  </a:t>
            </a:r>
            <a:r>
              <a:rPr lang="en-US" dirty="0"/>
              <a:t>70%-90% with 2% false positives.</a:t>
            </a:r>
            <a:endParaRPr lang="bn-BD" dirty="0" smtClean="0"/>
          </a:p>
          <a:p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n-BD" dirty="0" smtClean="0"/>
          </a:p>
          <a:p>
            <a:r>
              <a:rPr lang="en-US" dirty="0"/>
              <a:t>5</a:t>
            </a:r>
            <a:r>
              <a:rPr lang="bn-BD" dirty="0"/>
              <a:t>. </a:t>
            </a:r>
            <a:r>
              <a:rPr lang="en-US" dirty="0" smtClean="0"/>
              <a:t>Detecting </a:t>
            </a:r>
            <a:r>
              <a:rPr lang="en-US" dirty="0"/>
              <a:t>attacks in the cyber network. </a:t>
            </a:r>
            <a:endParaRPr lang="en-US" dirty="0" smtClean="0"/>
          </a:p>
          <a:p>
            <a:pPr lvl="1"/>
            <a:r>
              <a:rPr lang="en-US" dirty="0" smtClean="0"/>
              <a:t>Technique : ML</a:t>
            </a:r>
          </a:p>
          <a:p>
            <a:pPr lvl="1"/>
            <a:r>
              <a:rPr lang="en-US" dirty="0" smtClean="0"/>
              <a:t>Accuracy :</a:t>
            </a:r>
          </a:p>
          <a:p>
            <a:pPr lvl="2"/>
            <a:r>
              <a:rPr lang="en-US" dirty="0" smtClean="0"/>
              <a:t>DT  :   88.67%,</a:t>
            </a:r>
          </a:p>
          <a:p>
            <a:pPr lvl="2"/>
            <a:r>
              <a:rPr lang="en-US" dirty="0" smtClean="0"/>
              <a:t>NB : </a:t>
            </a:r>
            <a:r>
              <a:rPr lang="en-US" dirty="0"/>
              <a:t>73.8</a:t>
            </a:r>
            <a:r>
              <a:rPr lang="en-US" dirty="0" smtClean="0"/>
              <a:t>%</a:t>
            </a:r>
          </a:p>
          <a:p>
            <a:pPr lvl="2"/>
            <a:r>
              <a:rPr lang="en-US" dirty="0" smtClean="0"/>
              <a:t>SVM </a:t>
            </a:r>
            <a:r>
              <a:rPr lang="en-US" dirty="0"/>
              <a:t>with</a:t>
            </a:r>
            <a:r>
              <a:rPr lang="bn-BD" dirty="0"/>
              <a:t> </a:t>
            </a:r>
            <a:r>
              <a:rPr lang="en-US" dirty="0"/>
              <a:t>RBF kernel :</a:t>
            </a:r>
            <a:r>
              <a:rPr lang="en-US" dirty="0" smtClean="0"/>
              <a:t> </a:t>
            </a:r>
            <a:r>
              <a:rPr lang="en-US" dirty="0"/>
              <a:t>70.15% </a:t>
            </a:r>
            <a:endParaRPr lang="en-US" dirty="0" smtClean="0"/>
          </a:p>
          <a:p>
            <a:pPr lvl="2"/>
            <a:r>
              <a:rPr lang="en-US" dirty="0" smtClean="0"/>
              <a:t>SVM </a:t>
            </a:r>
            <a:r>
              <a:rPr lang="en-US" dirty="0"/>
              <a:t>with polynomial</a:t>
            </a:r>
            <a:r>
              <a:rPr lang="bn-BD" dirty="0"/>
              <a:t> </a:t>
            </a:r>
            <a:r>
              <a:rPr lang="en-US" dirty="0"/>
              <a:t>kernel </a:t>
            </a:r>
            <a:r>
              <a:rPr lang="en-US" dirty="0" smtClean="0"/>
              <a:t> : 68.06%</a:t>
            </a:r>
            <a:endParaRPr lang="bn-BD" dirty="0"/>
          </a:p>
          <a:p>
            <a:endParaRPr lang="bn-BD" dirty="0" smtClean="0"/>
          </a:p>
        </p:txBody>
      </p:sp>
    </p:spTree>
    <p:extLst>
      <p:ext uri="{BB962C8B-B14F-4D97-AF65-F5344CB8AC3E}">
        <p14:creationId xmlns:p14="http://schemas.microsoft.com/office/powerpoint/2010/main" val="37700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8. </a:t>
            </a:r>
            <a:r>
              <a:rPr lang="en-US" dirty="0" smtClean="0"/>
              <a:t>Detecting</a:t>
            </a:r>
            <a:r>
              <a:rPr lang="bn-BD" dirty="0" smtClean="0"/>
              <a:t> </a:t>
            </a:r>
            <a:r>
              <a:rPr lang="en-US" dirty="0" smtClean="0"/>
              <a:t>application-layer </a:t>
            </a:r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smtClean="0"/>
              <a:t>attack:</a:t>
            </a:r>
          </a:p>
          <a:p>
            <a:pPr lvl="1"/>
            <a:r>
              <a:rPr lang="en-US" dirty="0" smtClean="0"/>
              <a:t>Uses : </a:t>
            </a:r>
            <a:r>
              <a:rPr lang="en-US" dirty="0" smtClean="0"/>
              <a:t> Non-parametric</a:t>
            </a:r>
            <a:r>
              <a:rPr lang="bn-BD" dirty="0" smtClean="0"/>
              <a:t> </a:t>
            </a:r>
            <a:r>
              <a:rPr lang="en-US" dirty="0" smtClean="0"/>
              <a:t>CUSUM </a:t>
            </a:r>
            <a:r>
              <a:rPr lang="en-US" dirty="0"/>
              <a:t>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/>
              <a:t>selective </a:t>
            </a:r>
            <a:r>
              <a:rPr lang="en-US" dirty="0" smtClean="0"/>
              <a:t>sampling : </a:t>
            </a:r>
            <a:r>
              <a:rPr lang="en-US" dirty="0"/>
              <a:t>100</a:t>
            </a:r>
            <a:r>
              <a:rPr lang="en-US" dirty="0" smtClean="0"/>
              <a:t>% ,  0% false positive </a:t>
            </a:r>
          </a:p>
          <a:p>
            <a:pPr lvl="2"/>
            <a:endParaRPr lang="bn-BD" dirty="0" smtClean="0"/>
          </a:p>
          <a:p>
            <a:endParaRPr lang="bn-BD" dirty="0"/>
          </a:p>
          <a:p>
            <a:r>
              <a:rPr lang="bn-BD" dirty="0" smtClean="0"/>
              <a:t>9. </a:t>
            </a:r>
            <a:r>
              <a:rPr lang="en-US" dirty="0" smtClean="0"/>
              <a:t>Intrusion </a:t>
            </a:r>
            <a:r>
              <a:rPr lang="en-US" dirty="0"/>
              <a:t>detection </a:t>
            </a:r>
            <a:r>
              <a:rPr lang="en-US" dirty="0" smtClean="0"/>
              <a:t>framework</a:t>
            </a:r>
            <a:r>
              <a:rPr lang="bn-BD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Uses :  </a:t>
            </a:r>
            <a:r>
              <a:rPr lang="en-US" dirty="0"/>
              <a:t>support vector machine (SVM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Detection </a:t>
            </a:r>
            <a:r>
              <a:rPr lang="en-US" dirty="0"/>
              <a:t>rate </a:t>
            </a:r>
            <a:r>
              <a:rPr lang="en-US" dirty="0" smtClean="0"/>
              <a:t> : 99.20</a:t>
            </a:r>
            <a:r>
              <a:rPr lang="en-US" dirty="0"/>
              <a:t>% </a:t>
            </a:r>
          </a:p>
          <a:p>
            <a:pPr lvl="2"/>
            <a:r>
              <a:rPr lang="en-US" dirty="0" smtClean="0"/>
              <a:t>False </a:t>
            </a:r>
            <a:r>
              <a:rPr lang="en-US" dirty="0"/>
              <a:t>alarm </a:t>
            </a:r>
            <a:r>
              <a:rPr lang="en-US" dirty="0" smtClean="0"/>
              <a:t>rate :  </a:t>
            </a:r>
            <a:r>
              <a:rPr lang="en-US" dirty="0"/>
              <a:t>0.60</a:t>
            </a:r>
            <a:r>
              <a:rPr lang="en-US" dirty="0" smtClean="0"/>
              <a:t>%.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n-BD" dirty="0"/>
          </a:p>
          <a:p>
            <a:r>
              <a:rPr lang="en-US" dirty="0" smtClean="0"/>
              <a:t>Hidden </a:t>
            </a:r>
            <a:r>
              <a:rPr lang="en-US" dirty="0"/>
              <a:t>Naive Bayes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Dataset :  </a:t>
            </a:r>
            <a:r>
              <a:rPr lang="en-US" dirty="0"/>
              <a:t>KDD’99 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</a:t>
            </a:r>
            <a:r>
              <a:rPr lang="en-US" dirty="0"/>
              <a:t>detection rate </a:t>
            </a:r>
            <a:r>
              <a:rPr lang="en-US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99.60% </a:t>
            </a:r>
            <a:endParaRPr lang="en-US" dirty="0" smtClean="0"/>
          </a:p>
          <a:p>
            <a:pPr lvl="1"/>
            <a:r>
              <a:rPr lang="en-US" dirty="0" smtClean="0"/>
              <a:t>Overall </a:t>
            </a:r>
            <a:r>
              <a:rPr lang="en-US" dirty="0" smtClean="0"/>
              <a:t>detection</a:t>
            </a:r>
            <a:r>
              <a:rPr lang="bn-BD" dirty="0" smtClean="0"/>
              <a:t> </a:t>
            </a:r>
            <a:r>
              <a:rPr lang="en-US" dirty="0" smtClean="0"/>
              <a:t> </a:t>
            </a:r>
            <a:r>
              <a:rPr lang="en-US" dirty="0"/>
              <a:t>93.72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Misuse </a:t>
            </a:r>
            <a:r>
              <a:rPr lang="en-US" dirty="0" smtClean="0"/>
              <a:t>detection.</a:t>
            </a:r>
          </a:p>
          <a:p>
            <a:pPr lvl="1"/>
            <a:r>
              <a:rPr lang="en-US" dirty="0" smtClean="0"/>
              <a:t>Algorithm : multi-objective </a:t>
            </a:r>
            <a:r>
              <a:rPr lang="en-US" dirty="0"/>
              <a:t>genetic </a:t>
            </a:r>
            <a:r>
              <a:rPr lang="en-US" dirty="0" smtClean="0"/>
              <a:t>algorithm</a:t>
            </a:r>
            <a:r>
              <a:rPr lang="bn-BD" dirty="0" smtClean="0"/>
              <a:t> </a:t>
            </a:r>
            <a:r>
              <a:rPr lang="en-US" dirty="0" smtClean="0"/>
              <a:t>(MOGA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Dataset : </a:t>
            </a:r>
            <a:r>
              <a:rPr lang="en-US" dirty="0" smtClean="0"/>
              <a:t>ISCX </a:t>
            </a:r>
            <a:r>
              <a:rPr lang="en-US" dirty="0"/>
              <a:t>2012 </a:t>
            </a:r>
            <a:endParaRPr lang="en-US" dirty="0" smtClean="0"/>
          </a:p>
          <a:p>
            <a:pPr lvl="1"/>
            <a:r>
              <a:rPr lang="en-US" dirty="0" smtClean="0"/>
              <a:t>Detection </a:t>
            </a:r>
            <a:r>
              <a:rPr lang="en-US" dirty="0"/>
              <a:t>rate </a:t>
            </a:r>
            <a:r>
              <a:rPr lang="en-US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97.0% </a:t>
            </a:r>
            <a:endParaRPr lang="en-US" dirty="0"/>
          </a:p>
          <a:p>
            <a:pPr lvl="1"/>
            <a:r>
              <a:rPr lang="en-US" dirty="0" smtClean="0"/>
              <a:t>FPR: </a:t>
            </a:r>
            <a:r>
              <a:rPr lang="en-US" dirty="0"/>
              <a:t>2.4%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researches on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n-BD" dirty="0"/>
          </a:p>
          <a:p>
            <a:r>
              <a:rPr lang="en-US" dirty="0" smtClean="0"/>
              <a:t>Deep </a:t>
            </a:r>
            <a:r>
              <a:rPr lang="en-US" dirty="0"/>
              <a:t>packet </a:t>
            </a:r>
            <a:r>
              <a:rPr lang="en-US" dirty="0" smtClean="0"/>
              <a:t>inspection</a:t>
            </a:r>
            <a:r>
              <a:rPr lang="bn-BD" dirty="0" smtClean="0"/>
              <a:t> </a:t>
            </a:r>
            <a:r>
              <a:rPr lang="en-US" dirty="0" smtClean="0"/>
              <a:t>technique </a:t>
            </a:r>
            <a:endParaRPr lang="en-US" dirty="0" smtClean="0"/>
          </a:p>
          <a:p>
            <a:pPr lvl="1"/>
            <a:r>
              <a:rPr lang="en-US" dirty="0" smtClean="0"/>
              <a:t>Detection </a:t>
            </a:r>
            <a:r>
              <a:rPr lang="en-US" dirty="0"/>
              <a:t>rate 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96.7</a:t>
            </a:r>
            <a:r>
              <a:rPr lang="en-US" dirty="0"/>
              <a:t>% for encrypted </a:t>
            </a:r>
            <a:r>
              <a:rPr lang="en-US" dirty="0" smtClean="0"/>
              <a:t>traffic</a:t>
            </a:r>
          </a:p>
          <a:p>
            <a:pPr lvl="2"/>
            <a:r>
              <a:rPr lang="en-US" dirty="0" smtClean="0"/>
              <a:t>96.6</a:t>
            </a:r>
            <a:r>
              <a:rPr lang="en-US" dirty="0"/>
              <a:t>%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unencrypted </a:t>
            </a:r>
            <a:r>
              <a:rPr lang="en-US" dirty="0"/>
              <a:t>traffic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Dataset  : </a:t>
            </a:r>
            <a:r>
              <a:rPr lang="en-US" dirty="0" smtClean="0"/>
              <a:t>ISCX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PERFORMANCE ANALYSIS OF DIFFERENT MACHINE</a:t>
            </a:r>
            <a:br>
              <a:rPr lang="en-US" sz="2800" dirty="0"/>
            </a:br>
            <a:r>
              <a:rPr lang="en-US" sz="2800" dirty="0"/>
              <a:t>LEARNING ALGORITHMS IN INTRUSIONS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comparison of single classifiers with 41 features </a:t>
            </a:r>
            <a:r>
              <a:rPr lang="en-US" dirty="0" smtClean="0"/>
              <a:t>for</a:t>
            </a:r>
            <a:r>
              <a:rPr lang="bn-BD" dirty="0" smtClean="0"/>
              <a:t> </a:t>
            </a:r>
            <a:r>
              <a:rPr lang="en-US" dirty="0" smtClean="0"/>
              <a:t>different Attacks</a:t>
            </a:r>
            <a:r>
              <a:rPr lang="bn-BD" dirty="0" smtClean="0"/>
              <a:t>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846876"/>
            <a:ext cx="10775853" cy="39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of single classifiers with feature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9" y="2025748"/>
            <a:ext cx="8947052" cy="4276578"/>
          </a:xfrm>
        </p:spPr>
      </p:pic>
    </p:spTree>
    <p:extLst>
      <p:ext uri="{BB962C8B-B14F-4D97-AF65-F5344CB8AC3E}">
        <p14:creationId xmlns:p14="http://schemas.microsoft.com/office/powerpoint/2010/main" val="982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of multiple classifiers with all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2082018"/>
            <a:ext cx="9186203" cy="4586068"/>
          </a:xfrm>
        </p:spPr>
      </p:pic>
    </p:spTree>
    <p:extLst>
      <p:ext uri="{BB962C8B-B14F-4D97-AF65-F5344CB8AC3E}">
        <p14:creationId xmlns:p14="http://schemas.microsoft.com/office/powerpoint/2010/main" val="2762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comparison of multiple classifiers with feature selection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853248"/>
            <a:ext cx="9748911" cy="4744499"/>
          </a:xfrm>
        </p:spPr>
      </p:pic>
    </p:spTree>
    <p:extLst>
      <p:ext uri="{BB962C8B-B14F-4D97-AF65-F5344CB8AC3E}">
        <p14:creationId xmlns:p14="http://schemas.microsoft.com/office/powerpoint/2010/main" val="27819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bn-BD" dirty="0"/>
              <a:t>1. </a:t>
            </a:r>
            <a:r>
              <a:rPr lang="bn-BD" sz="2800" dirty="0"/>
              <a:t>M</a:t>
            </a:r>
            <a:r>
              <a:rPr lang="en-US" sz="2800" dirty="0" err="1"/>
              <a:t>isuse</a:t>
            </a:r>
            <a:r>
              <a:rPr lang="en-US" sz="2800" dirty="0"/>
              <a:t> detection</a:t>
            </a:r>
            <a:r>
              <a:rPr lang="bn-BD" sz="2000" dirty="0"/>
              <a:t/>
            </a:r>
            <a:br>
              <a:rPr lang="bn-BD" sz="2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5"/>
          </a:xfrm>
        </p:spPr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en-US" b="1" dirty="0" smtClean="0"/>
              <a:t>known</a:t>
            </a:r>
            <a:r>
              <a:rPr lang="bn-BD" b="1" dirty="0" smtClean="0"/>
              <a:t> </a:t>
            </a:r>
            <a:r>
              <a:rPr lang="en-US" b="1" dirty="0"/>
              <a:t>attack</a:t>
            </a:r>
            <a:r>
              <a:rPr lang="en-US" dirty="0"/>
              <a:t> types</a:t>
            </a:r>
            <a:r>
              <a:rPr lang="en-US" dirty="0" smtClean="0"/>
              <a:t>.</a:t>
            </a:r>
            <a:endParaRPr lang="bn-BD" dirty="0" smtClean="0"/>
          </a:p>
          <a:p>
            <a:r>
              <a:rPr lang="en-US" dirty="0" smtClean="0"/>
              <a:t>Knowledge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Signature</a:t>
            </a:r>
            <a:r>
              <a:rPr lang="bn-BD" dirty="0" smtClean="0"/>
              <a:t> </a:t>
            </a:r>
            <a:r>
              <a:rPr lang="en-US" dirty="0" smtClean="0"/>
              <a:t>matching </a:t>
            </a:r>
            <a:endParaRPr lang="en-US" dirty="0" smtClean="0"/>
          </a:p>
          <a:p>
            <a:pPr lvl="2"/>
            <a:r>
              <a:rPr lang="en-US" dirty="0" smtClean="0"/>
              <a:t>Scans incoming </a:t>
            </a:r>
            <a:r>
              <a:rPr lang="en-US" dirty="0"/>
              <a:t>packets against fixed patterns</a:t>
            </a:r>
            <a:r>
              <a:rPr lang="bn-BD" dirty="0" smtClean="0"/>
              <a:t>.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State </a:t>
            </a:r>
            <a:r>
              <a:rPr lang="en-US" dirty="0"/>
              <a:t>transition analysis and </a:t>
            </a:r>
            <a:endParaRPr lang="en-US" dirty="0"/>
          </a:p>
          <a:p>
            <a:pPr lvl="1"/>
            <a:r>
              <a:rPr lang="en-US" dirty="0" smtClean="0"/>
              <a:t>Rule </a:t>
            </a:r>
            <a:r>
              <a:rPr lang="en-US" dirty="0" smtClean="0"/>
              <a:t>based</a:t>
            </a:r>
            <a:r>
              <a:rPr lang="bn-BD" dirty="0" smtClean="0"/>
              <a:t> </a:t>
            </a:r>
            <a:r>
              <a:rPr lang="en-US" dirty="0" smtClean="0"/>
              <a:t>expert systems</a:t>
            </a:r>
            <a:r>
              <a:rPr lang="bn-BD" dirty="0" smtClean="0"/>
              <a:t>.</a:t>
            </a:r>
            <a:endParaRPr lang="bn-BD" dirty="0" smtClean="0"/>
          </a:p>
        </p:txBody>
      </p:sp>
    </p:spTree>
    <p:extLst>
      <p:ext uri="{BB962C8B-B14F-4D97-AF65-F5344CB8AC3E}">
        <p14:creationId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 smtClean="0"/>
              <a:t>Weka</a:t>
            </a:r>
            <a:endParaRPr lang="bn-BD" dirty="0" smtClean="0"/>
          </a:p>
          <a:p>
            <a:r>
              <a:rPr lang="en-US" dirty="0"/>
              <a:t>B.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bn-BD" dirty="0" smtClean="0"/>
          </a:p>
          <a:p>
            <a:r>
              <a:rPr lang="en-US" dirty="0"/>
              <a:t>C. </a:t>
            </a:r>
            <a:r>
              <a:rPr lang="en-US" dirty="0" err="1" smtClean="0"/>
              <a:t>TensorFlow</a:t>
            </a:r>
            <a:endParaRPr lang="bn-BD" dirty="0" smtClean="0"/>
          </a:p>
          <a:p>
            <a:r>
              <a:rPr lang="en-US" dirty="0"/>
              <a:t>D. </a:t>
            </a:r>
            <a:r>
              <a:rPr lang="en-US" dirty="0" smtClean="0"/>
              <a:t>KMINE</a:t>
            </a:r>
            <a:endParaRPr lang="bn-BD" dirty="0" smtClean="0"/>
          </a:p>
          <a:p>
            <a:r>
              <a:rPr lang="en-US" dirty="0"/>
              <a:t>E. </a:t>
            </a:r>
            <a:r>
              <a:rPr lang="en-US" dirty="0" err="1" smtClean="0"/>
              <a:t>RapidMiner</a:t>
            </a:r>
            <a:endParaRPr lang="bn-BD" dirty="0" smtClean="0"/>
          </a:p>
          <a:p>
            <a:r>
              <a:rPr lang="en-US" dirty="0"/>
              <a:t>F. Environment for Developing KDD-Applications </a:t>
            </a:r>
            <a:r>
              <a:rPr lang="en-US" dirty="0" smtClean="0"/>
              <a:t>Supported</a:t>
            </a:r>
            <a:r>
              <a:rPr lang="bn-BD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Index-Structure (ELKI</a:t>
            </a:r>
            <a:r>
              <a:rPr lang="en-US" dirty="0" smtClean="0"/>
              <a:t>)</a:t>
            </a:r>
            <a:endParaRPr lang="bn-BD" dirty="0" smtClean="0"/>
          </a:p>
          <a:p>
            <a:r>
              <a:rPr lang="en-US" dirty="0"/>
              <a:t>G. Massive Online Analysis (MOA</a:t>
            </a:r>
            <a:r>
              <a:rPr lang="en-US" dirty="0" smtClean="0"/>
              <a:t>)</a:t>
            </a:r>
            <a:endParaRPr lang="bn-B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difficulties associated with detecting the </a:t>
            </a:r>
            <a:r>
              <a:rPr lang="en-US" dirty="0" smtClean="0"/>
              <a:t>low-frequency</a:t>
            </a:r>
            <a:r>
              <a:rPr lang="bn-BD" dirty="0" smtClean="0"/>
              <a:t> </a:t>
            </a:r>
            <a:r>
              <a:rPr lang="en-US" dirty="0" smtClean="0"/>
              <a:t>attacks </a:t>
            </a:r>
            <a:r>
              <a:rPr lang="en-US" dirty="0"/>
              <a:t>using machine learning techniques over network </a:t>
            </a:r>
            <a:r>
              <a:rPr lang="en-US" dirty="0" smtClean="0"/>
              <a:t>dataset</a:t>
            </a:r>
            <a:r>
              <a:rPr lang="bn-BD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been described. It motivates researchers to work on </a:t>
            </a:r>
            <a:r>
              <a:rPr lang="en-US" dirty="0" smtClean="0"/>
              <a:t>other</a:t>
            </a:r>
            <a:r>
              <a:rPr lang="bn-BD" dirty="0" smtClean="0"/>
              <a:t> </a:t>
            </a:r>
            <a:r>
              <a:rPr lang="en-US" dirty="0" smtClean="0"/>
              <a:t>solutions </a:t>
            </a:r>
            <a:r>
              <a:rPr lang="en-US" dirty="0"/>
              <a:t>to detect the Low-frequency attacks. Future </a:t>
            </a:r>
            <a:r>
              <a:rPr lang="en-US" dirty="0" smtClean="0"/>
              <a:t>research</a:t>
            </a:r>
            <a:r>
              <a:rPr lang="bn-BD" dirty="0" smtClean="0"/>
              <a:t> </a:t>
            </a:r>
            <a:r>
              <a:rPr lang="en-US" dirty="0" smtClean="0"/>
              <a:t>directions </a:t>
            </a:r>
            <a:r>
              <a:rPr lang="en-US" dirty="0"/>
              <a:t>are provided to help researchers exploring </a:t>
            </a:r>
            <a:r>
              <a:rPr lang="en-US" dirty="0" smtClean="0"/>
              <a:t>more</a:t>
            </a:r>
            <a:r>
              <a:rPr lang="bn-BD" dirty="0" smtClean="0"/>
              <a:t> </a:t>
            </a:r>
            <a:r>
              <a:rPr lang="en-US" smtClean="0"/>
              <a:t>efficient </a:t>
            </a:r>
            <a:r>
              <a:rPr lang="en-US" dirty="0"/>
              <a:t>solutions for attack detection.</a:t>
            </a:r>
          </a:p>
        </p:txBody>
      </p:sp>
    </p:spTree>
    <p:extLst>
      <p:ext uri="{BB962C8B-B14F-4D97-AF65-F5344CB8AC3E}">
        <p14:creationId xmlns:p14="http://schemas.microsoft.com/office/powerpoint/2010/main" val="28049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</a:t>
            </a:r>
            <a:r>
              <a:rPr lang="en-US" dirty="0" err="1" smtClean="0"/>
              <a:t>nomaly</a:t>
            </a:r>
            <a:r>
              <a:rPr lang="en-US" dirty="0" smtClean="0"/>
              <a:t>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ttacker’s </a:t>
            </a:r>
            <a:r>
              <a:rPr lang="en-US" dirty="0"/>
              <a:t>behavior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normal user’s </a:t>
            </a:r>
            <a:r>
              <a:rPr lang="en-US" dirty="0" smtClean="0"/>
              <a:t>behavior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volving attacks detection possible.</a:t>
            </a:r>
            <a:endParaRPr lang="bn-BD" dirty="0" smtClean="0"/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 smtClean="0"/>
              <a:t>types</a:t>
            </a:r>
            <a:r>
              <a:rPr lang="bn-BD" dirty="0" smtClean="0"/>
              <a:t> :</a:t>
            </a:r>
          </a:p>
          <a:p>
            <a:pPr lvl="2"/>
            <a:r>
              <a:rPr lang="bn-BD" sz="2000" dirty="0" smtClean="0"/>
              <a:t> </a:t>
            </a:r>
            <a:r>
              <a:rPr lang="en-US" sz="2000" dirty="0"/>
              <a:t>Statistical </a:t>
            </a:r>
            <a:r>
              <a:rPr lang="en-US" sz="2000" dirty="0" smtClean="0"/>
              <a:t>techniques</a:t>
            </a:r>
            <a:endParaRPr lang="bn-BD" sz="2000" dirty="0" smtClean="0"/>
          </a:p>
          <a:p>
            <a:pPr lvl="2"/>
            <a:r>
              <a:rPr lang="bn-BD" sz="2000" dirty="0" smtClean="0"/>
              <a:t> </a:t>
            </a:r>
            <a:r>
              <a:rPr lang="en-US" sz="2000" dirty="0"/>
              <a:t>Machine learning </a:t>
            </a:r>
            <a:endParaRPr lang="en-US" sz="2000" dirty="0" smtClean="0"/>
          </a:p>
          <a:p>
            <a:pPr lvl="2"/>
            <a:r>
              <a:rPr lang="bn-BD" sz="2000" dirty="0" smtClean="0"/>
              <a:t> </a:t>
            </a:r>
            <a:r>
              <a:rPr lang="en-US" sz="2000" dirty="0"/>
              <a:t>Finite state machine (FSM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ntegrates</a:t>
            </a:r>
            <a:r>
              <a:rPr lang="bn-BD" dirty="0" smtClean="0"/>
              <a:t> </a:t>
            </a:r>
            <a:r>
              <a:rPr lang="en-US" dirty="0" smtClean="0"/>
              <a:t>misuse </a:t>
            </a:r>
            <a:r>
              <a:rPr lang="en-US" dirty="0"/>
              <a:t>and anomaly detection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2575</TotalTime>
  <Words>2483</Words>
  <Application>Microsoft Office PowerPoint</Application>
  <PresentationFormat>Widescreen</PresentationFormat>
  <Paragraphs>399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Century Gothic</vt:lpstr>
      <vt:lpstr>Vrinda</vt:lpstr>
      <vt:lpstr>Wingdings 3</vt:lpstr>
      <vt:lpstr>Ion</vt:lpstr>
      <vt:lpstr>Presentation on “A Detailed Investigation and Analysis of using Machine Learning Techniques for Intrusion Detection”</vt:lpstr>
      <vt:lpstr>PowerPoint Presentation</vt:lpstr>
      <vt:lpstr>Topics to be discussed</vt:lpstr>
      <vt:lpstr>Current security solutions</vt:lpstr>
      <vt:lpstr>IDS types</vt:lpstr>
      <vt:lpstr>Detection mechanism</vt:lpstr>
      <vt:lpstr>1. Misuse detection </vt:lpstr>
      <vt:lpstr>Anomaly detection</vt:lpstr>
      <vt:lpstr>Hybrid detection</vt:lpstr>
      <vt:lpstr>ML based approaches</vt:lpstr>
      <vt:lpstr>CLASSIFICATION OF ATTACKS : </vt:lpstr>
      <vt:lpstr>Various Attacks based on KDD’99 dataset :</vt:lpstr>
      <vt:lpstr>Different types of attack </vt:lpstr>
      <vt:lpstr>Type of attack:</vt:lpstr>
      <vt:lpstr>Type of attack:</vt:lpstr>
      <vt:lpstr>Type of attack:</vt:lpstr>
      <vt:lpstr>B. Scanning Attacks :</vt:lpstr>
      <vt:lpstr>C. User to Root(U2R) Attacks</vt:lpstr>
      <vt:lpstr>C. User to Root(U2R) Attacks</vt:lpstr>
      <vt:lpstr>C. User to Root(U2R) Attacks</vt:lpstr>
      <vt:lpstr>D. Remote to User(R2U) Attacks</vt:lpstr>
      <vt:lpstr>D. Remote to User(R2U) Attacks</vt:lpstr>
      <vt:lpstr>Various Attacks based on UNSW-NB dataset</vt:lpstr>
      <vt:lpstr>E. Fuzzers</vt:lpstr>
      <vt:lpstr>F. Analysis</vt:lpstr>
      <vt:lpstr>G. Backdoor</vt:lpstr>
      <vt:lpstr>H. Exploits</vt:lpstr>
      <vt:lpstr>I. Generic</vt:lpstr>
      <vt:lpstr>J. Reconnaissance</vt:lpstr>
      <vt:lpstr>K. Shellcode</vt:lpstr>
      <vt:lpstr>L. Worms</vt:lpstr>
      <vt:lpstr>Techniques used in Machine Learning</vt:lpstr>
      <vt:lpstr>1) Decision Tree:</vt:lpstr>
      <vt:lpstr>Graphical representation of Decision Tree</vt:lpstr>
      <vt:lpstr>Decision Tree</vt:lpstr>
      <vt:lpstr>2) Artificial Neural Network(ANN):</vt:lpstr>
      <vt:lpstr>Input, Hidden and Output layers in Neural Network</vt:lpstr>
      <vt:lpstr>Artificial Neural Network(ANN):</vt:lpstr>
      <vt:lpstr>3) Naive Bayes Classifier:</vt:lpstr>
      <vt:lpstr>Naive Bayes Classifier:</vt:lpstr>
      <vt:lpstr>4) Support Vector Machine:</vt:lpstr>
      <vt:lpstr>Multi-class Linear SVM</vt:lpstr>
      <vt:lpstr>SVM </vt:lpstr>
      <vt:lpstr>SVM</vt:lpstr>
      <vt:lpstr>5) Genetic Algorithms:</vt:lpstr>
      <vt:lpstr>Execution Flow of Genetic Algorithm</vt:lpstr>
      <vt:lpstr>GA</vt:lpstr>
      <vt:lpstr>6) K-means Clustering:</vt:lpstr>
      <vt:lpstr>Execution Flow of K-means Clustering</vt:lpstr>
      <vt:lpstr>7) K-Nearest Neighbor Approach:</vt:lpstr>
      <vt:lpstr>K-Nearest Neighbor Approach:</vt:lpstr>
      <vt:lpstr>8) Fuzzy Logic:</vt:lpstr>
      <vt:lpstr>Fuzzy Logic:</vt:lpstr>
      <vt:lpstr>9) Hidden Markov Model:</vt:lpstr>
      <vt:lpstr>10)Swarm Intelligence:</vt:lpstr>
      <vt:lpstr>PowerPoint Presentation</vt:lpstr>
      <vt:lpstr>Previous researches on datasets</vt:lpstr>
      <vt:lpstr>Previous researches on datasets</vt:lpstr>
      <vt:lpstr>Previous researches on datasets</vt:lpstr>
      <vt:lpstr>Previous researches on datasets</vt:lpstr>
      <vt:lpstr>Previous researches on datasets</vt:lpstr>
      <vt:lpstr>Previous researches on datasets</vt:lpstr>
      <vt:lpstr>Previous researches on datasets</vt:lpstr>
      <vt:lpstr>Previous researches on datasets</vt:lpstr>
      <vt:lpstr>Previous researches on datasets</vt:lpstr>
      <vt:lpstr>PERFORMANCE ANALYSIS OF DIFFERENT MACHINE LEARNING ALGORITHMS IN INTRUSIONS DETECTION</vt:lpstr>
      <vt:lpstr>Performance comparison of single classifiers with feature selection</vt:lpstr>
      <vt:lpstr>Performance comparison of multiple classifiers with all features</vt:lpstr>
      <vt:lpstr>Performance comparison of multiple classifiers with feature selection</vt:lpstr>
      <vt:lpstr>DATA MINING TOOLS FOR MACHINE LEARNING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User</cp:lastModifiedBy>
  <cp:revision>387</cp:revision>
  <dcterms:created xsi:type="dcterms:W3CDTF">2019-07-05T21:30:42Z</dcterms:created>
  <dcterms:modified xsi:type="dcterms:W3CDTF">2019-07-17T17:32:10Z</dcterms:modified>
</cp:coreProperties>
</file>