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Open Sans" panose="020B0606030504020204" pitchFamily="34" charset="0"/>
      <p:regular r:id="rId16"/>
      <p:bold r:id="rId17"/>
      <p:italic r:id="rId18"/>
      <p:boldItalic r:id="rId19"/>
    </p:embeddedFont>
    <p:embeddedFont>
      <p:font typeface="PT Sans Narrow" panose="020B060402020202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e8d3d2c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e8d3d2c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fd2b23b8d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fd2b23b8d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e8d3d2c7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e8d3d2c7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2b23b8d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2b23b8d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e8d3d2c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e8d3d2c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fd2b23b8d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fd2b23b8d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e8d3d2c7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e8d3d2c7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e8d3d2c7e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e8d3d2c7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3650" y="1827639"/>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solidFill>
                  <a:srgbClr val="000000"/>
                </a:solidFill>
              </a:rPr>
              <a:t>NWA</a:t>
            </a:r>
            <a:endParaRPr dirty="0">
              <a:solidFill>
                <a:srgbClr val="000000"/>
              </a:solidFill>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Automatic Meter Reading System</a:t>
            </a:r>
            <a:endParaRPr sz="1800" dirty="0"/>
          </a:p>
        </p:txBody>
      </p:sp>
      <p:pic>
        <p:nvPicPr>
          <p:cNvPr id="68" name="Google Shape;68;p13"/>
          <p:cNvPicPr preferRelativeResize="0"/>
          <p:nvPr/>
        </p:nvPicPr>
        <p:blipFill>
          <a:blip r:embed="rId3">
            <a:alphaModFix/>
          </a:blip>
          <a:stretch>
            <a:fillRect/>
          </a:stretch>
        </p:blipFill>
        <p:spPr>
          <a:xfrm>
            <a:off x="1306500" y="2006152"/>
            <a:ext cx="1133783" cy="1280975"/>
          </a:xfrm>
          <a:prstGeom prst="rect">
            <a:avLst/>
          </a:prstGeom>
          <a:noFill/>
          <a:ln>
            <a:noFill/>
          </a:ln>
        </p:spPr>
      </p:pic>
      <p:pic>
        <p:nvPicPr>
          <p:cNvPr id="69" name="Google Shape;69;p13"/>
          <p:cNvPicPr preferRelativeResize="0"/>
          <p:nvPr/>
        </p:nvPicPr>
        <p:blipFill>
          <a:blip r:embed="rId4">
            <a:alphaModFix/>
          </a:blip>
          <a:stretch>
            <a:fillRect/>
          </a:stretch>
        </p:blipFill>
        <p:spPr>
          <a:xfrm>
            <a:off x="6793050" y="2006150"/>
            <a:ext cx="1022400" cy="102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445025"/>
            <a:ext cx="8520600" cy="99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000000"/>
                </a:solidFill>
              </a:rPr>
              <a:t>Introduction</a:t>
            </a:r>
            <a:endParaRPr sz="2400">
              <a:solidFill>
                <a:srgbClr val="000000"/>
              </a:solidFill>
            </a:endParaRPr>
          </a:p>
        </p:txBody>
      </p:sp>
      <p:sp>
        <p:nvSpPr>
          <p:cNvPr id="75" name="Google Shape;75;p14"/>
          <p:cNvSpPr txBox="1">
            <a:spLocks noGrp="1"/>
          </p:cNvSpPr>
          <p:nvPr>
            <p:ph type="body" idx="1"/>
          </p:nvPr>
        </p:nvSpPr>
        <p:spPr>
          <a:xfrm>
            <a:off x="311700" y="1301025"/>
            <a:ext cx="8520600" cy="3267900"/>
          </a:xfrm>
          <a:prstGeom prst="rect">
            <a:avLst/>
          </a:prstGeom>
        </p:spPr>
        <p:txBody>
          <a:bodyPr spcFirstLastPara="1" wrap="square" lIns="91425" tIns="91425" rIns="91425" bIns="91425" anchor="t" anchorCtr="0">
            <a:noAutofit/>
          </a:bodyPr>
          <a:lstStyle/>
          <a:p>
            <a:pPr marL="285750" indent="-285750">
              <a:spcAft>
                <a:spcPts val="16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The main objective of this project is to eliminate the human errors in process of data collection about household electricity usage reading for the purpose of bill calculation. </a:t>
            </a:r>
          </a:p>
          <a:p>
            <a:pPr marL="285750" indent="-285750">
              <a:spcAft>
                <a:spcPts val="16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Along with introduction of Pre-paid and Post-paid models for electricity distribution.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algn="l" rtl="0">
              <a:spcBef>
                <a:spcPts val="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445025"/>
            <a:ext cx="8520600" cy="99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000000"/>
                </a:solidFill>
              </a:rPr>
              <a:t>Problem Definition (Reason why you chose this Problem Statement)</a:t>
            </a:r>
            <a:endParaRPr sz="2400">
              <a:solidFill>
                <a:srgbClr val="000000"/>
              </a:solidFill>
            </a:endParaRPr>
          </a:p>
        </p:txBody>
      </p:sp>
      <p:sp>
        <p:nvSpPr>
          <p:cNvPr id="81" name="Google Shape;81;p15"/>
          <p:cNvSpPr txBox="1">
            <a:spLocks noGrp="1"/>
          </p:cNvSpPr>
          <p:nvPr>
            <p:ph type="body" idx="1"/>
          </p:nvPr>
        </p:nvSpPr>
        <p:spPr>
          <a:xfrm>
            <a:off x="311700" y="1301025"/>
            <a:ext cx="8520600" cy="3267900"/>
          </a:xfrm>
          <a:prstGeom prst="rect">
            <a:avLst/>
          </a:prstGeom>
        </p:spPr>
        <p:txBody>
          <a:bodyPr spcFirstLastPara="1" wrap="square" lIns="91425" tIns="91425" rIns="91425" bIns="91425" anchor="t" anchorCtr="0">
            <a:noAutofit/>
          </a:bodyPr>
          <a:lstStyle/>
          <a:p>
            <a:pPr marL="457200" marR="0" indent="45720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The traditional system which is manual.</a:t>
            </a:r>
          </a:p>
          <a:p>
            <a:pPr marL="457200" marR="0" indent="45720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Bills are calculated on average usage which is inappropriate.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457200" marR="0" indent="45720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Currently electricity is provided only through post-paid system.</a:t>
            </a:r>
          </a:p>
          <a:p>
            <a:pPr marL="457200" marR="0" indent="45720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Inevitable </a:t>
            </a:r>
            <a:r>
              <a:rPr lang="en-US" dirty="0">
                <a:latin typeface="Times New Roman" panose="02020603050405020304" pitchFamily="18" charset="0"/>
                <a:ea typeface="Calibri" panose="020F0502020204030204" pitchFamily="34" charset="0"/>
                <a:cs typeface="Mangal" panose="02040503050203030202" pitchFamily="18" charset="0"/>
              </a:rPr>
              <a:t>circumstances.</a:t>
            </a:r>
          </a:p>
          <a:p>
            <a:pPr marL="457200" marR="0" indent="45720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Human errors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000000"/>
                </a:solidFill>
              </a:rPr>
              <a:t>Existing System (Optional)</a:t>
            </a:r>
            <a:endParaRPr sz="2400">
              <a:solidFill>
                <a:srgbClr val="000000"/>
              </a:solidFill>
            </a:endParaRPr>
          </a:p>
        </p:txBody>
      </p:sp>
      <p:sp>
        <p:nvSpPr>
          <p:cNvPr id="87" name="Google Shape;87;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85750" indent="-285750">
              <a:spcAft>
                <a:spcPts val="1600"/>
              </a:spcAft>
            </a:pPr>
            <a:r>
              <a:rPr lang="en-US" dirty="0"/>
              <a:t>Traditional working system is manual process</a:t>
            </a:r>
          </a:p>
          <a:p>
            <a:pPr marL="285750" indent="-285750">
              <a:spcAft>
                <a:spcPts val="1600"/>
              </a:spcAft>
            </a:pPr>
            <a:r>
              <a:rPr lang="en-US" dirty="0"/>
              <a:t>Prone to human errors</a:t>
            </a:r>
          </a:p>
          <a:p>
            <a:pPr marL="285750" indent="-285750">
              <a:spcAft>
                <a:spcPts val="1600"/>
              </a:spcAft>
            </a:pPr>
            <a:r>
              <a:rPr lang="en-US" dirty="0"/>
              <a:t>Large delays in process</a:t>
            </a:r>
          </a:p>
          <a:p>
            <a:pPr marL="285750" indent="-285750">
              <a:spcAft>
                <a:spcPts val="1600"/>
              </a:spcAft>
            </a:pPr>
            <a:r>
              <a:rPr lang="en-US" dirty="0"/>
              <a:t>Inefficient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000000"/>
                </a:solidFill>
              </a:rPr>
              <a:t>Proposed Solution </a:t>
            </a:r>
            <a:endParaRPr sz="2400">
              <a:solidFill>
                <a:srgbClr val="000000"/>
              </a:solidFill>
            </a:endParaRPr>
          </a:p>
        </p:txBody>
      </p:sp>
      <p:sp>
        <p:nvSpPr>
          <p:cNvPr id="93" name="Google Shape;93;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marR="0" indent="45720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Post-paid system:</a:t>
            </a:r>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457200" marR="0" indent="457200" algn="just">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All these human errors and </a:t>
            </a:r>
            <a:r>
              <a:rPr lang="en-US" sz="1400" dirty="0">
                <a:solidFill>
                  <a:srgbClr val="202124"/>
                </a:solidFill>
                <a:effectLst/>
                <a:latin typeface="Times New Roman" panose="02020603050405020304" pitchFamily="18" charset="0"/>
                <a:ea typeface="Calibri" panose="020F0502020204030204" pitchFamily="34" charset="0"/>
                <a:cs typeface="Mangal" panose="02040503050203030202" pitchFamily="18" charset="0"/>
              </a:rPr>
              <a:t>inevitable circumstance</a:t>
            </a:r>
            <a:r>
              <a:rPr lang="en-US" sz="1400" dirty="0">
                <a:effectLst/>
                <a:latin typeface="Times New Roman" panose="02020603050405020304" pitchFamily="18" charset="0"/>
                <a:ea typeface="Calibri" panose="020F0502020204030204" pitchFamily="34" charset="0"/>
                <a:cs typeface="Mangal" panose="02040503050203030202" pitchFamily="18" charset="0"/>
              </a:rPr>
              <a:t> can be handled very easily by introducing the automation to the process of data gathering. A simple external device can be installed besides the meters in every house which will be connected to the internet and will transmit the data direly to the service provider’s server in order to calculate the bill without any human interaction.</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indent="45720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Pre-paid system:</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457200" marR="0" indent="45720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User can control his/her usage by recharging the electric meter with desired amount and utilize it accordingly. Once the recharge is over user can repeat the process.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lvl="0" indent="0" algn="l" rtl="0">
              <a:spcBef>
                <a:spcPts val="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000000"/>
                </a:solidFill>
              </a:rPr>
              <a:t>Architecture / Flow Chart</a:t>
            </a:r>
            <a:endParaRPr sz="2400">
              <a:solidFill>
                <a:srgbClr val="000000"/>
              </a:solidFill>
            </a:endParaRPr>
          </a:p>
        </p:txBody>
      </p:sp>
      <p:pic>
        <p:nvPicPr>
          <p:cNvPr id="3" name="Picture 2">
            <a:extLst>
              <a:ext uri="{FF2B5EF4-FFF2-40B4-BE49-F238E27FC236}">
                <a16:creationId xmlns:a16="http://schemas.microsoft.com/office/drawing/2014/main" id="{FC0710C4-FC23-008E-FED0-52C796635E31}"/>
              </a:ext>
            </a:extLst>
          </p:cNvPr>
          <p:cNvPicPr>
            <a:picLocks noChangeAspect="1"/>
          </p:cNvPicPr>
          <p:nvPr/>
        </p:nvPicPr>
        <p:blipFill>
          <a:blip r:embed="rId3"/>
          <a:stretch>
            <a:fillRect/>
          </a:stretch>
        </p:blipFill>
        <p:spPr>
          <a:xfrm>
            <a:off x="1504950" y="1266325"/>
            <a:ext cx="6134100" cy="3238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000000"/>
                </a:solidFill>
              </a:rPr>
              <a:t>Hardware and Software Technology Used</a:t>
            </a:r>
            <a:endParaRPr sz="2400">
              <a:solidFill>
                <a:srgbClr val="000000"/>
              </a:solidFill>
            </a:endParaRPr>
          </a:p>
        </p:txBody>
      </p:sp>
      <p:sp>
        <p:nvSpPr>
          <p:cNvPr id="105" name="Google Shape;105;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dirty="0"/>
              <a:t>Arduino for ATmega328P microcontroller</a:t>
            </a:r>
          </a:p>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dirty="0"/>
              <a:t>Esp8266 for internet connectivity</a:t>
            </a:r>
          </a:p>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dirty="0"/>
              <a:t>GSM 8000L SMS module for Prepaid system</a:t>
            </a:r>
          </a:p>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dirty="0"/>
              <a:t>Arduino IDE for code development</a:t>
            </a:r>
          </a:p>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dirty="0"/>
              <a:t>Relay module</a:t>
            </a:r>
          </a:p>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dirty="0"/>
              <a:t>Limit switches</a:t>
            </a:r>
          </a:p>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dirty="0"/>
              <a:t>IOT platform</a:t>
            </a:r>
          </a:p>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dirty="0"/>
              <a:t>ML model (Python Language)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000000"/>
                </a:solidFill>
              </a:rPr>
              <a:t>Future Scope </a:t>
            </a:r>
            <a:endParaRPr sz="2400">
              <a:solidFill>
                <a:srgbClr val="000000"/>
              </a:solidFill>
            </a:endParaRPr>
          </a:p>
        </p:txBody>
      </p:sp>
      <p:sp>
        <p:nvSpPr>
          <p:cNvPr id="111" name="Google Shape;111;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indent="0">
              <a:spcAft>
                <a:spcPts val="1600"/>
              </a:spcAft>
              <a:buNone/>
            </a:pPr>
            <a:r>
              <a:rPr lang="en-US" sz="1800" dirty="0">
                <a:solidFill>
                  <a:schemeClr val="bg2"/>
                </a:solidFill>
                <a:effectLst/>
                <a:latin typeface="Open Sans" panose="020B0606030504020204" pitchFamily="34" charset="0"/>
                <a:ea typeface="Open Sans" panose="020B0606030504020204" pitchFamily="34" charset="0"/>
                <a:cs typeface="Open Sans" panose="020B0606030504020204" pitchFamily="34" charset="0"/>
              </a:rPr>
              <a:t>There are almost 250 million electronic meters presented all over the India, out of which 28.4 million users are present in Maharashtra. Installation of this system in these 28.4 million houses will lead to massive improvement in work flow of electricity board that too without disturbing pre-established meter system, resulting in more accurate bill calculation in less cost.</a:t>
            </a:r>
          </a:p>
          <a:p>
            <a:pPr marL="0" lvl="0" indent="0" algn="l" rtl="0">
              <a:spcBef>
                <a:spcPts val="0"/>
              </a:spcBef>
              <a:spcAft>
                <a:spcPts val="1600"/>
              </a:spcAft>
              <a:buNone/>
            </a:pPr>
            <a:endParaRPr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00000"/>
                </a:solidFill>
              </a:rPr>
              <a:t>Thank You</a:t>
            </a:r>
            <a:endParaRPr>
              <a:solidFill>
                <a:srgbClr val="000000"/>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320</Words>
  <Application>Microsoft Office PowerPoint</Application>
  <PresentationFormat>On-screen Show (16:9)</PresentationFormat>
  <Paragraphs>34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PT Sans Narrow</vt:lpstr>
      <vt:lpstr>Calibri</vt:lpstr>
      <vt:lpstr>Open Sans</vt:lpstr>
      <vt:lpstr>Times New Roman</vt:lpstr>
      <vt:lpstr>Arial</vt:lpstr>
      <vt:lpstr>Tropic</vt:lpstr>
      <vt:lpstr>NWA</vt:lpstr>
      <vt:lpstr>Introduction</vt:lpstr>
      <vt:lpstr>Problem Definition (Reason why you chose this Problem Statement)</vt:lpstr>
      <vt:lpstr>Existing System (Optional)</vt:lpstr>
      <vt:lpstr>Proposed Solution </vt:lpstr>
      <vt:lpstr>Architecture / Flow Chart</vt:lpstr>
      <vt:lpstr>Hardware and Software Technology Used</vt:lpstr>
      <vt:lpstr>Future Scope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NWA</dc:title>
  <cp:lastModifiedBy>Ajinkya kumbhar</cp:lastModifiedBy>
  <cp:revision>1</cp:revision>
  <dcterms:modified xsi:type="dcterms:W3CDTF">2023-03-18T21:03:24Z</dcterms:modified>
</cp:coreProperties>
</file>