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4" r:id="rId6"/>
    <p:sldId id="261" r:id="rId7"/>
    <p:sldId id="257" r:id="rId8"/>
    <p:sldId id="258" r:id="rId9"/>
    <p:sldId id="260" r:id="rId10"/>
    <p:sldId id="259" r:id="rId11"/>
    <p:sldId id="26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B34A5-E850-431A-B39A-A1DD5D5A2E49}" v="4" dt="2021-05-28T13:28:50.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ozdova,Anna,CH-La Tour-de-Peilz" userId="75eda9b0-4e3d-4a05-9475-bf0979076dc1" providerId="ADAL" clId="{67CB34A5-E850-431A-B39A-A1DD5D5A2E49}"/>
    <pc:docChg chg="custSel addSld modSld sldOrd">
      <pc:chgData name="Drozdova,Anna,CH-La Tour-de-Peilz" userId="75eda9b0-4e3d-4a05-9475-bf0979076dc1" providerId="ADAL" clId="{67CB34A5-E850-431A-B39A-A1DD5D5A2E49}" dt="2021-05-28T13:28:50.358" v="838"/>
      <pc:docMkLst>
        <pc:docMk/>
      </pc:docMkLst>
      <pc:sldChg chg="modSp ord">
        <pc:chgData name="Drozdova,Anna,CH-La Tour-de-Peilz" userId="75eda9b0-4e3d-4a05-9475-bf0979076dc1" providerId="ADAL" clId="{67CB34A5-E850-431A-B39A-A1DD5D5A2E49}" dt="2021-05-28T13:28:50.358" v="838"/>
        <pc:sldMkLst>
          <pc:docMk/>
          <pc:sldMk cId="2482302975" sldId="259"/>
        </pc:sldMkLst>
        <pc:spChg chg="mod">
          <ac:chgData name="Drozdova,Anna,CH-La Tour-de-Peilz" userId="75eda9b0-4e3d-4a05-9475-bf0979076dc1" providerId="ADAL" clId="{67CB34A5-E850-431A-B39A-A1DD5D5A2E49}" dt="2021-05-28T13:26:38.879" v="835" actId="20577"/>
          <ac:spMkLst>
            <pc:docMk/>
            <pc:sldMk cId="2482302975" sldId="259"/>
            <ac:spMk id="3" creationId="{AD8D58D4-F076-4017-B0D6-60CA18568806}"/>
          </ac:spMkLst>
        </pc:spChg>
      </pc:sldChg>
      <pc:sldChg chg="modSp">
        <pc:chgData name="Drozdova,Anna,CH-La Tour-de-Peilz" userId="75eda9b0-4e3d-4a05-9475-bf0979076dc1" providerId="ADAL" clId="{67CB34A5-E850-431A-B39A-A1DD5D5A2E49}" dt="2021-05-28T13:24:20.320" v="143" actId="20577"/>
        <pc:sldMkLst>
          <pc:docMk/>
          <pc:sldMk cId="2770736607" sldId="260"/>
        </pc:sldMkLst>
        <pc:spChg chg="mod">
          <ac:chgData name="Drozdova,Anna,CH-La Tour-de-Peilz" userId="75eda9b0-4e3d-4a05-9475-bf0979076dc1" providerId="ADAL" clId="{67CB34A5-E850-431A-B39A-A1DD5D5A2E49}" dt="2021-05-28T13:24:20.320" v="143" actId="20577"/>
          <ac:spMkLst>
            <pc:docMk/>
            <pc:sldMk cId="2770736607" sldId="260"/>
            <ac:spMk id="3" creationId="{268C6088-C2F6-401B-8740-7FD2EC38013F}"/>
          </ac:spMkLst>
        </pc:spChg>
      </pc:sldChg>
      <pc:sldChg chg="modSp">
        <pc:chgData name="Drozdova,Anna,CH-La Tour-de-Peilz" userId="75eda9b0-4e3d-4a05-9475-bf0979076dc1" providerId="ADAL" clId="{67CB34A5-E850-431A-B39A-A1DD5D5A2E49}" dt="2021-05-28T13:27:01.005" v="837" actId="20577"/>
        <pc:sldMkLst>
          <pc:docMk/>
          <pc:sldMk cId="2969829444" sldId="263"/>
        </pc:sldMkLst>
        <pc:spChg chg="mod">
          <ac:chgData name="Drozdova,Anna,CH-La Tour-de-Peilz" userId="75eda9b0-4e3d-4a05-9475-bf0979076dc1" providerId="ADAL" clId="{67CB34A5-E850-431A-B39A-A1DD5D5A2E49}" dt="2021-05-28T13:27:01.005" v="837" actId="20577"/>
          <ac:spMkLst>
            <pc:docMk/>
            <pc:sldMk cId="2969829444" sldId="263"/>
            <ac:spMk id="2" creationId="{51DD4E3E-21C1-4936-B55C-48B62027FA50}"/>
          </ac:spMkLst>
        </pc:spChg>
      </pc:sldChg>
      <pc:sldChg chg="modSp add">
        <pc:chgData name="Drozdova,Anna,CH-La Tour-de-Peilz" userId="75eda9b0-4e3d-4a05-9475-bf0979076dc1" providerId="ADAL" clId="{67CB34A5-E850-431A-B39A-A1DD5D5A2E49}" dt="2021-05-28T13:20:58.306" v="124" actId="20577"/>
        <pc:sldMkLst>
          <pc:docMk/>
          <pc:sldMk cId="2742499313" sldId="264"/>
        </pc:sldMkLst>
        <pc:spChg chg="mod">
          <ac:chgData name="Drozdova,Anna,CH-La Tour-de-Peilz" userId="75eda9b0-4e3d-4a05-9475-bf0979076dc1" providerId="ADAL" clId="{67CB34A5-E850-431A-B39A-A1DD5D5A2E49}" dt="2021-05-28T13:20:58.306" v="124" actId="20577"/>
          <ac:spMkLst>
            <pc:docMk/>
            <pc:sldMk cId="2742499313" sldId="264"/>
            <ac:spMk id="3" creationId="{595AC166-0692-4CD8-B156-4115F718FFD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0EBD9C4-DEB1-4083-8E7E-C8061604878D}" type="datetimeFigureOut">
              <a:rPr lang="fr-CH" smtClean="0"/>
              <a:t>27.05.2021</a:t>
            </a:fld>
            <a:endParaRPr lang="fr-CH"/>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CH"/>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162267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BD9C4-DEB1-4083-8E7E-C8061604878D}" type="datetimeFigureOut">
              <a:rPr lang="fr-CH" smtClean="0"/>
              <a:t>27.05.2021</a:t>
            </a:fld>
            <a:endParaRPr lang="fr-CH"/>
          </a:p>
        </p:txBody>
      </p:sp>
      <p:sp>
        <p:nvSpPr>
          <p:cNvPr id="6" name="Footer Placeholder 5"/>
          <p:cNvSpPr>
            <a:spLocks noGrp="1"/>
          </p:cNvSpPr>
          <p:nvPr>
            <p:ph type="ftr" sz="quarter" idx="11"/>
          </p:nvPr>
        </p:nvSpPr>
        <p:spPr/>
        <p:txBody>
          <a:bodyPr/>
          <a:lstStyle/>
          <a:p>
            <a:endParaRPr lang="fr-C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166474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EBD9C4-DEB1-4083-8E7E-C8061604878D}" type="datetimeFigureOut">
              <a:rPr lang="fr-CH" smtClean="0"/>
              <a:t>27.05.2021</a:t>
            </a:fld>
            <a:endParaRPr lang="fr-CH"/>
          </a:p>
        </p:txBody>
      </p:sp>
      <p:sp>
        <p:nvSpPr>
          <p:cNvPr id="5" name="Footer Placeholder 4"/>
          <p:cNvSpPr>
            <a:spLocks noGrp="1"/>
          </p:cNvSpPr>
          <p:nvPr>
            <p:ph type="ftr" sz="quarter" idx="11"/>
          </p:nvPr>
        </p:nvSpPr>
        <p:spPr/>
        <p:txBody>
          <a:bodyPr/>
          <a:lstStyle/>
          <a:p>
            <a:endParaRPr lang="fr-CH"/>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1905981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EBD9C4-DEB1-4083-8E7E-C8061604878D}" type="datetimeFigureOut">
              <a:rPr lang="fr-CH" smtClean="0"/>
              <a:t>27.05.2021</a:t>
            </a:fld>
            <a:endParaRPr lang="fr-CH"/>
          </a:p>
        </p:txBody>
      </p:sp>
      <p:sp>
        <p:nvSpPr>
          <p:cNvPr id="5" name="Footer Placeholder 4"/>
          <p:cNvSpPr>
            <a:spLocks noGrp="1"/>
          </p:cNvSpPr>
          <p:nvPr>
            <p:ph type="ftr" sz="quarter" idx="11"/>
          </p:nvPr>
        </p:nvSpPr>
        <p:spPr/>
        <p:txBody>
          <a:bodyPr/>
          <a:lstStyle/>
          <a:p>
            <a:endParaRPr lang="fr-CH"/>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1242889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BD9C4-DEB1-4083-8E7E-C8061604878D}" type="datetimeFigureOut">
              <a:rPr lang="fr-CH" smtClean="0"/>
              <a:t>27.05.2021</a:t>
            </a:fld>
            <a:endParaRPr lang="fr-CH"/>
          </a:p>
        </p:txBody>
      </p:sp>
      <p:sp>
        <p:nvSpPr>
          <p:cNvPr id="5" name="Footer Placeholder 4"/>
          <p:cNvSpPr>
            <a:spLocks noGrp="1"/>
          </p:cNvSpPr>
          <p:nvPr>
            <p:ph type="ftr" sz="quarter" idx="11"/>
          </p:nvPr>
        </p:nvSpPr>
        <p:spPr/>
        <p:txBody>
          <a:bodyPr/>
          <a:lstStyle/>
          <a:p>
            <a:endParaRPr lang="fr-CH"/>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675744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EBD9C4-DEB1-4083-8E7E-C8061604878D}" type="datetimeFigureOut">
              <a:rPr lang="fr-CH" smtClean="0"/>
              <a:t>27.05.2021</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3126730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EBD9C4-DEB1-4083-8E7E-C8061604878D}" type="datetimeFigureOut">
              <a:rPr lang="fr-CH" smtClean="0"/>
              <a:t>27.05.2021</a:t>
            </a:fld>
            <a:endParaRPr lang="fr-CH"/>
          </a:p>
        </p:txBody>
      </p:sp>
      <p:sp>
        <p:nvSpPr>
          <p:cNvPr id="8" name="Footer Placeholder 7"/>
          <p:cNvSpPr>
            <a:spLocks noGrp="1"/>
          </p:cNvSpPr>
          <p:nvPr>
            <p:ph type="ftr" sz="quarter" idx="11"/>
          </p:nvPr>
        </p:nvSpPr>
        <p:spPr>
          <a:xfrm>
            <a:off x="561111" y="6391838"/>
            <a:ext cx="3644282" cy="304801"/>
          </a:xfrm>
        </p:spPr>
        <p:txBody>
          <a:bodyPr/>
          <a:lstStyle/>
          <a:p>
            <a:endParaRPr lang="fr-CH"/>
          </a:p>
        </p:txBody>
      </p:sp>
      <p:sp>
        <p:nvSpPr>
          <p:cNvPr id="9" name="Slide Number Placeholder 8"/>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3851835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0EBD9C4-DEB1-4083-8E7E-C8061604878D}" type="datetimeFigureOut">
              <a:rPr lang="fr-CH" smtClean="0"/>
              <a:t>27.05.2021</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2238368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0EBD9C4-DEB1-4083-8E7E-C8061604878D}" type="datetimeFigureOut">
              <a:rPr lang="fr-CH" smtClean="0"/>
              <a:t>27.05.2021</a:t>
            </a:fld>
            <a:endParaRPr lang="fr-CH"/>
          </a:p>
        </p:txBody>
      </p:sp>
      <p:sp>
        <p:nvSpPr>
          <p:cNvPr id="5" name="Footer Placeholder 4"/>
          <p:cNvSpPr>
            <a:spLocks noGrp="1"/>
          </p:cNvSpPr>
          <p:nvPr>
            <p:ph type="ftr" sz="quarter" idx="11"/>
          </p:nvPr>
        </p:nvSpPr>
        <p:spPr/>
        <p:txBody>
          <a:bodyPr/>
          <a:lstStyle/>
          <a:p>
            <a:endParaRPr lang="fr-CH"/>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50803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BD9C4-DEB1-4083-8E7E-C8061604878D}" type="datetimeFigureOut">
              <a:rPr lang="fr-CH" smtClean="0"/>
              <a:t>27.05.2021</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113418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BD9C4-DEB1-4083-8E7E-C8061604878D}" type="datetimeFigureOut">
              <a:rPr lang="fr-CH" smtClean="0"/>
              <a:t>27.05.2021</a:t>
            </a:fld>
            <a:endParaRPr lang="fr-CH"/>
          </a:p>
        </p:txBody>
      </p:sp>
      <p:sp>
        <p:nvSpPr>
          <p:cNvPr id="5" name="Footer Placeholder 4"/>
          <p:cNvSpPr>
            <a:spLocks noGrp="1"/>
          </p:cNvSpPr>
          <p:nvPr>
            <p:ph type="ftr" sz="quarter" idx="11"/>
          </p:nvPr>
        </p:nvSpPr>
        <p:spPr/>
        <p:txBody>
          <a:bodyPr/>
          <a:lstStyle/>
          <a:p>
            <a:endParaRPr lang="fr-C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402893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BD9C4-DEB1-4083-8E7E-C8061604878D}" type="datetimeFigureOut">
              <a:rPr lang="fr-CH" smtClean="0"/>
              <a:t>27.05.2021</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170601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BD9C4-DEB1-4083-8E7E-C8061604878D}" type="datetimeFigureOut">
              <a:rPr lang="fr-CH" smtClean="0"/>
              <a:t>27.05.2021</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12089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BD9C4-DEB1-4083-8E7E-C8061604878D}" type="datetimeFigureOut">
              <a:rPr lang="fr-CH" smtClean="0"/>
              <a:t>27.05.2021</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410845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BD9C4-DEB1-4083-8E7E-C8061604878D}" type="datetimeFigureOut">
              <a:rPr lang="fr-CH" smtClean="0"/>
              <a:t>27.05.2021</a:t>
            </a:fld>
            <a:endParaRPr lang="fr-CH"/>
          </a:p>
        </p:txBody>
      </p:sp>
      <p:sp>
        <p:nvSpPr>
          <p:cNvPr id="3" name="Footer Placeholder 2"/>
          <p:cNvSpPr>
            <a:spLocks noGrp="1"/>
          </p:cNvSpPr>
          <p:nvPr>
            <p:ph type="ftr" sz="quarter" idx="11"/>
          </p:nvPr>
        </p:nvSpPr>
        <p:spPr/>
        <p:txBody>
          <a:bodyPr/>
          <a:lstStyle/>
          <a:p>
            <a:endParaRPr lang="fr-CH"/>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247595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BD9C4-DEB1-4083-8E7E-C8061604878D}" type="datetimeFigureOut">
              <a:rPr lang="fr-CH" smtClean="0"/>
              <a:t>27.05.2021</a:t>
            </a:fld>
            <a:endParaRPr lang="fr-CH"/>
          </a:p>
        </p:txBody>
      </p:sp>
      <p:sp>
        <p:nvSpPr>
          <p:cNvPr id="6" name="Footer Placeholder 5"/>
          <p:cNvSpPr>
            <a:spLocks noGrp="1"/>
          </p:cNvSpPr>
          <p:nvPr>
            <p:ph type="ftr" sz="quarter" idx="11"/>
          </p:nvPr>
        </p:nvSpPr>
        <p:spPr/>
        <p:txBody>
          <a:bodyPr/>
          <a:lstStyle/>
          <a:p>
            <a:endParaRPr lang="fr-C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373506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BD9C4-DEB1-4083-8E7E-C8061604878D}" type="datetimeFigureOut">
              <a:rPr lang="fr-CH" smtClean="0"/>
              <a:t>27.05.2021</a:t>
            </a:fld>
            <a:endParaRPr lang="fr-CH"/>
          </a:p>
        </p:txBody>
      </p:sp>
      <p:sp>
        <p:nvSpPr>
          <p:cNvPr id="6" name="Footer Placeholder 5"/>
          <p:cNvSpPr>
            <a:spLocks noGrp="1"/>
          </p:cNvSpPr>
          <p:nvPr>
            <p:ph type="ftr" sz="quarter" idx="11"/>
          </p:nvPr>
        </p:nvSpPr>
        <p:spPr/>
        <p:txBody>
          <a:bodyPr/>
          <a:lstStyle/>
          <a:p>
            <a:endParaRPr lang="fr-C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7603AC-C2F9-41AB-96AA-7714D22586FC}" type="slidenum">
              <a:rPr lang="fr-CH" smtClean="0"/>
              <a:t>‹#›</a:t>
            </a:fld>
            <a:endParaRPr lang="fr-CH"/>
          </a:p>
        </p:txBody>
      </p:sp>
    </p:spTree>
    <p:extLst>
      <p:ext uri="{BB962C8B-B14F-4D97-AF65-F5344CB8AC3E}">
        <p14:creationId xmlns:p14="http://schemas.microsoft.com/office/powerpoint/2010/main" val="161038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0EBD9C4-DEB1-4083-8E7E-C8061604878D}" type="datetimeFigureOut">
              <a:rPr lang="fr-CH" smtClean="0"/>
              <a:t>27.05.2021</a:t>
            </a:fld>
            <a:endParaRPr lang="fr-CH"/>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CH"/>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F7603AC-C2F9-41AB-96AA-7714D22586FC}" type="slidenum">
              <a:rPr lang="fr-CH" smtClean="0"/>
              <a:t>‹#›</a:t>
            </a:fld>
            <a:endParaRPr lang="fr-CH"/>
          </a:p>
        </p:txBody>
      </p:sp>
    </p:spTree>
    <p:extLst>
      <p:ext uri="{BB962C8B-B14F-4D97-AF65-F5344CB8AC3E}">
        <p14:creationId xmlns:p14="http://schemas.microsoft.com/office/powerpoint/2010/main" val="811889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nbviewer.jupyter.org/github/anasonrisa/couursera_capstone_final_exam/blob/main/Attempt%20final%202%20-%20restaurant%20in%20NY.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9C37-4CC4-414A-8E9F-77B1FF88B6D6}"/>
              </a:ext>
            </a:extLst>
          </p:cNvPr>
          <p:cNvSpPr>
            <a:spLocks noGrp="1"/>
          </p:cNvSpPr>
          <p:nvPr>
            <p:ph type="ctrTitle"/>
          </p:nvPr>
        </p:nvSpPr>
        <p:spPr/>
        <p:txBody>
          <a:bodyPr>
            <a:normAutofit/>
          </a:bodyPr>
          <a:lstStyle/>
          <a:p>
            <a:r>
              <a:rPr lang="en-US" dirty="0"/>
              <a:t>Finding the best place in New York, Manhattan to open an Italian restaurant</a:t>
            </a:r>
            <a:endParaRPr lang="fr-CH" dirty="0"/>
          </a:p>
        </p:txBody>
      </p:sp>
      <p:sp>
        <p:nvSpPr>
          <p:cNvPr id="3" name="Subtitle 2">
            <a:extLst>
              <a:ext uri="{FF2B5EF4-FFF2-40B4-BE49-F238E27FC236}">
                <a16:creationId xmlns:a16="http://schemas.microsoft.com/office/drawing/2014/main" id="{574FE5B4-5F61-41BA-924E-918E80B84681}"/>
              </a:ext>
            </a:extLst>
          </p:cNvPr>
          <p:cNvSpPr>
            <a:spLocks noGrp="1"/>
          </p:cNvSpPr>
          <p:nvPr>
            <p:ph type="subTitle" idx="1"/>
          </p:nvPr>
        </p:nvSpPr>
        <p:spPr/>
        <p:txBody>
          <a:bodyPr/>
          <a:lstStyle/>
          <a:p>
            <a:r>
              <a:rPr lang="en-US" dirty="0"/>
              <a:t>Coursera Capstone project</a:t>
            </a:r>
          </a:p>
        </p:txBody>
      </p:sp>
    </p:spTree>
    <p:extLst>
      <p:ext uri="{BB962C8B-B14F-4D97-AF65-F5344CB8AC3E}">
        <p14:creationId xmlns:p14="http://schemas.microsoft.com/office/powerpoint/2010/main" val="281905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C842-9FC2-4DF0-BD89-78AD563D0BBB}"/>
              </a:ext>
            </a:extLst>
          </p:cNvPr>
          <p:cNvSpPr>
            <a:spLocks noGrp="1"/>
          </p:cNvSpPr>
          <p:nvPr>
            <p:ph type="title"/>
          </p:nvPr>
        </p:nvSpPr>
        <p:spPr/>
        <p:txBody>
          <a:bodyPr/>
          <a:lstStyle/>
          <a:p>
            <a:endParaRPr lang="fr-CH"/>
          </a:p>
        </p:txBody>
      </p:sp>
      <p:sp>
        <p:nvSpPr>
          <p:cNvPr id="3" name="Content Placeholder 2">
            <a:extLst>
              <a:ext uri="{FF2B5EF4-FFF2-40B4-BE49-F238E27FC236}">
                <a16:creationId xmlns:a16="http://schemas.microsoft.com/office/drawing/2014/main" id="{595AC166-0692-4CD8-B156-4115F718FFDE}"/>
              </a:ext>
            </a:extLst>
          </p:cNvPr>
          <p:cNvSpPr>
            <a:spLocks noGrp="1"/>
          </p:cNvSpPr>
          <p:nvPr>
            <p:ph idx="1"/>
          </p:nvPr>
        </p:nvSpPr>
        <p:spPr/>
        <p:txBody>
          <a:bodyPr/>
          <a:lstStyle/>
          <a:p>
            <a:r>
              <a:rPr lang="en-US" dirty="0"/>
              <a:t>If you cannot open my notebook in </a:t>
            </a:r>
            <a:r>
              <a:rPr lang="en-US" dirty="0" err="1"/>
              <a:t>github</a:t>
            </a:r>
            <a:r>
              <a:rPr lang="en-US" dirty="0"/>
              <a:t>, please, try it here</a:t>
            </a:r>
          </a:p>
          <a:p>
            <a:endParaRPr lang="en-US" dirty="0"/>
          </a:p>
          <a:p>
            <a:r>
              <a:rPr lang="fr-CH" dirty="0">
                <a:hlinkClick r:id="rId2"/>
              </a:rPr>
              <a:t>https://nbviewer.jupyter.org/github/anasonrisa/couursera_capstone_final_exam/blob/main/Attempt%20final%202%20-%20restaurant%20in%20NY.ipynb</a:t>
            </a:r>
            <a:r>
              <a:rPr lang="fr-CH" dirty="0"/>
              <a:t> </a:t>
            </a:r>
          </a:p>
        </p:txBody>
      </p:sp>
    </p:spTree>
    <p:extLst>
      <p:ext uri="{BB962C8B-B14F-4D97-AF65-F5344CB8AC3E}">
        <p14:creationId xmlns:p14="http://schemas.microsoft.com/office/powerpoint/2010/main" val="274249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069E-52E2-4AAF-A570-6122E6057247}"/>
              </a:ext>
            </a:extLst>
          </p:cNvPr>
          <p:cNvSpPr>
            <a:spLocks noGrp="1"/>
          </p:cNvSpPr>
          <p:nvPr>
            <p:ph type="title"/>
          </p:nvPr>
        </p:nvSpPr>
        <p:spPr/>
        <p:txBody>
          <a:bodyPr/>
          <a:lstStyle/>
          <a:p>
            <a:r>
              <a:rPr lang="en-US" b="1" dirty="0"/>
              <a:t>Introduction/Business Problem</a:t>
            </a:r>
            <a:endParaRPr lang="fr-CH" dirty="0"/>
          </a:p>
        </p:txBody>
      </p:sp>
      <p:sp>
        <p:nvSpPr>
          <p:cNvPr id="3" name="Content Placeholder 2">
            <a:extLst>
              <a:ext uri="{FF2B5EF4-FFF2-40B4-BE49-F238E27FC236}">
                <a16:creationId xmlns:a16="http://schemas.microsoft.com/office/drawing/2014/main" id="{27C4DBA3-6C4A-40BF-8F9C-CF940C2AA649}"/>
              </a:ext>
            </a:extLst>
          </p:cNvPr>
          <p:cNvSpPr>
            <a:spLocks noGrp="1"/>
          </p:cNvSpPr>
          <p:nvPr>
            <p:ph idx="1"/>
          </p:nvPr>
        </p:nvSpPr>
        <p:spPr/>
        <p:txBody>
          <a:bodyPr>
            <a:normAutofit fontScale="85000" lnSpcReduction="10000"/>
          </a:bodyPr>
          <a:lstStyle/>
          <a:p>
            <a:r>
              <a:rPr lang="en-US" dirty="0"/>
              <a:t>Hello,</a:t>
            </a:r>
            <a:endParaRPr lang="fr-CH" dirty="0"/>
          </a:p>
          <a:p>
            <a:r>
              <a:rPr lang="en-US" dirty="0"/>
              <a:t>And thanks for reading this report.</a:t>
            </a:r>
            <a:endParaRPr lang="fr-CH" dirty="0"/>
          </a:p>
          <a:p>
            <a:r>
              <a:rPr lang="en-US" dirty="0"/>
              <a:t>I am Anna and I decided to look into the business question of opening the restaurant in New York. New York is the most populous city in the United States</a:t>
            </a:r>
            <a:r>
              <a:rPr lang="fr-CH" dirty="0"/>
              <a:t>, </a:t>
            </a:r>
            <a:r>
              <a:rPr lang="fr-CH" dirty="0" err="1"/>
              <a:t>with</a:t>
            </a:r>
            <a:r>
              <a:rPr lang="fr-CH" dirty="0"/>
              <a:t> </a:t>
            </a:r>
            <a:r>
              <a:rPr lang="fr-CH" dirty="0" err="1"/>
              <a:t>many</a:t>
            </a:r>
            <a:r>
              <a:rPr lang="fr-CH" dirty="0"/>
              <a:t> </a:t>
            </a:r>
            <a:r>
              <a:rPr lang="fr-CH" dirty="0" err="1"/>
              <a:t>various</a:t>
            </a:r>
            <a:r>
              <a:rPr lang="fr-CH" dirty="0"/>
              <a:t> </a:t>
            </a:r>
            <a:r>
              <a:rPr lang="fr-CH" dirty="0" err="1"/>
              <a:t>generations</a:t>
            </a:r>
            <a:r>
              <a:rPr lang="fr-CH" dirty="0"/>
              <a:t> and nations living in, and </a:t>
            </a:r>
            <a:r>
              <a:rPr lang="fr-CH" dirty="0" err="1"/>
              <a:t>thus</a:t>
            </a:r>
            <a:r>
              <a:rPr lang="fr-CH" dirty="0"/>
              <a:t> </a:t>
            </a:r>
            <a:r>
              <a:rPr lang="fr-CH" dirty="0" err="1"/>
              <a:t>is</a:t>
            </a:r>
            <a:r>
              <a:rPr lang="fr-CH" dirty="0"/>
              <a:t> a </a:t>
            </a:r>
            <a:r>
              <a:rPr lang="fr-CH" dirty="0" err="1"/>
              <a:t>great</a:t>
            </a:r>
            <a:r>
              <a:rPr lang="fr-CH" dirty="0"/>
              <a:t> </a:t>
            </a:r>
            <a:r>
              <a:rPr lang="fr-CH" dirty="0" err="1"/>
              <a:t>opportunity</a:t>
            </a:r>
            <a:r>
              <a:rPr lang="fr-CH" dirty="0"/>
              <a:t> for a restaurant </a:t>
            </a:r>
            <a:r>
              <a:rPr lang="fr-CH" dirty="0" err="1"/>
              <a:t>opening</a:t>
            </a:r>
            <a:r>
              <a:rPr lang="fr-CH" dirty="0"/>
              <a:t>. As a restaurant </a:t>
            </a:r>
            <a:r>
              <a:rPr lang="fr-CH" dirty="0" err="1"/>
              <a:t>opening</a:t>
            </a:r>
            <a:r>
              <a:rPr lang="fr-CH" dirty="0"/>
              <a:t> </a:t>
            </a:r>
            <a:r>
              <a:rPr lang="fr-CH" dirty="0" err="1"/>
              <a:t>is</a:t>
            </a:r>
            <a:r>
              <a:rPr lang="fr-CH" dirty="0"/>
              <a:t> </a:t>
            </a:r>
            <a:r>
              <a:rPr lang="fr-CH" dirty="0" err="1"/>
              <a:t>quite</a:t>
            </a:r>
            <a:r>
              <a:rPr lang="fr-CH" dirty="0"/>
              <a:t> a </a:t>
            </a:r>
            <a:r>
              <a:rPr lang="fr-CH" dirty="0" err="1"/>
              <a:t>wide</a:t>
            </a:r>
            <a:r>
              <a:rPr lang="fr-CH" dirty="0"/>
              <a:t> area, I </a:t>
            </a:r>
            <a:r>
              <a:rPr lang="fr-CH" dirty="0" err="1"/>
              <a:t>decided</a:t>
            </a:r>
            <a:r>
              <a:rPr lang="fr-CH" dirty="0"/>
              <a:t> to </a:t>
            </a:r>
            <a:r>
              <a:rPr lang="fr-CH" dirty="0" err="1"/>
              <a:t>limit</a:t>
            </a:r>
            <a:r>
              <a:rPr lang="fr-CH" dirty="0"/>
              <a:t> </a:t>
            </a:r>
            <a:r>
              <a:rPr lang="fr-CH" dirty="0" err="1"/>
              <a:t>it</a:t>
            </a:r>
            <a:r>
              <a:rPr lang="fr-CH" dirty="0"/>
              <a:t> by:</a:t>
            </a:r>
          </a:p>
          <a:p>
            <a:r>
              <a:rPr lang="en-US" dirty="0"/>
              <a:t>Limiting it by focusing on Italian restaurants only (it is as well a personal touch as I am a fun of Italian cuisine). Italian population is around 2,5 </a:t>
            </a:r>
            <a:r>
              <a:rPr lang="en-US" dirty="0" err="1"/>
              <a:t>mln</a:t>
            </a:r>
            <a:r>
              <a:rPr lang="en-US" dirty="0"/>
              <a:t>., so quite a big chunk of total population.</a:t>
            </a:r>
            <a:endParaRPr lang="fr-CH" dirty="0"/>
          </a:p>
          <a:p>
            <a:r>
              <a:rPr lang="en-US" dirty="0"/>
              <a:t>Limiting the area I would explore Manhattan, which is a densely populated borough that’s among the world’s major commercial, financial and cultural centers.</a:t>
            </a:r>
            <a:r>
              <a:rPr lang="fr-CH" dirty="0"/>
              <a:t> So, </a:t>
            </a:r>
            <a:r>
              <a:rPr lang="fr-CH" dirty="0" err="1"/>
              <a:t>this</a:t>
            </a:r>
            <a:r>
              <a:rPr lang="fr-CH" dirty="0"/>
              <a:t> </a:t>
            </a:r>
            <a:r>
              <a:rPr lang="fr-CH" dirty="0" err="1"/>
              <a:t>is</a:t>
            </a:r>
            <a:r>
              <a:rPr lang="fr-CH" dirty="0"/>
              <a:t> a </a:t>
            </a:r>
            <a:r>
              <a:rPr lang="fr-CH" dirty="0" err="1"/>
              <a:t>sign</a:t>
            </a:r>
            <a:r>
              <a:rPr lang="fr-CH" dirty="0"/>
              <a:t> </a:t>
            </a:r>
            <a:r>
              <a:rPr lang="fr-CH" dirty="0" err="1"/>
              <a:t>we</a:t>
            </a:r>
            <a:r>
              <a:rPr lang="fr-CH" dirty="0"/>
              <a:t> have a population </a:t>
            </a:r>
            <a:r>
              <a:rPr lang="fr-CH" dirty="0" err="1"/>
              <a:t>with</a:t>
            </a:r>
            <a:r>
              <a:rPr lang="fr-CH" dirty="0"/>
              <a:t> a good salaries, in </a:t>
            </a:r>
            <a:r>
              <a:rPr lang="fr-CH" dirty="0" err="1"/>
              <a:t>particular</a:t>
            </a:r>
            <a:r>
              <a:rPr lang="fr-CH" dirty="0"/>
              <a:t>, </a:t>
            </a:r>
            <a:r>
              <a:rPr lang="fr-CH" dirty="0" err="1"/>
              <a:t>which</a:t>
            </a:r>
            <a:r>
              <a:rPr lang="fr-CH" dirty="0"/>
              <a:t> </a:t>
            </a:r>
            <a:r>
              <a:rPr lang="fr-CH" dirty="0" err="1"/>
              <a:t>is</a:t>
            </a:r>
            <a:r>
              <a:rPr lang="fr-CH" dirty="0"/>
              <a:t> good for a restaurant </a:t>
            </a:r>
            <a:r>
              <a:rPr lang="fr-CH" dirty="0" err="1"/>
              <a:t>opening</a:t>
            </a:r>
            <a:r>
              <a:rPr lang="fr-CH" dirty="0"/>
              <a:t>.</a:t>
            </a:r>
          </a:p>
        </p:txBody>
      </p:sp>
    </p:spTree>
    <p:extLst>
      <p:ext uri="{BB962C8B-B14F-4D97-AF65-F5344CB8AC3E}">
        <p14:creationId xmlns:p14="http://schemas.microsoft.com/office/powerpoint/2010/main" val="46863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0728-A385-452D-A5E4-F0195430F86E}"/>
              </a:ext>
            </a:extLst>
          </p:cNvPr>
          <p:cNvSpPr>
            <a:spLocks noGrp="1"/>
          </p:cNvSpPr>
          <p:nvPr>
            <p:ph type="title"/>
          </p:nvPr>
        </p:nvSpPr>
        <p:spPr>
          <a:xfrm>
            <a:off x="1154954" y="973668"/>
            <a:ext cx="8761413" cy="824310"/>
          </a:xfrm>
        </p:spPr>
        <p:txBody>
          <a:bodyPr/>
          <a:lstStyle/>
          <a:p>
            <a:r>
              <a:rPr lang="en-US" dirty="0"/>
              <a:t>Data section: data used and data sources</a:t>
            </a:r>
            <a:endParaRPr lang="fr-CH" dirty="0"/>
          </a:p>
        </p:txBody>
      </p:sp>
      <p:sp>
        <p:nvSpPr>
          <p:cNvPr id="3" name="Content Placeholder 2">
            <a:extLst>
              <a:ext uri="{FF2B5EF4-FFF2-40B4-BE49-F238E27FC236}">
                <a16:creationId xmlns:a16="http://schemas.microsoft.com/office/drawing/2014/main" id="{722278A5-0BC8-4A4D-B18B-F4AD4C222F4D}"/>
              </a:ext>
            </a:extLst>
          </p:cNvPr>
          <p:cNvSpPr>
            <a:spLocks noGrp="1"/>
          </p:cNvSpPr>
          <p:nvPr>
            <p:ph idx="1"/>
          </p:nvPr>
        </p:nvSpPr>
        <p:spPr/>
        <p:txBody>
          <a:bodyPr>
            <a:normAutofit/>
          </a:bodyPr>
          <a:lstStyle/>
          <a:p>
            <a:r>
              <a:rPr lang="en-US" dirty="0"/>
              <a:t> For the New York city a leveraged the data shared in one of the labs</a:t>
            </a:r>
            <a:endParaRPr lang="fr-CH" dirty="0"/>
          </a:p>
          <a:p>
            <a:pPr lvl="0"/>
            <a:r>
              <a:rPr lang="en-US" dirty="0"/>
              <a:t>I will convert addresses into their equivalent latitude and longitude values.</a:t>
            </a:r>
            <a:endParaRPr lang="fr-CH" dirty="0"/>
          </a:p>
          <a:p>
            <a:pPr lvl="0"/>
            <a:r>
              <a:rPr lang="en-US" dirty="0"/>
              <a:t>I will use the Foursquare API to explore neighborhoods in Dallas. </a:t>
            </a:r>
            <a:endParaRPr lang="fr-CH" dirty="0"/>
          </a:p>
          <a:p>
            <a:pPr lvl="0"/>
            <a:r>
              <a:rPr lang="en-US" dirty="0"/>
              <a:t>I will use the </a:t>
            </a:r>
            <a:r>
              <a:rPr lang="fr-CH" b="1" dirty="0"/>
              <a:t>explore</a:t>
            </a:r>
            <a:r>
              <a:rPr lang="en-US" dirty="0"/>
              <a:t> function to get the most common venue categories in each neighborhood, and then use this feature to group the neighborhoods into clusters.</a:t>
            </a:r>
            <a:endParaRPr lang="fr-CH" dirty="0"/>
          </a:p>
          <a:p>
            <a:pPr lvl="0"/>
            <a:r>
              <a:rPr lang="en-US" dirty="0"/>
              <a:t>I will use the </a:t>
            </a:r>
            <a:r>
              <a:rPr lang="fr-CH" i="1" dirty="0"/>
              <a:t>k</a:t>
            </a:r>
            <a:r>
              <a:rPr lang="en-US" dirty="0"/>
              <a:t>-means clustering algorithm to complete this task.</a:t>
            </a:r>
            <a:endParaRPr lang="fr-CH" dirty="0"/>
          </a:p>
          <a:p>
            <a:pPr lvl="0"/>
            <a:r>
              <a:rPr lang="en-US" dirty="0"/>
              <a:t>Finally, I will use the Folium library to visualize the clusters and to make a choice of the best one to open an Italian restaurant.</a:t>
            </a:r>
            <a:endParaRPr lang="fr-CH" dirty="0"/>
          </a:p>
        </p:txBody>
      </p:sp>
    </p:spTree>
    <p:extLst>
      <p:ext uri="{BB962C8B-B14F-4D97-AF65-F5344CB8AC3E}">
        <p14:creationId xmlns:p14="http://schemas.microsoft.com/office/powerpoint/2010/main" val="271143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FFDC-5255-468D-8961-7BEAA1F27CFD}"/>
              </a:ext>
            </a:extLst>
          </p:cNvPr>
          <p:cNvSpPr>
            <a:spLocks noGrp="1"/>
          </p:cNvSpPr>
          <p:nvPr>
            <p:ph type="title"/>
          </p:nvPr>
        </p:nvSpPr>
        <p:spPr/>
        <p:txBody>
          <a:bodyPr/>
          <a:lstStyle/>
          <a:p>
            <a:r>
              <a:rPr lang="en-US" dirty="0"/>
              <a:t>Methodology section</a:t>
            </a:r>
            <a:endParaRPr lang="fr-CH" dirty="0"/>
          </a:p>
        </p:txBody>
      </p:sp>
      <p:sp>
        <p:nvSpPr>
          <p:cNvPr id="3" name="Content Placeholder 2">
            <a:extLst>
              <a:ext uri="{FF2B5EF4-FFF2-40B4-BE49-F238E27FC236}">
                <a16:creationId xmlns:a16="http://schemas.microsoft.com/office/drawing/2014/main" id="{BD919BDF-D7F6-4A3F-AE73-3E11E633C81A}"/>
              </a:ext>
            </a:extLst>
          </p:cNvPr>
          <p:cNvSpPr>
            <a:spLocks noGrp="1"/>
          </p:cNvSpPr>
          <p:nvPr>
            <p:ph idx="1"/>
          </p:nvPr>
        </p:nvSpPr>
        <p:spPr/>
        <p:txBody>
          <a:bodyPr/>
          <a:lstStyle/>
          <a:p>
            <a:r>
              <a:rPr lang="en-US" dirty="0"/>
              <a:t>First of all, I used the conversion of addresses into their equivalent latitude and longitude values.</a:t>
            </a:r>
            <a:endParaRPr lang="fr-CH" dirty="0"/>
          </a:p>
          <a:p>
            <a:r>
              <a:rPr lang="en-US" dirty="0"/>
              <a:t>Also, I used the Foursquare API to explore neighborhoods in New York City, in particular Manhattan.</a:t>
            </a:r>
            <a:endParaRPr lang="fr-CH" dirty="0"/>
          </a:p>
          <a:p>
            <a:r>
              <a:rPr lang="en-US" dirty="0"/>
              <a:t>I used the </a:t>
            </a:r>
            <a:r>
              <a:rPr lang="en-US" b="1" dirty="0"/>
              <a:t>explore</a:t>
            </a:r>
            <a:r>
              <a:rPr lang="en-US" dirty="0"/>
              <a:t> function to get the most common venue categories in each neighborhood, and then use this feature to group the neighborhoods into clusters. K-means clustering algorithm was chosen to cluster the neighborhoods. to complete this task.</a:t>
            </a:r>
          </a:p>
          <a:p>
            <a:r>
              <a:rPr lang="en-US" dirty="0"/>
              <a:t>To visualize the results I used Folium library </a:t>
            </a:r>
          </a:p>
          <a:p>
            <a:endParaRPr lang="fr-CH" dirty="0"/>
          </a:p>
        </p:txBody>
      </p:sp>
    </p:spTree>
    <p:extLst>
      <p:ext uri="{BB962C8B-B14F-4D97-AF65-F5344CB8AC3E}">
        <p14:creationId xmlns:p14="http://schemas.microsoft.com/office/powerpoint/2010/main" val="275725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ADA0-2AAF-4F8B-81B8-E16C8F1A5E0D}"/>
              </a:ext>
            </a:extLst>
          </p:cNvPr>
          <p:cNvSpPr>
            <a:spLocks noGrp="1"/>
          </p:cNvSpPr>
          <p:nvPr>
            <p:ph type="title"/>
          </p:nvPr>
        </p:nvSpPr>
        <p:spPr/>
        <p:txBody>
          <a:bodyPr/>
          <a:lstStyle/>
          <a:p>
            <a:r>
              <a:rPr lang="en-US" dirty="0"/>
              <a:t>Results</a:t>
            </a:r>
            <a:endParaRPr lang="fr-CH" dirty="0"/>
          </a:p>
        </p:txBody>
      </p:sp>
      <p:sp>
        <p:nvSpPr>
          <p:cNvPr id="3" name="Content Placeholder 2">
            <a:extLst>
              <a:ext uri="{FF2B5EF4-FFF2-40B4-BE49-F238E27FC236}">
                <a16:creationId xmlns:a16="http://schemas.microsoft.com/office/drawing/2014/main" id="{268C6088-C2F6-401B-8740-7FD2EC38013F}"/>
              </a:ext>
            </a:extLst>
          </p:cNvPr>
          <p:cNvSpPr>
            <a:spLocks noGrp="1"/>
          </p:cNvSpPr>
          <p:nvPr>
            <p:ph idx="1"/>
          </p:nvPr>
        </p:nvSpPr>
        <p:spPr/>
        <p:txBody>
          <a:bodyPr/>
          <a:lstStyle/>
          <a:p>
            <a:r>
              <a:rPr lang="en-US" dirty="0"/>
              <a:t>The result of my work, we can see that there are 5 clusters in Manhattan.</a:t>
            </a:r>
            <a:endParaRPr lang="fr-CH" dirty="0"/>
          </a:p>
          <a:p>
            <a:r>
              <a:rPr lang="en-US" dirty="0"/>
              <a:t> 3 of them include many boroughs, one has just one and another one is a middle size.</a:t>
            </a:r>
            <a:endParaRPr lang="fr-CH" dirty="0"/>
          </a:p>
          <a:p>
            <a:endParaRPr lang="fr-CH" dirty="0"/>
          </a:p>
        </p:txBody>
      </p:sp>
    </p:spTree>
    <p:extLst>
      <p:ext uri="{BB962C8B-B14F-4D97-AF65-F5344CB8AC3E}">
        <p14:creationId xmlns:p14="http://schemas.microsoft.com/office/powerpoint/2010/main" val="2770736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64B8-675C-4F89-A498-43DA61BA5F4E}"/>
              </a:ext>
            </a:extLst>
          </p:cNvPr>
          <p:cNvSpPr>
            <a:spLocks noGrp="1"/>
          </p:cNvSpPr>
          <p:nvPr>
            <p:ph type="title"/>
          </p:nvPr>
        </p:nvSpPr>
        <p:spPr/>
        <p:txBody>
          <a:bodyPr/>
          <a:lstStyle/>
          <a:p>
            <a:r>
              <a:rPr lang="en-US" dirty="0"/>
              <a:t>Discussion section</a:t>
            </a:r>
            <a:endParaRPr lang="fr-CH" dirty="0"/>
          </a:p>
        </p:txBody>
      </p:sp>
      <p:sp>
        <p:nvSpPr>
          <p:cNvPr id="3" name="Content Placeholder 2">
            <a:extLst>
              <a:ext uri="{FF2B5EF4-FFF2-40B4-BE49-F238E27FC236}">
                <a16:creationId xmlns:a16="http://schemas.microsoft.com/office/drawing/2014/main" id="{AD8D58D4-F076-4017-B0D6-60CA18568806}"/>
              </a:ext>
            </a:extLst>
          </p:cNvPr>
          <p:cNvSpPr>
            <a:spLocks noGrp="1"/>
          </p:cNvSpPr>
          <p:nvPr>
            <p:ph idx="1"/>
          </p:nvPr>
        </p:nvSpPr>
        <p:spPr/>
        <p:txBody>
          <a:bodyPr>
            <a:normAutofit lnSpcReduction="10000"/>
          </a:bodyPr>
          <a:lstStyle/>
          <a:p>
            <a:r>
              <a:rPr lang="en-US" dirty="0"/>
              <a:t>Let us explore the clusters a bit. 1 and 2 has many restaurants inside and moreover quite a lot of Italian restaurants. So I do not see them as a great opportunity to start our business.</a:t>
            </a:r>
          </a:p>
          <a:p>
            <a:r>
              <a:rPr lang="en-US" dirty="0"/>
              <a:t>Cluster 3 is too small to consider to get a good revenue.</a:t>
            </a:r>
          </a:p>
          <a:p>
            <a:r>
              <a:rPr lang="en-US" dirty="0"/>
              <a:t>While cluster 4 and 5 seem to be the most interesting for me.</a:t>
            </a:r>
          </a:p>
          <a:p>
            <a:r>
              <a:rPr lang="en-US" dirty="0"/>
              <a:t>Cluster 4 does not have many restaurants / café in as for now – so we can be a “new category opener” and give people there an opportunity to try the Italian cuisine.</a:t>
            </a:r>
          </a:p>
          <a:p>
            <a:r>
              <a:rPr lang="en-US" dirty="0"/>
              <a:t>Cluster 5 is already developed as a restaurant / café center, and does not have many Italian restaurants , which gives us a great opportunity to take this place.</a:t>
            </a:r>
            <a:endParaRPr lang="fr-CH" dirty="0"/>
          </a:p>
        </p:txBody>
      </p:sp>
    </p:spTree>
    <p:extLst>
      <p:ext uri="{BB962C8B-B14F-4D97-AF65-F5344CB8AC3E}">
        <p14:creationId xmlns:p14="http://schemas.microsoft.com/office/powerpoint/2010/main" val="248230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4E3E-21C1-4936-B55C-48B62027FA50}"/>
              </a:ext>
            </a:extLst>
          </p:cNvPr>
          <p:cNvSpPr>
            <a:spLocks noGrp="1"/>
          </p:cNvSpPr>
          <p:nvPr>
            <p:ph type="title"/>
          </p:nvPr>
        </p:nvSpPr>
        <p:spPr/>
        <p:txBody>
          <a:bodyPr/>
          <a:lstStyle/>
          <a:p>
            <a:r>
              <a:rPr lang="en-US" dirty="0"/>
              <a:t>Conclusion</a:t>
            </a:r>
            <a:endParaRPr lang="fr-CH" dirty="0"/>
          </a:p>
        </p:txBody>
      </p:sp>
      <p:sp>
        <p:nvSpPr>
          <p:cNvPr id="3" name="Content Placeholder 2">
            <a:extLst>
              <a:ext uri="{FF2B5EF4-FFF2-40B4-BE49-F238E27FC236}">
                <a16:creationId xmlns:a16="http://schemas.microsoft.com/office/drawing/2014/main" id="{7923EFD6-A985-49E6-BA7A-306EEB820838}"/>
              </a:ext>
            </a:extLst>
          </p:cNvPr>
          <p:cNvSpPr>
            <a:spLocks noGrp="1"/>
          </p:cNvSpPr>
          <p:nvPr>
            <p:ph idx="1"/>
          </p:nvPr>
        </p:nvSpPr>
        <p:spPr/>
        <p:txBody>
          <a:bodyPr/>
          <a:lstStyle/>
          <a:p>
            <a:r>
              <a:rPr lang="en-US" dirty="0"/>
              <a:t>This reports gave an overview of the project of finding the best place to open an Italian restaurant in New York, Manhattan. We looked at the data used, analysis types, as well as the results and observations.</a:t>
            </a:r>
            <a:endParaRPr lang="fr-CH" dirty="0"/>
          </a:p>
          <a:p>
            <a:endParaRPr lang="fr-CH" dirty="0"/>
          </a:p>
        </p:txBody>
      </p:sp>
    </p:spTree>
    <p:extLst>
      <p:ext uri="{BB962C8B-B14F-4D97-AF65-F5344CB8AC3E}">
        <p14:creationId xmlns:p14="http://schemas.microsoft.com/office/powerpoint/2010/main" val="296982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ADA0-2AAF-4F8B-81B8-E16C8F1A5E0D}"/>
              </a:ext>
            </a:extLst>
          </p:cNvPr>
          <p:cNvSpPr>
            <a:spLocks noGrp="1"/>
          </p:cNvSpPr>
          <p:nvPr>
            <p:ph type="title"/>
          </p:nvPr>
        </p:nvSpPr>
        <p:spPr/>
        <p:txBody>
          <a:bodyPr/>
          <a:lstStyle/>
          <a:p>
            <a:r>
              <a:rPr lang="en-US" dirty="0"/>
              <a:t>Thank you!</a:t>
            </a:r>
            <a:endParaRPr lang="fr-CH" dirty="0"/>
          </a:p>
        </p:txBody>
      </p:sp>
      <p:sp>
        <p:nvSpPr>
          <p:cNvPr id="3" name="Content Placeholder 2">
            <a:extLst>
              <a:ext uri="{FF2B5EF4-FFF2-40B4-BE49-F238E27FC236}">
                <a16:creationId xmlns:a16="http://schemas.microsoft.com/office/drawing/2014/main" id="{268C6088-C2F6-401B-8740-7FD2EC38013F}"/>
              </a:ext>
            </a:extLst>
          </p:cNvPr>
          <p:cNvSpPr>
            <a:spLocks noGrp="1"/>
          </p:cNvSpPr>
          <p:nvPr>
            <p:ph idx="1"/>
          </p:nvPr>
        </p:nvSpPr>
        <p:spPr/>
        <p:txBody>
          <a:bodyPr/>
          <a:lstStyle/>
          <a:p>
            <a:endParaRPr lang="fr-CH"/>
          </a:p>
        </p:txBody>
      </p:sp>
    </p:spTree>
    <p:extLst>
      <p:ext uri="{BB962C8B-B14F-4D97-AF65-F5344CB8AC3E}">
        <p14:creationId xmlns:p14="http://schemas.microsoft.com/office/powerpoint/2010/main" val="3405084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AF284FBD17B148959F8F16EBC36528" ma:contentTypeVersion="13" ma:contentTypeDescription="Create a new document." ma:contentTypeScope="" ma:versionID="ea2a429668c77f6c8bed046b2ceaa004">
  <xsd:schema xmlns:xsd="http://www.w3.org/2001/XMLSchema" xmlns:xs="http://www.w3.org/2001/XMLSchema" xmlns:p="http://schemas.microsoft.com/office/2006/metadata/properties" xmlns:ns3="cbcd9735-3dc6-459a-89b3-413ae5a3f8b6" xmlns:ns4="4b291513-4512-4504-8ae9-38e71ad70ff3" targetNamespace="http://schemas.microsoft.com/office/2006/metadata/properties" ma:root="true" ma:fieldsID="2722a275a06881f1e3127a7c7ad25df1" ns3:_="" ns4:_="">
    <xsd:import namespace="cbcd9735-3dc6-459a-89b3-413ae5a3f8b6"/>
    <xsd:import namespace="4b291513-4512-4504-8ae9-38e71ad70ff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4:SharedWithUsers" minOccurs="0"/>
                <xsd:element ref="ns4:SharedWithDetails" minOccurs="0"/>
                <xsd:element ref="ns4:SharingHintHash"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cd9735-3dc6-459a-89b3-413ae5a3f8b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291513-4512-4504-8ae9-38e71ad70ff3"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SharingHintHash" ma:index="15"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91D461-6F54-47FE-9D28-A672FA7BC1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cd9735-3dc6-459a-89b3-413ae5a3f8b6"/>
    <ds:schemaRef ds:uri="4b291513-4512-4504-8ae9-38e71ad70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A28EC2-4510-4E7E-920F-0A8BF5E78B3D}">
  <ds:schemaRefs>
    <ds:schemaRef ds:uri="http://schemas.microsoft.com/sharepoint/v3/contenttype/forms"/>
  </ds:schemaRefs>
</ds:datastoreItem>
</file>

<file path=customXml/itemProps3.xml><?xml version="1.0" encoding="utf-8"?>
<ds:datastoreItem xmlns:ds="http://schemas.openxmlformats.org/officeDocument/2006/customXml" ds:itemID="{5532BC55-FCC1-4B6F-9538-12723B1E07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 Boardroom</Template>
  <TotalTime>1480</TotalTime>
  <Words>669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Finding the best place in New York, Manhattan to open an Italian restaurant</vt:lpstr>
      <vt:lpstr>PowerPoint Presentation</vt:lpstr>
      <vt:lpstr>Introduction/Business Problem</vt:lpstr>
      <vt:lpstr>Data section: data used and data sources</vt:lpstr>
      <vt:lpstr>Methodology section</vt:lpstr>
      <vt:lpstr>Results</vt:lpstr>
      <vt:lpstr>Discussion section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place in New York, Manhattan to open an Italian restaurant</dc:title>
  <dc:creator>Drozdova,Anna,CH-La Tour-de-Peilz</dc:creator>
  <cp:lastModifiedBy>Drozdova,Anna,CH-La Tour-de-Peilz</cp:lastModifiedBy>
  <cp:revision>2</cp:revision>
  <dcterms:created xsi:type="dcterms:W3CDTF">2021-05-27T12:48:20Z</dcterms:created>
  <dcterms:modified xsi:type="dcterms:W3CDTF">2021-05-28T13:28:54Z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etDate">
    <vt:lpwstr>2021-05-27T12:48:20Z</vt:lpwstr>
  </property>
  <property fmtid="{D5CDD505-2E9C-101B-9397-08002B2CF9AE}" pid="4" name="MSIP_Label_1ada0a2f-b917-4d51-b0d0-d418a10c8b23_Method">
    <vt:lpwstr>Standard</vt:lpwstr>
  </property>
  <property fmtid="{D5CDD505-2E9C-101B-9397-08002B2CF9AE}" pid="5" name="MSIP_Label_1ada0a2f-b917-4d51-b0d0-d418a10c8b23_Name">
    <vt:lpwstr>1ada0a2f-b917-4d51-b0d0-d418a10c8b23</vt:lpwstr>
  </property>
  <property fmtid="{D5CDD505-2E9C-101B-9397-08002B2CF9AE}" pid="6" name="MSIP_Label_1ada0a2f-b917-4d51-b0d0-d418a10c8b23_SiteId">
    <vt:lpwstr>12a3af23-a769-4654-847f-958f3d479f4a</vt:lpwstr>
  </property>
  <property fmtid="{D5CDD505-2E9C-101B-9397-08002B2CF9AE}" pid="7" name="MSIP_Label_1ada0a2f-b917-4d51-b0d0-d418a10c8b23_ActionId">
    <vt:lpwstr>c16841bb-3a1e-4e98-ab8f-2e0280ff873f</vt:lpwstr>
  </property>
  <property fmtid="{D5CDD505-2E9C-101B-9397-08002B2CF9AE}" pid="8" name="MSIP_Label_1ada0a2f-b917-4d51-b0d0-d418a10c8b23_ContentBits">
    <vt:lpwstr>0</vt:lpwstr>
  </property>
  <property fmtid="{D5CDD505-2E9C-101B-9397-08002B2CF9AE}" pid="9" name="ContentTypeId">
    <vt:lpwstr>0x010100B2AF284FBD17B148959F8F16EBC36528</vt:lpwstr>
  </property>
</Properties>
</file>