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79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dirty="0">
                <a:solidFill>
                  <a:srgbClr val="233939"/>
                </a:solidFill>
                <a:latin typeface="Syne" pitchFamily="34" charset="0"/>
                <a:ea typeface="Syne" pitchFamily="34" charset="-122"/>
                <a:cs typeface="Syne" pitchFamily="34" charset="-120"/>
              </a:rPr>
              <a:t>Introduction to Accounting Management</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Accounting management is the strategic oversight and control of a company's financial records and reporting. It involves planning, organizing, and directing the accounting function to ensure accurate and timely financial information for decision-making.</a:t>
            </a:r>
            <a:endParaRPr lang="en-US" sz="1750" dirty="0"/>
          </a:p>
        </p:txBody>
      </p:sp>
      <p:sp>
        <p:nvSpPr>
          <p:cNvPr id="7" name="Shape 4"/>
          <p:cNvSpPr/>
          <p:nvPr/>
        </p:nvSpPr>
        <p:spPr>
          <a:xfrm>
            <a:off x="833199" y="6376749"/>
            <a:ext cx="355402" cy="355402"/>
          </a:xfrm>
          <a:prstGeom prst="roundRect">
            <a:avLst>
              <a:gd name="adj" fmla="val 25726039"/>
            </a:avLst>
          </a:prstGeom>
          <a:solidFill>
            <a:srgbClr val="FF71A4"/>
          </a:solidFill>
          <a:ln w="7620">
            <a:solidFill>
              <a:srgbClr val="FFFFFF"/>
            </a:solidFill>
            <a:prstDash val="solid"/>
          </a:ln>
        </p:spPr>
      </p:sp>
      <p:sp>
        <p:nvSpPr>
          <p:cNvPr id="8" name="Text 5"/>
          <p:cNvSpPr/>
          <p:nvPr/>
        </p:nvSpPr>
        <p:spPr>
          <a:xfrm>
            <a:off x="902613" y="6481286"/>
            <a:ext cx="216575"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Overpass" pitchFamily="34" charset="0"/>
                <a:ea typeface="Overpass" pitchFamily="34" charset="-122"/>
                <a:cs typeface="Overpass" pitchFamily="34" charset="-120"/>
              </a:rPr>
              <a:t>Ma</a:t>
            </a:r>
            <a:endParaRPr lang="en-US" sz="1152" dirty="0"/>
          </a:p>
        </p:txBody>
      </p:sp>
      <p:sp>
        <p:nvSpPr>
          <p:cNvPr id="9" name="Text 6"/>
          <p:cNvSpPr/>
          <p:nvPr/>
        </p:nvSpPr>
        <p:spPr>
          <a:xfrm>
            <a:off x="1299686" y="6360081"/>
            <a:ext cx="1709142" cy="388858"/>
          </a:xfrm>
          <a:prstGeom prst="rect">
            <a:avLst/>
          </a:prstGeom>
          <a:noFill/>
          <a:ln/>
        </p:spPr>
        <p:txBody>
          <a:bodyPr wrap="none" rtlCol="0" anchor="t"/>
          <a:lstStyle/>
          <a:p>
            <a:pPr marL="0" indent="0" algn="l">
              <a:lnSpc>
                <a:spcPts val="3062"/>
              </a:lnSpc>
              <a:buNone/>
            </a:pPr>
            <a:r>
              <a:rPr lang="en-US" sz="2187" b="1" dirty="0">
                <a:solidFill>
                  <a:srgbClr val="3B4E4E"/>
                </a:solidFill>
                <a:latin typeface="Overpass" pitchFamily="34" charset="0"/>
                <a:ea typeface="Overpass" pitchFamily="34" charset="-122"/>
                <a:cs typeface="Overpass" pitchFamily="34" charset="-120"/>
              </a:rPr>
              <a:t>by M ajameih</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2027872"/>
            <a:ext cx="8553569" cy="694373"/>
          </a:xfrm>
          <a:prstGeom prst="rect">
            <a:avLst/>
          </a:prstGeom>
          <a:noFill/>
          <a:ln/>
        </p:spPr>
        <p:txBody>
          <a:bodyPr wrap="non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Payroll and Tax Compliance</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84872"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Payroll Processing</a:t>
            </a:r>
            <a:endParaRPr lang="en-US" sz="2187" dirty="0"/>
          </a:p>
        </p:txBody>
      </p:sp>
      <p:sp>
        <p:nvSpPr>
          <p:cNvPr id="7" name="Text 4"/>
          <p:cNvSpPr/>
          <p:nvPr/>
        </p:nvSpPr>
        <p:spPr>
          <a:xfrm>
            <a:off x="2037993" y="4424601"/>
            <a:ext cx="3295888" cy="1421606"/>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Accurate and timely payroll processing is crucial, ensuring employees are paid correctly and on time.</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Tax Compliance</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Staying up-to-date with ever-changing tax regulations and properly withholding and remitting taxes is essential to avoid penalties.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865953"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Employee Benefits</a:t>
            </a:r>
            <a:endParaRPr lang="en-US" sz="2187" dirty="0"/>
          </a:p>
        </p:txBody>
      </p:sp>
      <p:sp>
        <p:nvSpPr>
          <p:cNvPr id="13" name="Text 8"/>
          <p:cNvSpPr/>
          <p:nvPr/>
        </p:nvSpPr>
        <p:spPr>
          <a:xfrm>
            <a:off x="9296400" y="4424601"/>
            <a:ext cx="3296007" cy="1421606"/>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Managing employee benefits like healthcare, retirement plans, and paid time off is an integral part of payroll and compliance.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32338"/>
          </a:xfrm>
          <a:prstGeom prst="rect">
            <a:avLst/>
          </a:prstGeom>
          <a:solidFill>
            <a:srgbClr val="FFFDE6"/>
          </a:solidFill>
          <a:ln/>
        </p:spPr>
      </p:sp>
      <p:sp>
        <p:nvSpPr>
          <p:cNvPr id="4" name="Text 2"/>
          <p:cNvSpPr/>
          <p:nvPr/>
        </p:nvSpPr>
        <p:spPr>
          <a:xfrm>
            <a:off x="2280404" y="582930"/>
            <a:ext cx="9491424" cy="662345"/>
          </a:xfrm>
          <a:prstGeom prst="rect">
            <a:avLst/>
          </a:prstGeom>
          <a:noFill/>
          <a:ln/>
        </p:spPr>
        <p:txBody>
          <a:bodyPr wrap="none" rtlCol="0" anchor="t"/>
          <a:lstStyle/>
          <a:p>
            <a:pPr marL="0" indent="0">
              <a:lnSpc>
                <a:spcPts val="5216"/>
              </a:lnSpc>
              <a:buNone/>
            </a:pPr>
            <a:r>
              <a:rPr lang="en-US" sz="4173" b="1" dirty="0">
                <a:solidFill>
                  <a:srgbClr val="233939"/>
                </a:solidFill>
                <a:latin typeface="Syne" pitchFamily="34" charset="0"/>
                <a:ea typeface="Syne" pitchFamily="34" charset="-122"/>
                <a:cs typeface="Syne" pitchFamily="34" charset="-120"/>
              </a:rPr>
              <a:t>Financial Reporting and Auditing</a:t>
            </a:r>
            <a:endParaRPr lang="en-US" sz="4173" dirty="0"/>
          </a:p>
        </p:txBody>
      </p:sp>
      <p:sp>
        <p:nvSpPr>
          <p:cNvPr id="5" name="Text 3"/>
          <p:cNvSpPr/>
          <p:nvPr/>
        </p:nvSpPr>
        <p:spPr>
          <a:xfrm>
            <a:off x="2280404" y="1669256"/>
            <a:ext cx="10069592" cy="1017627"/>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Financial reporting is the process of communicating a company's financial information to stakeholders, including investors, regulators, and the public. This includes the preparation and distribution of financial statements, such as the balance sheet, income statement, and cash flow statement.</a:t>
            </a:r>
            <a:endParaRPr lang="en-US" sz="1669" dirty="0"/>
          </a:p>
        </p:txBody>
      </p:sp>
      <p:sp>
        <p:nvSpPr>
          <p:cNvPr id="6" name="Text 4"/>
          <p:cNvSpPr/>
          <p:nvPr/>
        </p:nvSpPr>
        <p:spPr>
          <a:xfrm>
            <a:off x="2280404" y="2925366"/>
            <a:ext cx="10069592" cy="1017627"/>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Auditing is the independent examination of a company's financial records and procedures to ensure accuracy, compliance, and the fair presentation of its financial position. Audits are conducted by external, independent auditors to provide an objective assessment of a company's financial health.</a:t>
            </a:r>
            <a:endParaRPr lang="en-US" sz="1669" dirty="0"/>
          </a:p>
        </p:txBody>
      </p:sp>
      <p:sp>
        <p:nvSpPr>
          <p:cNvPr id="7" name="Shape 5"/>
          <p:cNvSpPr/>
          <p:nvPr/>
        </p:nvSpPr>
        <p:spPr>
          <a:xfrm>
            <a:off x="2280404" y="4181475"/>
            <a:ext cx="10069592" cy="3467933"/>
          </a:xfrm>
          <a:prstGeom prst="roundRect">
            <a:avLst>
              <a:gd name="adj" fmla="val 2751"/>
            </a:avLst>
          </a:prstGeom>
          <a:noFill/>
          <a:ln w="7620">
            <a:solidFill>
              <a:srgbClr val="000000">
                <a:alpha val="8000"/>
              </a:srgbClr>
            </a:solidFill>
            <a:prstDash val="solid"/>
          </a:ln>
        </p:spPr>
      </p:sp>
      <p:sp>
        <p:nvSpPr>
          <p:cNvPr id="8" name="Shape 6"/>
          <p:cNvSpPr/>
          <p:nvPr/>
        </p:nvSpPr>
        <p:spPr>
          <a:xfrm>
            <a:off x="2288024" y="4189095"/>
            <a:ext cx="10054352" cy="608767"/>
          </a:xfrm>
          <a:prstGeom prst="rect">
            <a:avLst/>
          </a:prstGeom>
          <a:solidFill>
            <a:srgbClr val="FFFFFF">
              <a:alpha val="4000"/>
            </a:srgbClr>
          </a:solidFill>
          <a:ln/>
        </p:spPr>
      </p:sp>
      <p:sp>
        <p:nvSpPr>
          <p:cNvPr id="9" name="Text 7"/>
          <p:cNvSpPr/>
          <p:nvPr/>
        </p:nvSpPr>
        <p:spPr>
          <a:xfrm>
            <a:off x="2499955" y="4323874"/>
            <a:ext cx="4599503" cy="339209"/>
          </a:xfrm>
          <a:prstGeom prst="rect">
            <a:avLst/>
          </a:prstGeom>
          <a:noFill/>
          <a:ln/>
        </p:spPr>
        <p:txBody>
          <a:bodyPr wrap="non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Financial Reporting</a:t>
            </a:r>
            <a:endParaRPr lang="en-US" sz="1669" dirty="0"/>
          </a:p>
        </p:txBody>
      </p:sp>
      <p:sp>
        <p:nvSpPr>
          <p:cNvPr id="10" name="Text 8"/>
          <p:cNvSpPr/>
          <p:nvPr/>
        </p:nvSpPr>
        <p:spPr>
          <a:xfrm>
            <a:off x="7530941" y="4323874"/>
            <a:ext cx="4599503" cy="339209"/>
          </a:xfrm>
          <a:prstGeom prst="rect">
            <a:avLst/>
          </a:prstGeom>
          <a:noFill/>
          <a:ln/>
        </p:spPr>
        <p:txBody>
          <a:bodyPr wrap="non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Auditing</a:t>
            </a:r>
            <a:endParaRPr lang="en-US" sz="1669" dirty="0"/>
          </a:p>
        </p:txBody>
      </p:sp>
      <p:sp>
        <p:nvSpPr>
          <p:cNvPr id="11" name="Shape 9"/>
          <p:cNvSpPr/>
          <p:nvPr/>
        </p:nvSpPr>
        <p:spPr>
          <a:xfrm>
            <a:off x="2288024" y="4797862"/>
            <a:ext cx="10054352" cy="947976"/>
          </a:xfrm>
          <a:prstGeom prst="rect">
            <a:avLst/>
          </a:prstGeom>
          <a:solidFill>
            <a:srgbClr val="000000">
              <a:alpha val="4000"/>
            </a:srgbClr>
          </a:solidFill>
          <a:ln/>
        </p:spPr>
      </p:sp>
      <p:sp>
        <p:nvSpPr>
          <p:cNvPr id="12" name="Text 10"/>
          <p:cNvSpPr/>
          <p:nvPr/>
        </p:nvSpPr>
        <p:spPr>
          <a:xfrm>
            <a:off x="2499955" y="4932640"/>
            <a:ext cx="4599503" cy="678418"/>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Communicates financial information to stakeholders</a:t>
            </a:r>
            <a:endParaRPr lang="en-US" sz="1669" dirty="0"/>
          </a:p>
        </p:txBody>
      </p:sp>
      <p:sp>
        <p:nvSpPr>
          <p:cNvPr id="13" name="Text 11"/>
          <p:cNvSpPr/>
          <p:nvPr/>
        </p:nvSpPr>
        <p:spPr>
          <a:xfrm>
            <a:off x="7530941" y="4932640"/>
            <a:ext cx="4599503" cy="678418"/>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Evaluates accuracy and reliability of financial information</a:t>
            </a:r>
            <a:endParaRPr lang="en-US" sz="1669" dirty="0"/>
          </a:p>
        </p:txBody>
      </p:sp>
      <p:sp>
        <p:nvSpPr>
          <p:cNvPr id="14" name="Shape 12"/>
          <p:cNvSpPr/>
          <p:nvPr/>
        </p:nvSpPr>
        <p:spPr>
          <a:xfrm>
            <a:off x="2288024" y="5745837"/>
            <a:ext cx="10054352" cy="947976"/>
          </a:xfrm>
          <a:prstGeom prst="rect">
            <a:avLst/>
          </a:prstGeom>
          <a:solidFill>
            <a:srgbClr val="FFFFFF">
              <a:alpha val="4000"/>
            </a:srgbClr>
          </a:solidFill>
          <a:ln/>
        </p:spPr>
      </p:sp>
      <p:sp>
        <p:nvSpPr>
          <p:cNvPr id="15" name="Text 13"/>
          <p:cNvSpPr/>
          <p:nvPr/>
        </p:nvSpPr>
        <p:spPr>
          <a:xfrm>
            <a:off x="2499955" y="5880616"/>
            <a:ext cx="4599503" cy="678418"/>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Includes financial statements (balance sheet, income statement, cash flow)</a:t>
            </a:r>
            <a:endParaRPr lang="en-US" sz="1669" dirty="0"/>
          </a:p>
        </p:txBody>
      </p:sp>
      <p:sp>
        <p:nvSpPr>
          <p:cNvPr id="16" name="Text 14"/>
          <p:cNvSpPr/>
          <p:nvPr/>
        </p:nvSpPr>
        <p:spPr>
          <a:xfrm>
            <a:off x="7530941" y="5880616"/>
            <a:ext cx="4599503" cy="339209"/>
          </a:xfrm>
          <a:prstGeom prst="rect">
            <a:avLst/>
          </a:prstGeom>
          <a:noFill/>
          <a:ln/>
        </p:spPr>
        <p:txBody>
          <a:bodyPr wrap="non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Conducted by independent external auditors</a:t>
            </a:r>
            <a:endParaRPr lang="en-US" sz="1669" dirty="0"/>
          </a:p>
        </p:txBody>
      </p:sp>
      <p:sp>
        <p:nvSpPr>
          <p:cNvPr id="17" name="Shape 15"/>
          <p:cNvSpPr/>
          <p:nvPr/>
        </p:nvSpPr>
        <p:spPr>
          <a:xfrm>
            <a:off x="2288024" y="6693813"/>
            <a:ext cx="10054352" cy="947976"/>
          </a:xfrm>
          <a:prstGeom prst="rect">
            <a:avLst/>
          </a:prstGeom>
          <a:solidFill>
            <a:srgbClr val="000000">
              <a:alpha val="4000"/>
            </a:srgbClr>
          </a:solidFill>
          <a:ln/>
        </p:spPr>
      </p:sp>
      <p:sp>
        <p:nvSpPr>
          <p:cNvPr id="18" name="Text 16"/>
          <p:cNvSpPr/>
          <p:nvPr/>
        </p:nvSpPr>
        <p:spPr>
          <a:xfrm>
            <a:off x="2499955" y="6828592"/>
            <a:ext cx="4599503" cy="678418"/>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Demonstrates a company's financial position and performance</a:t>
            </a:r>
            <a:endParaRPr lang="en-US" sz="1669" dirty="0"/>
          </a:p>
        </p:txBody>
      </p:sp>
      <p:sp>
        <p:nvSpPr>
          <p:cNvPr id="19" name="Text 17"/>
          <p:cNvSpPr/>
          <p:nvPr/>
        </p:nvSpPr>
        <p:spPr>
          <a:xfrm>
            <a:off x="7530941" y="6828592"/>
            <a:ext cx="4599503" cy="678418"/>
          </a:xfrm>
          <a:prstGeom prst="rect">
            <a:avLst/>
          </a:prstGeom>
          <a:noFill/>
          <a:ln/>
        </p:spPr>
        <p:txBody>
          <a:bodyPr wrap="square" rtlCol="0" anchor="t"/>
          <a:lstStyle/>
          <a:p>
            <a:pPr marL="0" indent="0">
              <a:lnSpc>
                <a:spcPts val="2671"/>
              </a:lnSpc>
              <a:buNone/>
            </a:pPr>
            <a:r>
              <a:rPr lang="en-US" sz="1669" dirty="0">
                <a:solidFill>
                  <a:srgbClr val="3B4E4E"/>
                </a:solidFill>
                <a:latin typeface="Overpass" pitchFamily="34" charset="0"/>
                <a:ea typeface="Overpass" pitchFamily="34" charset="-122"/>
                <a:cs typeface="Overpass" pitchFamily="34" charset="-120"/>
              </a:rPr>
              <a:t>Provides an objective assessment of a company's financial health</a:t>
            </a:r>
            <a:endParaRPr lang="en-US" sz="1669"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1282422"/>
            <a:ext cx="8816935" cy="694373"/>
          </a:xfrm>
          <a:prstGeom prst="rect">
            <a:avLst/>
          </a:prstGeom>
          <a:noFill/>
          <a:ln/>
        </p:spPr>
        <p:txBody>
          <a:bodyPr wrap="non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Cost Accounting and Control</a:t>
            </a:r>
            <a:endParaRPr lang="en-US" sz="4374" dirty="0"/>
          </a:p>
        </p:txBody>
      </p:sp>
      <p:sp>
        <p:nvSpPr>
          <p:cNvPr id="5" name="Shape 3"/>
          <p:cNvSpPr/>
          <p:nvPr/>
        </p:nvSpPr>
        <p:spPr>
          <a:xfrm>
            <a:off x="2037993" y="2594729"/>
            <a:ext cx="499943" cy="499943"/>
          </a:xfrm>
          <a:prstGeom prst="roundRect">
            <a:avLst>
              <a:gd name="adj" fmla="val 20000"/>
            </a:avLst>
          </a:prstGeom>
          <a:solidFill>
            <a:srgbClr val="DDEEE6"/>
          </a:solidFill>
          <a:ln w="7620">
            <a:solidFill>
              <a:srgbClr val="C3D4CC"/>
            </a:solidFill>
            <a:prstDash val="solid"/>
          </a:ln>
        </p:spPr>
      </p:sp>
      <p:sp>
        <p:nvSpPr>
          <p:cNvPr id="6" name="Text 4"/>
          <p:cNvSpPr/>
          <p:nvPr/>
        </p:nvSpPr>
        <p:spPr>
          <a:xfrm>
            <a:off x="2222897" y="2636401"/>
            <a:ext cx="130016"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1</a:t>
            </a:r>
            <a:endParaRPr lang="en-US" sz="2624" dirty="0"/>
          </a:p>
        </p:txBody>
      </p:sp>
      <p:sp>
        <p:nvSpPr>
          <p:cNvPr id="7" name="Text 5"/>
          <p:cNvSpPr/>
          <p:nvPr/>
        </p:nvSpPr>
        <p:spPr>
          <a:xfrm>
            <a:off x="2760107" y="2671048"/>
            <a:ext cx="277749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Identifying Costs</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Classify costs into categories like direct materials, direct labor, and overhead to understand the true cost of producing a product or delivering a service.</a:t>
            </a:r>
            <a:endParaRPr lang="en-US" sz="1750" dirty="0"/>
          </a:p>
        </p:txBody>
      </p:sp>
      <p:sp>
        <p:nvSpPr>
          <p:cNvPr id="9" name="Shape 7"/>
          <p:cNvSpPr/>
          <p:nvPr/>
        </p:nvSpPr>
        <p:spPr>
          <a:xfrm>
            <a:off x="7426285" y="2594729"/>
            <a:ext cx="499943" cy="499943"/>
          </a:xfrm>
          <a:prstGeom prst="roundRect">
            <a:avLst>
              <a:gd name="adj" fmla="val 20000"/>
            </a:avLst>
          </a:prstGeom>
          <a:solidFill>
            <a:srgbClr val="DDEEE6"/>
          </a:solidFill>
          <a:ln w="7620">
            <a:solidFill>
              <a:srgbClr val="C3D4CC"/>
            </a:solidFill>
            <a:prstDash val="solid"/>
          </a:ln>
        </p:spPr>
      </p:sp>
      <p:sp>
        <p:nvSpPr>
          <p:cNvPr id="10" name="Text 8"/>
          <p:cNvSpPr/>
          <p:nvPr/>
        </p:nvSpPr>
        <p:spPr>
          <a:xfrm>
            <a:off x="7572256" y="2636401"/>
            <a:ext cx="208002"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2</a:t>
            </a:r>
            <a:endParaRPr lang="en-US" sz="2624" dirty="0"/>
          </a:p>
        </p:txBody>
      </p:sp>
      <p:sp>
        <p:nvSpPr>
          <p:cNvPr id="11" name="Text 9"/>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Cost Allocation</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Distribute overhead costs across products or departments using appropriate allocation methods to ensure accurate cost information for decision-making.</a:t>
            </a:r>
            <a:endParaRPr lang="en-US" sz="1750" dirty="0"/>
          </a:p>
        </p:txBody>
      </p:sp>
      <p:sp>
        <p:nvSpPr>
          <p:cNvPr id="13" name="Shape 11"/>
          <p:cNvSpPr/>
          <p:nvPr/>
        </p:nvSpPr>
        <p:spPr>
          <a:xfrm>
            <a:off x="2037993" y="4968835"/>
            <a:ext cx="499943" cy="499943"/>
          </a:xfrm>
          <a:prstGeom prst="roundRect">
            <a:avLst>
              <a:gd name="adj" fmla="val 20000"/>
            </a:avLst>
          </a:prstGeom>
          <a:solidFill>
            <a:srgbClr val="DDEEE6"/>
          </a:solidFill>
          <a:ln w="7620">
            <a:solidFill>
              <a:srgbClr val="C3D4CC"/>
            </a:solidFill>
            <a:prstDash val="solid"/>
          </a:ln>
        </p:spPr>
      </p:sp>
      <p:sp>
        <p:nvSpPr>
          <p:cNvPr id="14" name="Text 12"/>
          <p:cNvSpPr/>
          <p:nvPr/>
        </p:nvSpPr>
        <p:spPr>
          <a:xfrm>
            <a:off x="2181106" y="5010507"/>
            <a:ext cx="213717"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Variance Analysis</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Compare actual costs to standard or budgeted costs to identify areas of efficiency or overspending, enabling targeted cost control measures.</a:t>
            </a:r>
            <a:endParaRPr lang="en-US" sz="1750" dirty="0"/>
          </a:p>
        </p:txBody>
      </p:sp>
      <p:sp>
        <p:nvSpPr>
          <p:cNvPr id="17" name="Shape 15"/>
          <p:cNvSpPr/>
          <p:nvPr/>
        </p:nvSpPr>
        <p:spPr>
          <a:xfrm>
            <a:off x="7426285" y="4968835"/>
            <a:ext cx="499943" cy="499943"/>
          </a:xfrm>
          <a:prstGeom prst="roundRect">
            <a:avLst>
              <a:gd name="adj" fmla="val 20000"/>
            </a:avLst>
          </a:prstGeom>
          <a:solidFill>
            <a:srgbClr val="DDEEE6"/>
          </a:solidFill>
          <a:ln w="7620">
            <a:solidFill>
              <a:srgbClr val="C3D4CC"/>
            </a:solidFill>
            <a:prstDash val="solid"/>
          </a:ln>
        </p:spPr>
      </p:sp>
      <p:sp>
        <p:nvSpPr>
          <p:cNvPr id="18" name="Text 16"/>
          <p:cNvSpPr/>
          <p:nvPr/>
        </p:nvSpPr>
        <p:spPr>
          <a:xfrm>
            <a:off x="7557730" y="5010507"/>
            <a:ext cx="237053"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4</a:t>
            </a:r>
            <a:endParaRPr lang="en-US" sz="2624" dirty="0"/>
          </a:p>
        </p:txBody>
      </p:sp>
      <p:sp>
        <p:nvSpPr>
          <p:cNvPr id="19" name="Text 17"/>
          <p:cNvSpPr/>
          <p:nvPr/>
        </p:nvSpPr>
        <p:spPr>
          <a:xfrm>
            <a:off x="8148399" y="5045154"/>
            <a:ext cx="4103727"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Budgeting and Forecasting</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Develop detailed budgets and forecasts to anticipate future resource needs and plan for cost-effective operations.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903934" y="511612"/>
            <a:ext cx="7343656" cy="580430"/>
          </a:xfrm>
          <a:prstGeom prst="rect">
            <a:avLst/>
          </a:prstGeom>
          <a:noFill/>
          <a:ln/>
        </p:spPr>
        <p:txBody>
          <a:bodyPr wrap="none" rtlCol="0" anchor="t"/>
          <a:lstStyle/>
          <a:p>
            <a:pPr marL="0" indent="0">
              <a:lnSpc>
                <a:spcPts val="4570"/>
              </a:lnSpc>
              <a:buNone/>
            </a:pPr>
            <a:r>
              <a:rPr lang="en-US" sz="3656" b="1" dirty="0">
                <a:solidFill>
                  <a:srgbClr val="233939"/>
                </a:solidFill>
                <a:latin typeface="Syne" pitchFamily="34" charset="0"/>
                <a:ea typeface="Syne" pitchFamily="34" charset="-122"/>
                <a:cs typeface="Syne" pitchFamily="34" charset="-120"/>
              </a:rPr>
              <a:t>Managerial Decision-Making</a:t>
            </a:r>
            <a:endParaRPr lang="en-US" sz="3656" dirty="0"/>
          </a:p>
        </p:txBody>
      </p:sp>
      <p:sp>
        <p:nvSpPr>
          <p:cNvPr id="5" name="Shape 3"/>
          <p:cNvSpPr/>
          <p:nvPr/>
        </p:nvSpPr>
        <p:spPr>
          <a:xfrm>
            <a:off x="2903934" y="1463516"/>
            <a:ext cx="1102757" cy="1070253"/>
          </a:xfrm>
          <a:prstGeom prst="roundRect">
            <a:avLst>
              <a:gd name="adj" fmla="val 7810"/>
            </a:avLst>
          </a:prstGeom>
          <a:solidFill>
            <a:srgbClr val="DDEEE6"/>
          </a:solidFill>
          <a:ln w="7620">
            <a:solidFill>
              <a:srgbClr val="C3D4CC"/>
            </a:solidFill>
            <a:prstDash val="solid"/>
          </a:ln>
        </p:spPr>
      </p:sp>
      <p:sp>
        <p:nvSpPr>
          <p:cNvPr id="6" name="Text 4"/>
          <p:cNvSpPr/>
          <p:nvPr/>
        </p:nvSpPr>
        <p:spPr>
          <a:xfrm>
            <a:off x="3097292" y="1812846"/>
            <a:ext cx="90607" cy="371475"/>
          </a:xfrm>
          <a:prstGeom prst="rect">
            <a:avLst/>
          </a:prstGeom>
          <a:noFill/>
          <a:ln/>
        </p:spPr>
        <p:txBody>
          <a:bodyPr wrap="none" rtlCol="0" anchor="t"/>
          <a:lstStyle/>
          <a:p>
            <a:pPr marL="0" indent="0" algn="ctr">
              <a:lnSpc>
                <a:spcPts val="2925"/>
              </a:lnSpc>
              <a:buNone/>
            </a:pPr>
            <a:r>
              <a:rPr lang="en-US" sz="1828" b="1" dirty="0">
                <a:solidFill>
                  <a:srgbClr val="3B4E4E"/>
                </a:solidFill>
                <a:latin typeface="Syne" pitchFamily="34" charset="0"/>
                <a:ea typeface="Syne" pitchFamily="34" charset="-122"/>
                <a:cs typeface="Syne" pitchFamily="34" charset="-120"/>
              </a:rPr>
              <a:t>1</a:t>
            </a:r>
            <a:endParaRPr lang="en-US" sz="1828" dirty="0"/>
          </a:p>
        </p:txBody>
      </p:sp>
      <p:sp>
        <p:nvSpPr>
          <p:cNvPr id="7" name="Text 5"/>
          <p:cNvSpPr/>
          <p:nvPr/>
        </p:nvSpPr>
        <p:spPr>
          <a:xfrm>
            <a:off x="4192429" y="1649254"/>
            <a:ext cx="2321719" cy="290155"/>
          </a:xfrm>
          <a:prstGeom prst="rect">
            <a:avLst/>
          </a:prstGeom>
          <a:noFill/>
          <a:ln/>
        </p:spPr>
        <p:txBody>
          <a:bodyPr wrap="none" rtlCol="0" anchor="t"/>
          <a:lstStyle/>
          <a:p>
            <a:pPr marL="0" indent="0" algn="l">
              <a:lnSpc>
                <a:spcPts val="2285"/>
              </a:lnSpc>
              <a:buNone/>
            </a:pPr>
            <a:r>
              <a:rPr lang="en-US" sz="1828" b="1" dirty="0">
                <a:solidFill>
                  <a:srgbClr val="3B4E4E"/>
                </a:solidFill>
                <a:latin typeface="Syne" pitchFamily="34" charset="0"/>
                <a:ea typeface="Syne" pitchFamily="34" charset="-122"/>
                <a:cs typeface="Syne" pitchFamily="34" charset="-120"/>
              </a:rPr>
              <a:t>Identify Goals</a:t>
            </a:r>
            <a:endParaRPr lang="en-US" sz="1828" dirty="0"/>
          </a:p>
        </p:txBody>
      </p:sp>
      <p:sp>
        <p:nvSpPr>
          <p:cNvPr id="8" name="Text 6"/>
          <p:cNvSpPr/>
          <p:nvPr/>
        </p:nvSpPr>
        <p:spPr>
          <a:xfrm>
            <a:off x="4192429" y="2050852"/>
            <a:ext cx="4214098" cy="297180"/>
          </a:xfrm>
          <a:prstGeom prst="rect">
            <a:avLst/>
          </a:prstGeom>
          <a:noFill/>
          <a:ln/>
        </p:spPr>
        <p:txBody>
          <a:bodyPr wrap="none" rtlCol="0" anchor="t"/>
          <a:lstStyle/>
          <a:p>
            <a:pPr marL="0" indent="0" algn="l">
              <a:lnSpc>
                <a:spcPts val="2340"/>
              </a:lnSpc>
              <a:buNone/>
            </a:pPr>
            <a:r>
              <a:rPr lang="en-US" sz="1463" dirty="0">
                <a:solidFill>
                  <a:srgbClr val="3B4E4E"/>
                </a:solidFill>
                <a:latin typeface="Overpass" pitchFamily="34" charset="0"/>
                <a:ea typeface="Overpass" pitchFamily="34" charset="-122"/>
                <a:cs typeface="Overpass" pitchFamily="34" charset="-120"/>
              </a:rPr>
              <a:t>Clearly define the objectives and desired outcomes.</a:t>
            </a:r>
            <a:endParaRPr lang="en-US" sz="1463" dirty="0"/>
          </a:p>
        </p:txBody>
      </p:sp>
      <p:sp>
        <p:nvSpPr>
          <p:cNvPr id="9" name="Shape 7"/>
          <p:cNvSpPr/>
          <p:nvPr/>
        </p:nvSpPr>
        <p:spPr>
          <a:xfrm>
            <a:off x="4099560" y="2513528"/>
            <a:ext cx="7534037" cy="18574"/>
          </a:xfrm>
          <a:prstGeom prst="roundRect">
            <a:avLst>
              <a:gd name="adj" fmla="val 449998"/>
            </a:avLst>
          </a:prstGeom>
          <a:solidFill>
            <a:srgbClr val="C3D4CC"/>
          </a:solidFill>
          <a:ln/>
        </p:spPr>
      </p:sp>
      <p:sp>
        <p:nvSpPr>
          <p:cNvPr id="10" name="Shape 8"/>
          <p:cNvSpPr/>
          <p:nvPr/>
        </p:nvSpPr>
        <p:spPr>
          <a:xfrm>
            <a:off x="2903934" y="2626638"/>
            <a:ext cx="2205633" cy="1070253"/>
          </a:xfrm>
          <a:prstGeom prst="roundRect">
            <a:avLst>
              <a:gd name="adj" fmla="val 7810"/>
            </a:avLst>
          </a:prstGeom>
          <a:solidFill>
            <a:srgbClr val="DDEEE6"/>
          </a:solidFill>
          <a:ln w="7620">
            <a:solidFill>
              <a:srgbClr val="C3D4CC"/>
            </a:solidFill>
            <a:prstDash val="solid"/>
          </a:ln>
        </p:spPr>
      </p:sp>
      <p:sp>
        <p:nvSpPr>
          <p:cNvPr id="11" name="Text 9"/>
          <p:cNvSpPr/>
          <p:nvPr/>
        </p:nvSpPr>
        <p:spPr>
          <a:xfrm>
            <a:off x="3097292" y="2975967"/>
            <a:ext cx="144899" cy="371475"/>
          </a:xfrm>
          <a:prstGeom prst="rect">
            <a:avLst/>
          </a:prstGeom>
          <a:noFill/>
          <a:ln/>
        </p:spPr>
        <p:txBody>
          <a:bodyPr wrap="none" rtlCol="0" anchor="t"/>
          <a:lstStyle/>
          <a:p>
            <a:pPr marL="0" indent="0" algn="ctr">
              <a:lnSpc>
                <a:spcPts val="2925"/>
              </a:lnSpc>
              <a:buNone/>
            </a:pPr>
            <a:r>
              <a:rPr lang="en-US" sz="1828" b="1" dirty="0">
                <a:solidFill>
                  <a:srgbClr val="3B4E4E"/>
                </a:solidFill>
                <a:latin typeface="Syne" pitchFamily="34" charset="0"/>
                <a:ea typeface="Syne" pitchFamily="34" charset="-122"/>
                <a:cs typeface="Syne" pitchFamily="34" charset="-120"/>
              </a:rPr>
              <a:t>2</a:t>
            </a:r>
            <a:endParaRPr lang="en-US" sz="1828" dirty="0"/>
          </a:p>
        </p:txBody>
      </p:sp>
      <p:sp>
        <p:nvSpPr>
          <p:cNvPr id="12" name="Text 10"/>
          <p:cNvSpPr/>
          <p:nvPr/>
        </p:nvSpPr>
        <p:spPr>
          <a:xfrm>
            <a:off x="5295305" y="2812375"/>
            <a:ext cx="2321719" cy="290155"/>
          </a:xfrm>
          <a:prstGeom prst="rect">
            <a:avLst/>
          </a:prstGeom>
          <a:noFill/>
          <a:ln/>
        </p:spPr>
        <p:txBody>
          <a:bodyPr wrap="none" rtlCol="0" anchor="t"/>
          <a:lstStyle/>
          <a:p>
            <a:pPr marL="0" indent="0" algn="l">
              <a:lnSpc>
                <a:spcPts val="2285"/>
              </a:lnSpc>
              <a:buNone/>
            </a:pPr>
            <a:r>
              <a:rPr lang="en-US" sz="1828" b="1" dirty="0">
                <a:solidFill>
                  <a:srgbClr val="3B4E4E"/>
                </a:solidFill>
                <a:latin typeface="Syne" pitchFamily="34" charset="0"/>
                <a:ea typeface="Syne" pitchFamily="34" charset="-122"/>
                <a:cs typeface="Syne" pitchFamily="34" charset="-120"/>
              </a:rPr>
              <a:t>Gather Data</a:t>
            </a:r>
            <a:endParaRPr lang="en-US" sz="1828" dirty="0"/>
          </a:p>
        </p:txBody>
      </p:sp>
      <p:sp>
        <p:nvSpPr>
          <p:cNvPr id="13" name="Text 11"/>
          <p:cNvSpPr/>
          <p:nvPr/>
        </p:nvSpPr>
        <p:spPr>
          <a:xfrm>
            <a:off x="5295305" y="3213973"/>
            <a:ext cx="4392097" cy="297180"/>
          </a:xfrm>
          <a:prstGeom prst="rect">
            <a:avLst/>
          </a:prstGeom>
          <a:noFill/>
          <a:ln/>
        </p:spPr>
        <p:txBody>
          <a:bodyPr wrap="none" rtlCol="0" anchor="t"/>
          <a:lstStyle/>
          <a:p>
            <a:pPr marL="0" indent="0" algn="l">
              <a:lnSpc>
                <a:spcPts val="2340"/>
              </a:lnSpc>
              <a:buNone/>
            </a:pPr>
            <a:r>
              <a:rPr lang="en-US" sz="1463" dirty="0">
                <a:solidFill>
                  <a:srgbClr val="3B4E4E"/>
                </a:solidFill>
                <a:latin typeface="Overpass" pitchFamily="34" charset="0"/>
                <a:ea typeface="Overpass" pitchFamily="34" charset="-122"/>
                <a:cs typeface="Overpass" pitchFamily="34" charset="-120"/>
              </a:rPr>
              <a:t>Collect relevant financial and operational information.</a:t>
            </a:r>
            <a:endParaRPr lang="en-US" sz="1463" dirty="0"/>
          </a:p>
        </p:txBody>
      </p:sp>
      <p:sp>
        <p:nvSpPr>
          <p:cNvPr id="14" name="Shape 12"/>
          <p:cNvSpPr/>
          <p:nvPr/>
        </p:nvSpPr>
        <p:spPr>
          <a:xfrm>
            <a:off x="5202436" y="3676650"/>
            <a:ext cx="6431161" cy="18574"/>
          </a:xfrm>
          <a:prstGeom prst="roundRect">
            <a:avLst>
              <a:gd name="adj" fmla="val 449998"/>
            </a:avLst>
          </a:prstGeom>
          <a:solidFill>
            <a:srgbClr val="C3D4CC"/>
          </a:solidFill>
          <a:ln/>
        </p:spPr>
      </p:sp>
      <p:sp>
        <p:nvSpPr>
          <p:cNvPr id="15" name="Shape 13"/>
          <p:cNvSpPr/>
          <p:nvPr/>
        </p:nvSpPr>
        <p:spPr>
          <a:xfrm>
            <a:off x="2903934" y="3789759"/>
            <a:ext cx="3308390" cy="1070253"/>
          </a:xfrm>
          <a:prstGeom prst="roundRect">
            <a:avLst>
              <a:gd name="adj" fmla="val 7810"/>
            </a:avLst>
          </a:prstGeom>
          <a:solidFill>
            <a:srgbClr val="DDEEE6"/>
          </a:solidFill>
          <a:ln w="7620">
            <a:solidFill>
              <a:srgbClr val="C3D4CC"/>
            </a:solidFill>
            <a:prstDash val="solid"/>
          </a:ln>
        </p:spPr>
      </p:sp>
      <p:sp>
        <p:nvSpPr>
          <p:cNvPr id="16" name="Text 14"/>
          <p:cNvSpPr/>
          <p:nvPr/>
        </p:nvSpPr>
        <p:spPr>
          <a:xfrm>
            <a:off x="3097292" y="4139089"/>
            <a:ext cx="148828" cy="371475"/>
          </a:xfrm>
          <a:prstGeom prst="rect">
            <a:avLst/>
          </a:prstGeom>
          <a:noFill/>
          <a:ln/>
        </p:spPr>
        <p:txBody>
          <a:bodyPr wrap="none" rtlCol="0" anchor="t"/>
          <a:lstStyle/>
          <a:p>
            <a:pPr marL="0" indent="0" algn="ctr">
              <a:lnSpc>
                <a:spcPts val="2925"/>
              </a:lnSpc>
              <a:buNone/>
            </a:pPr>
            <a:r>
              <a:rPr lang="en-US" sz="1828" b="1" dirty="0">
                <a:solidFill>
                  <a:srgbClr val="3B4E4E"/>
                </a:solidFill>
                <a:latin typeface="Syne" pitchFamily="34" charset="0"/>
                <a:ea typeface="Syne" pitchFamily="34" charset="-122"/>
                <a:cs typeface="Syne" pitchFamily="34" charset="-120"/>
              </a:rPr>
              <a:t>3</a:t>
            </a:r>
            <a:endParaRPr lang="en-US" sz="1828" dirty="0"/>
          </a:p>
        </p:txBody>
      </p:sp>
      <p:sp>
        <p:nvSpPr>
          <p:cNvPr id="17" name="Text 15"/>
          <p:cNvSpPr/>
          <p:nvPr/>
        </p:nvSpPr>
        <p:spPr>
          <a:xfrm>
            <a:off x="6398062" y="3975497"/>
            <a:ext cx="2589490" cy="290155"/>
          </a:xfrm>
          <a:prstGeom prst="rect">
            <a:avLst/>
          </a:prstGeom>
          <a:noFill/>
          <a:ln/>
        </p:spPr>
        <p:txBody>
          <a:bodyPr wrap="none" rtlCol="0" anchor="t"/>
          <a:lstStyle/>
          <a:p>
            <a:pPr marL="0" indent="0" algn="l">
              <a:lnSpc>
                <a:spcPts val="2285"/>
              </a:lnSpc>
              <a:buNone/>
            </a:pPr>
            <a:r>
              <a:rPr lang="en-US" sz="1828" b="1" dirty="0">
                <a:solidFill>
                  <a:srgbClr val="3B4E4E"/>
                </a:solidFill>
                <a:latin typeface="Syne" pitchFamily="34" charset="0"/>
                <a:ea typeface="Syne" pitchFamily="34" charset="-122"/>
                <a:cs typeface="Syne" pitchFamily="34" charset="-120"/>
              </a:rPr>
              <a:t>Analyze Alternatives</a:t>
            </a:r>
            <a:endParaRPr lang="en-US" sz="1828" dirty="0"/>
          </a:p>
        </p:txBody>
      </p:sp>
      <p:sp>
        <p:nvSpPr>
          <p:cNvPr id="18" name="Text 16"/>
          <p:cNvSpPr/>
          <p:nvPr/>
        </p:nvSpPr>
        <p:spPr>
          <a:xfrm>
            <a:off x="6398062" y="4377095"/>
            <a:ext cx="4574619" cy="297180"/>
          </a:xfrm>
          <a:prstGeom prst="rect">
            <a:avLst/>
          </a:prstGeom>
          <a:noFill/>
          <a:ln/>
        </p:spPr>
        <p:txBody>
          <a:bodyPr wrap="none" rtlCol="0" anchor="t"/>
          <a:lstStyle/>
          <a:p>
            <a:pPr marL="0" indent="0" algn="l">
              <a:lnSpc>
                <a:spcPts val="2340"/>
              </a:lnSpc>
              <a:buNone/>
            </a:pPr>
            <a:r>
              <a:rPr lang="en-US" sz="1463" dirty="0">
                <a:solidFill>
                  <a:srgbClr val="3B4E4E"/>
                </a:solidFill>
                <a:latin typeface="Overpass" pitchFamily="34" charset="0"/>
                <a:ea typeface="Overpass" pitchFamily="34" charset="-122"/>
                <a:cs typeface="Overpass" pitchFamily="34" charset="-120"/>
              </a:rPr>
              <a:t>Evaluate different scenarios and their potential impacts.</a:t>
            </a:r>
            <a:endParaRPr lang="en-US" sz="1463" dirty="0"/>
          </a:p>
        </p:txBody>
      </p:sp>
      <p:sp>
        <p:nvSpPr>
          <p:cNvPr id="19" name="Shape 17"/>
          <p:cNvSpPr/>
          <p:nvPr/>
        </p:nvSpPr>
        <p:spPr>
          <a:xfrm>
            <a:off x="6305193" y="4839772"/>
            <a:ext cx="5328404" cy="18574"/>
          </a:xfrm>
          <a:prstGeom prst="roundRect">
            <a:avLst>
              <a:gd name="adj" fmla="val 449998"/>
            </a:avLst>
          </a:prstGeom>
          <a:solidFill>
            <a:srgbClr val="C3D4CC"/>
          </a:solidFill>
          <a:ln/>
        </p:spPr>
      </p:sp>
      <p:sp>
        <p:nvSpPr>
          <p:cNvPr id="20" name="Shape 18"/>
          <p:cNvSpPr/>
          <p:nvPr/>
        </p:nvSpPr>
        <p:spPr>
          <a:xfrm>
            <a:off x="2903934" y="4952881"/>
            <a:ext cx="4411266" cy="1367433"/>
          </a:xfrm>
          <a:prstGeom prst="roundRect">
            <a:avLst>
              <a:gd name="adj" fmla="val 6112"/>
            </a:avLst>
          </a:prstGeom>
          <a:solidFill>
            <a:srgbClr val="DDEEE6"/>
          </a:solidFill>
          <a:ln w="7620">
            <a:solidFill>
              <a:srgbClr val="C3D4CC"/>
            </a:solidFill>
            <a:prstDash val="solid"/>
          </a:ln>
        </p:spPr>
      </p:sp>
      <p:sp>
        <p:nvSpPr>
          <p:cNvPr id="21" name="Text 19"/>
          <p:cNvSpPr/>
          <p:nvPr/>
        </p:nvSpPr>
        <p:spPr>
          <a:xfrm>
            <a:off x="3097292" y="5450800"/>
            <a:ext cx="165021" cy="371475"/>
          </a:xfrm>
          <a:prstGeom prst="rect">
            <a:avLst/>
          </a:prstGeom>
          <a:noFill/>
          <a:ln/>
        </p:spPr>
        <p:txBody>
          <a:bodyPr wrap="none" rtlCol="0" anchor="t"/>
          <a:lstStyle/>
          <a:p>
            <a:pPr marL="0" indent="0" algn="ctr">
              <a:lnSpc>
                <a:spcPts val="2925"/>
              </a:lnSpc>
              <a:buNone/>
            </a:pPr>
            <a:r>
              <a:rPr lang="en-US" sz="1828" b="1" dirty="0">
                <a:solidFill>
                  <a:srgbClr val="3B4E4E"/>
                </a:solidFill>
                <a:latin typeface="Syne" pitchFamily="34" charset="0"/>
                <a:ea typeface="Syne" pitchFamily="34" charset="-122"/>
                <a:cs typeface="Syne" pitchFamily="34" charset="-120"/>
              </a:rPr>
              <a:t>4</a:t>
            </a:r>
            <a:endParaRPr lang="en-US" sz="1828" dirty="0"/>
          </a:p>
        </p:txBody>
      </p:sp>
      <p:sp>
        <p:nvSpPr>
          <p:cNvPr id="22" name="Text 20"/>
          <p:cNvSpPr/>
          <p:nvPr/>
        </p:nvSpPr>
        <p:spPr>
          <a:xfrm>
            <a:off x="7500938" y="5138618"/>
            <a:ext cx="2321719" cy="290155"/>
          </a:xfrm>
          <a:prstGeom prst="rect">
            <a:avLst/>
          </a:prstGeom>
          <a:noFill/>
          <a:ln/>
        </p:spPr>
        <p:txBody>
          <a:bodyPr wrap="none" rtlCol="0" anchor="t"/>
          <a:lstStyle/>
          <a:p>
            <a:pPr marL="0" indent="0" algn="l">
              <a:lnSpc>
                <a:spcPts val="2285"/>
              </a:lnSpc>
              <a:buNone/>
            </a:pPr>
            <a:r>
              <a:rPr lang="en-US" sz="1828" b="1" dirty="0">
                <a:solidFill>
                  <a:srgbClr val="3B4E4E"/>
                </a:solidFill>
                <a:latin typeface="Syne" pitchFamily="34" charset="0"/>
                <a:ea typeface="Syne" pitchFamily="34" charset="-122"/>
                <a:cs typeface="Syne" pitchFamily="34" charset="-120"/>
              </a:rPr>
              <a:t>Make a Decision</a:t>
            </a:r>
            <a:endParaRPr lang="en-US" sz="1828" dirty="0"/>
          </a:p>
        </p:txBody>
      </p:sp>
      <p:sp>
        <p:nvSpPr>
          <p:cNvPr id="23" name="Text 21"/>
          <p:cNvSpPr/>
          <p:nvPr/>
        </p:nvSpPr>
        <p:spPr>
          <a:xfrm>
            <a:off x="7500938" y="5540216"/>
            <a:ext cx="4039791" cy="594360"/>
          </a:xfrm>
          <a:prstGeom prst="rect">
            <a:avLst/>
          </a:prstGeom>
          <a:noFill/>
          <a:ln/>
        </p:spPr>
        <p:txBody>
          <a:bodyPr wrap="square" rtlCol="0" anchor="t"/>
          <a:lstStyle/>
          <a:p>
            <a:pPr marL="0" indent="0" algn="l">
              <a:lnSpc>
                <a:spcPts val="2340"/>
              </a:lnSpc>
              <a:buNone/>
            </a:pPr>
            <a:r>
              <a:rPr lang="en-US" sz="1463" dirty="0">
                <a:solidFill>
                  <a:srgbClr val="3B4E4E"/>
                </a:solidFill>
                <a:latin typeface="Overpass" pitchFamily="34" charset="0"/>
                <a:ea typeface="Overpass" pitchFamily="34" charset="-122"/>
                <a:cs typeface="Overpass" pitchFamily="34" charset="-120"/>
              </a:rPr>
              <a:t>Choose the best course of action based on the analysis.</a:t>
            </a:r>
            <a:endParaRPr lang="en-US" sz="1463" dirty="0"/>
          </a:p>
        </p:txBody>
      </p:sp>
      <p:sp>
        <p:nvSpPr>
          <p:cNvPr id="24" name="Text 22"/>
          <p:cNvSpPr/>
          <p:nvPr/>
        </p:nvSpPr>
        <p:spPr>
          <a:xfrm>
            <a:off x="2903934" y="6529268"/>
            <a:ext cx="8822531" cy="1188720"/>
          </a:xfrm>
          <a:prstGeom prst="rect">
            <a:avLst/>
          </a:prstGeom>
          <a:noFill/>
          <a:ln/>
        </p:spPr>
        <p:txBody>
          <a:bodyPr wrap="square" rtlCol="0" anchor="t"/>
          <a:lstStyle/>
          <a:p>
            <a:pPr marL="0" indent="0">
              <a:lnSpc>
                <a:spcPts val="2340"/>
              </a:lnSpc>
              <a:buNone/>
            </a:pPr>
            <a:r>
              <a:rPr lang="en-US" sz="1463" dirty="0">
                <a:solidFill>
                  <a:srgbClr val="3B4E4E"/>
                </a:solidFill>
                <a:latin typeface="Overpass" pitchFamily="34" charset="0"/>
                <a:ea typeface="Overpass" pitchFamily="34" charset="-122"/>
                <a:cs typeface="Overpass" pitchFamily="34" charset="-120"/>
              </a:rPr>
              <a:t>Effective managerial decision-making is a critical aspect of accounting management. It involves a structured process of identifying goals, gathering relevant data, analyzing alternatives, and ultimately making an informed decision that aligns with the organization's objectives. This approach helps managers optimize financial performance, mitigate risks, and drive continuous improvement.</a:t>
            </a:r>
            <a:endParaRPr lang="en-US" sz="1463"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529840" y="554117"/>
            <a:ext cx="9570720" cy="1259205"/>
          </a:xfrm>
          <a:prstGeom prst="rect">
            <a:avLst/>
          </a:prstGeom>
          <a:noFill/>
          <a:ln/>
        </p:spPr>
        <p:txBody>
          <a:bodyPr wrap="square" rtlCol="0" anchor="t"/>
          <a:lstStyle/>
          <a:p>
            <a:pPr marL="0" indent="0">
              <a:lnSpc>
                <a:spcPts val="4958"/>
              </a:lnSpc>
              <a:buNone/>
            </a:pPr>
            <a:r>
              <a:rPr lang="en-US" sz="3966" b="1" dirty="0">
                <a:solidFill>
                  <a:srgbClr val="233939"/>
                </a:solidFill>
                <a:latin typeface="Syne" pitchFamily="34" charset="0"/>
                <a:ea typeface="Syne" pitchFamily="34" charset="-122"/>
                <a:cs typeface="Syne" pitchFamily="34" charset="-120"/>
              </a:rPr>
              <a:t>Technology in Accounting Management</a:t>
            </a:r>
            <a:endParaRPr lang="en-US" sz="3966" dirty="0"/>
          </a:p>
        </p:txBody>
      </p:sp>
      <p:sp>
        <p:nvSpPr>
          <p:cNvPr id="5" name="Text 3"/>
          <p:cNvSpPr/>
          <p:nvPr/>
        </p:nvSpPr>
        <p:spPr>
          <a:xfrm>
            <a:off x="2529840" y="2296835"/>
            <a:ext cx="4539615" cy="1933813"/>
          </a:xfrm>
          <a:prstGeom prst="rect">
            <a:avLst/>
          </a:prstGeom>
          <a:noFill/>
          <a:ln/>
        </p:spPr>
        <p:txBody>
          <a:bodyPr wrap="square" rtlCol="0" anchor="t"/>
          <a:lstStyle/>
          <a:p>
            <a:pPr marL="0" indent="0">
              <a:lnSpc>
                <a:spcPts val="2538"/>
              </a:lnSpc>
              <a:buNone/>
            </a:pPr>
            <a:r>
              <a:rPr lang="en-US" sz="1587" dirty="0">
                <a:solidFill>
                  <a:srgbClr val="3B4E4E"/>
                </a:solidFill>
                <a:latin typeface="Overpass" pitchFamily="34" charset="0"/>
                <a:ea typeface="Overpass" pitchFamily="34" charset="-122"/>
                <a:cs typeface="Overpass" pitchFamily="34" charset="-120"/>
              </a:rPr>
              <a:t>Accounting management has been transformed by advancements in technology. Modern accounting software, cloud computing, and data analytics tools have revolutionized how businesses track finances, generate reports, and make informed decisions.</a:t>
            </a:r>
            <a:endParaRPr lang="en-US" sz="1587" dirty="0"/>
          </a:p>
        </p:txBody>
      </p:sp>
      <p:sp>
        <p:nvSpPr>
          <p:cNvPr id="6" name="Text 4"/>
          <p:cNvSpPr/>
          <p:nvPr/>
        </p:nvSpPr>
        <p:spPr>
          <a:xfrm>
            <a:off x="2529840" y="4411980"/>
            <a:ext cx="4539615" cy="1611511"/>
          </a:xfrm>
          <a:prstGeom prst="rect">
            <a:avLst/>
          </a:prstGeom>
          <a:noFill/>
          <a:ln/>
        </p:spPr>
        <p:txBody>
          <a:bodyPr wrap="square" rtlCol="0" anchor="t"/>
          <a:lstStyle/>
          <a:p>
            <a:pPr marL="0" indent="0">
              <a:lnSpc>
                <a:spcPts val="2538"/>
              </a:lnSpc>
              <a:buNone/>
            </a:pPr>
            <a:r>
              <a:rPr lang="en-US" sz="1587" dirty="0">
                <a:solidFill>
                  <a:srgbClr val="3B4E4E"/>
                </a:solidFill>
                <a:latin typeface="Overpass" pitchFamily="34" charset="0"/>
                <a:ea typeface="Overpass" pitchFamily="34" charset="-122"/>
                <a:cs typeface="Overpass" pitchFamily="34" charset="-120"/>
              </a:rPr>
              <a:t>Automated accounting systems streamline processes, reduce errors, and provide real-time insights. Cloud-based solutions enable remote access and collaboration, while data visualization tools make complex financial data more accessible.</a:t>
            </a:r>
            <a:endParaRPr lang="en-US" sz="1587" dirty="0"/>
          </a:p>
        </p:txBody>
      </p:sp>
      <p:sp>
        <p:nvSpPr>
          <p:cNvPr id="7" name="Text 5"/>
          <p:cNvSpPr/>
          <p:nvPr/>
        </p:nvSpPr>
        <p:spPr>
          <a:xfrm>
            <a:off x="2529840" y="6204823"/>
            <a:ext cx="4539615" cy="1289209"/>
          </a:xfrm>
          <a:prstGeom prst="rect">
            <a:avLst/>
          </a:prstGeom>
          <a:noFill/>
          <a:ln/>
        </p:spPr>
        <p:txBody>
          <a:bodyPr wrap="square" rtlCol="0" anchor="t"/>
          <a:lstStyle/>
          <a:p>
            <a:pPr marL="0" indent="0">
              <a:lnSpc>
                <a:spcPts val="2538"/>
              </a:lnSpc>
              <a:buNone/>
            </a:pPr>
            <a:r>
              <a:rPr lang="en-US" sz="1587" dirty="0">
                <a:solidFill>
                  <a:srgbClr val="3B4E4E"/>
                </a:solidFill>
                <a:latin typeface="Overpass" pitchFamily="34" charset="0"/>
                <a:ea typeface="Overpass" pitchFamily="34" charset="-122"/>
                <a:cs typeface="Overpass" pitchFamily="34" charset="-120"/>
              </a:rPr>
              <a:t>Technology empowers accountants to focus on strategic, advisory roles, leveraging artificial intelligence and machine learning to automate mundane tasks and uncover hidden opportunities.</a:t>
            </a:r>
            <a:endParaRPr lang="en-US" sz="1587" dirty="0"/>
          </a:p>
        </p:txBody>
      </p:sp>
      <p:pic>
        <p:nvPicPr>
          <p:cNvPr id="8" name="Image 0" descr="preencoded.png"/>
          <p:cNvPicPr>
            <a:picLocks noChangeAspect="1"/>
          </p:cNvPicPr>
          <p:nvPr/>
        </p:nvPicPr>
        <p:blipFill>
          <a:blip r:embed="rId3"/>
          <a:stretch>
            <a:fillRect/>
          </a:stretch>
        </p:blipFill>
        <p:spPr>
          <a:xfrm>
            <a:off x="7568565" y="2342078"/>
            <a:ext cx="4539615" cy="31059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903208"/>
            <a:ext cx="10554414" cy="1388745"/>
          </a:xfrm>
          <a:prstGeom prst="rect">
            <a:avLst/>
          </a:prstGeom>
          <a:noFill/>
          <a:ln/>
        </p:spPr>
        <p:txBody>
          <a:bodyPr wrap="squar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Continuous Improvement in Accounting Practices</a:t>
            </a:r>
            <a:endParaRPr lang="en-US" sz="4374" dirty="0"/>
          </a:p>
        </p:txBody>
      </p:sp>
      <p:sp>
        <p:nvSpPr>
          <p:cNvPr id="5" name="Shape 3"/>
          <p:cNvSpPr/>
          <p:nvPr/>
        </p:nvSpPr>
        <p:spPr>
          <a:xfrm>
            <a:off x="2037993" y="2736294"/>
            <a:ext cx="5166122" cy="2006203"/>
          </a:xfrm>
          <a:prstGeom prst="roundRect">
            <a:avLst>
              <a:gd name="adj" fmla="val 4984"/>
            </a:avLst>
          </a:prstGeom>
          <a:solidFill>
            <a:srgbClr val="DDEEE6"/>
          </a:solidFill>
          <a:ln w="7620">
            <a:solidFill>
              <a:srgbClr val="C3D4CC"/>
            </a:solidFill>
            <a:prstDash val="solid"/>
          </a:ln>
        </p:spPr>
      </p:sp>
      <p:sp>
        <p:nvSpPr>
          <p:cNvPr id="6" name="Text 4"/>
          <p:cNvSpPr/>
          <p:nvPr/>
        </p:nvSpPr>
        <p:spPr>
          <a:xfrm>
            <a:off x="2267783" y="2966085"/>
            <a:ext cx="3253621"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Embrace Technology</a:t>
            </a:r>
            <a:endParaRPr lang="en-US" sz="2187" dirty="0"/>
          </a:p>
        </p:txBody>
      </p:sp>
      <p:sp>
        <p:nvSpPr>
          <p:cNvPr id="7" name="Text 5"/>
          <p:cNvSpPr/>
          <p:nvPr/>
        </p:nvSpPr>
        <p:spPr>
          <a:xfrm>
            <a:off x="2267783" y="3446502"/>
            <a:ext cx="4706541"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Adopt cloud-based accounting software and automation tools to streamline processes, reduce errors, and enhance productivity.</a:t>
            </a:r>
            <a:endParaRPr lang="en-US" sz="1750" dirty="0"/>
          </a:p>
        </p:txBody>
      </p:sp>
      <p:sp>
        <p:nvSpPr>
          <p:cNvPr id="8" name="Shape 6"/>
          <p:cNvSpPr/>
          <p:nvPr/>
        </p:nvSpPr>
        <p:spPr>
          <a:xfrm>
            <a:off x="7426285" y="2736294"/>
            <a:ext cx="5166122" cy="2006203"/>
          </a:xfrm>
          <a:prstGeom prst="roundRect">
            <a:avLst>
              <a:gd name="adj" fmla="val 4984"/>
            </a:avLst>
          </a:prstGeom>
          <a:solidFill>
            <a:srgbClr val="DDEEE6"/>
          </a:solidFill>
          <a:ln w="7620">
            <a:solidFill>
              <a:srgbClr val="C3D4CC"/>
            </a:solidFill>
            <a:prstDash val="solid"/>
          </a:ln>
        </p:spPr>
      </p:sp>
      <p:sp>
        <p:nvSpPr>
          <p:cNvPr id="9" name="Text 7"/>
          <p:cNvSpPr/>
          <p:nvPr/>
        </p:nvSpPr>
        <p:spPr>
          <a:xfrm>
            <a:off x="7656076" y="2966085"/>
            <a:ext cx="277749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Ongoing Training</a:t>
            </a:r>
            <a:endParaRPr lang="en-US" sz="2187" dirty="0"/>
          </a:p>
        </p:txBody>
      </p:sp>
      <p:sp>
        <p:nvSpPr>
          <p:cNvPr id="10" name="Text 8"/>
          <p:cNvSpPr/>
          <p:nvPr/>
        </p:nvSpPr>
        <p:spPr>
          <a:xfrm>
            <a:off x="7656076" y="3446502"/>
            <a:ext cx="4706541"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Invest in continuous professional development for your accounting team to stay up-to-date with industry best practices and regulations.</a:t>
            </a:r>
            <a:endParaRPr lang="en-US" sz="1750" dirty="0"/>
          </a:p>
        </p:txBody>
      </p:sp>
      <p:sp>
        <p:nvSpPr>
          <p:cNvPr id="11" name="Shape 9"/>
          <p:cNvSpPr/>
          <p:nvPr/>
        </p:nvSpPr>
        <p:spPr>
          <a:xfrm>
            <a:off x="2037993" y="4964668"/>
            <a:ext cx="5166122" cy="2361605"/>
          </a:xfrm>
          <a:prstGeom prst="roundRect">
            <a:avLst>
              <a:gd name="adj" fmla="val 4234"/>
            </a:avLst>
          </a:prstGeom>
          <a:solidFill>
            <a:srgbClr val="DDEEE6"/>
          </a:solidFill>
          <a:ln w="7620">
            <a:solidFill>
              <a:srgbClr val="C3D4CC"/>
            </a:solidFill>
            <a:prstDash val="solid"/>
          </a:ln>
        </p:spPr>
      </p:sp>
      <p:sp>
        <p:nvSpPr>
          <p:cNvPr id="12" name="Text 10"/>
          <p:cNvSpPr/>
          <p:nvPr/>
        </p:nvSpPr>
        <p:spPr>
          <a:xfrm>
            <a:off x="2267783" y="5194459"/>
            <a:ext cx="335661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Analyze and Optimize</a:t>
            </a:r>
            <a:endParaRPr lang="en-US" sz="2187" dirty="0"/>
          </a:p>
        </p:txBody>
      </p:sp>
      <p:sp>
        <p:nvSpPr>
          <p:cNvPr id="13" name="Text 11"/>
          <p:cNvSpPr/>
          <p:nvPr/>
        </p:nvSpPr>
        <p:spPr>
          <a:xfrm>
            <a:off x="2267783" y="5674876"/>
            <a:ext cx="470654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Regularly review financial data, identify areas for improvement, and implement changes to boost efficiency and financial reporting accuracy.</a:t>
            </a:r>
            <a:endParaRPr lang="en-US" sz="1750" dirty="0"/>
          </a:p>
        </p:txBody>
      </p:sp>
      <p:sp>
        <p:nvSpPr>
          <p:cNvPr id="14" name="Shape 12"/>
          <p:cNvSpPr/>
          <p:nvPr/>
        </p:nvSpPr>
        <p:spPr>
          <a:xfrm>
            <a:off x="7426285" y="4964668"/>
            <a:ext cx="5166122" cy="2361605"/>
          </a:xfrm>
          <a:prstGeom prst="roundRect">
            <a:avLst>
              <a:gd name="adj" fmla="val 4234"/>
            </a:avLst>
          </a:prstGeom>
          <a:solidFill>
            <a:srgbClr val="DDEEE6"/>
          </a:solidFill>
          <a:ln w="7620">
            <a:solidFill>
              <a:srgbClr val="C3D4CC"/>
            </a:solidFill>
            <a:prstDash val="solid"/>
          </a:ln>
        </p:spPr>
      </p:sp>
      <p:sp>
        <p:nvSpPr>
          <p:cNvPr id="15" name="Text 13"/>
          <p:cNvSpPr/>
          <p:nvPr/>
        </p:nvSpPr>
        <p:spPr>
          <a:xfrm>
            <a:off x="7656076" y="5194459"/>
            <a:ext cx="3997762"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Collaborate Across Teams</a:t>
            </a:r>
            <a:endParaRPr lang="en-US" sz="2187" dirty="0"/>
          </a:p>
        </p:txBody>
      </p:sp>
      <p:sp>
        <p:nvSpPr>
          <p:cNvPr id="16" name="Text 14"/>
          <p:cNvSpPr/>
          <p:nvPr/>
        </p:nvSpPr>
        <p:spPr>
          <a:xfrm>
            <a:off x="7656076" y="5674876"/>
            <a:ext cx="4706541"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Foster cross-functional collaboration between accounting, finance, and other departments to align goals and drive continuous improvement.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31148"/>
          </a:xfrm>
          <a:prstGeom prst="rect">
            <a:avLst/>
          </a:prstGeom>
          <a:solidFill>
            <a:srgbClr val="FFFDE6"/>
          </a:solidFill>
          <a:ln/>
        </p:spPr>
      </p:sp>
      <p:sp>
        <p:nvSpPr>
          <p:cNvPr id="4" name="Text 2"/>
          <p:cNvSpPr/>
          <p:nvPr/>
        </p:nvSpPr>
        <p:spPr>
          <a:xfrm>
            <a:off x="2100739" y="603766"/>
            <a:ext cx="10428923" cy="1372076"/>
          </a:xfrm>
          <a:prstGeom prst="rect">
            <a:avLst/>
          </a:prstGeom>
          <a:noFill/>
          <a:ln/>
        </p:spPr>
        <p:txBody>
          <a:bodyPr wrap="square" rtlCol="0" anchor="t"/>
          <a:lstStyle/>
          <a:p>
            <a:pPr marL="0" indent="0">
              <a:lnSpc>
                <a:spcPts val="5402"/>
              </a:lnSpc>
              <a:buNone/>
            </a:pPr>
            <a:r>
              <a:rPr lang="en-US" sz="4322" b="1" dirty="0">
                <a:solidFill>
                  <a:srgbClr val="233939"/>
                </a:solidFill>
                <a:latin typeface="Syne" pitchFamily="34" charset="0"/>
                <a:ea typeface="Syne" pitchFamily="34" charset="-122"/>
                <a:cs typeface="Syne" pitchFamily="34" charset="-120"/>
              </a:rPr>
              <a:t>Importance of Accounting in Business</a:t>
            </a:r>
            <a:endParaRPr lang="en-US" sz="4322" dirty="0"/>
          </a:p>
        </p:txBody>
      </p:sp>
      <p:pic>
        <p:nvPicPr>
          <p:cNvPr id="5" name="Image 0" descr="preencoded.png"/>
          <p:cNvPicPr>
            <a:picLocks noChangeAspect="1"/>
          </p:cNvPicPr>
          <p:nvPr/>
        </p:nvPicPr>
        <p:blipFill>
          <a:blip r:embed="rId3"/>
          <a:stretch>
            <a:fillRect/>
          </a:stretch>
        </p:blipFill>
        <p:spPr>
          <a:xfrm>
            <a:off x="2100739" y="2414945"/>
            <a:ext cx="3256717" cy="2012752"/>
          </a:xfrm>
          <a:prstGeom prst="rect">
            <a:avLst/>
          </a:prstGeom>
        </p:spPr>
      </p:pic>
      <p:sp>
        <p:nvSpPr>
          <p:cNvPr id="6" name="Text 3"/>
          <p:cNvSpPr/>
          <p:nvPr/>
        </p:nvSpPr>
        <p:spPr>
          <a:xfrm>
            <a:off x="2100739" y="4702135"/>
            <a:ext cx="3256717" cy="686038"/>
          </a:xfrm>
          <a:prstGeom prst="rect">
            <a:avLst/>
          </a:prstGeom>
          <a:noFill/>
          <a:ln/>
        </p:spPr>
        <p:txBody>
          <a:bodyPr wrap="square" rtlCol="0" anchor="t"/>
          <a:lstStyle/>
          <a:p>
            <a:pPr marL="0" indent="0" algn="l">
              <a:lnSpc>
                <a:spcPts val="2701"/>
              </a:lnSpc>
              <a:buNone/>
            </a:pPr>
            <a:r>
              <a:rPr lang="en-US" sz="2161" b="1" dirty="0">
                <a:solidFill>
                  <a:srgbClr val="3B4E4E"/>
                </a:solidFill>
                <a:latin typeface="Syne" pitchFamily="34" charset="0"/>
                <a:ea typeface="Syne" pitchFamily="34" charset="-122"/>
                <a:cs typeface="Syne" pitchFamily="34" charset="-120"/>
              </a:rPr>
              <a:t>Financial Decision-Making</a:t>
            </a:r>
            <a:endParaRPr lang="en-US" sz="2161" dirty="0"/>
          </a:p>
        </p:txBody>
      </p:sp>
      <p:sp>
        <p:nvSpPr>
          <p:cNvPr id="7" name="Text 4"/>
          <p:cNvSpPr/>
          <p:nvPr/>
        </p:nvSpPr>
        <p:spPr>
          <a:xfrm>
            <a:off x="2100739" y="5519857"/>
            <a:ext cx="3256717" cy="1756172"/>
          </a:xfrm>
          <a:prstGeom prst="rect">
            <a:avLst/>
          </a:prstGeom>
          <a:noFill/>
          <a:ln/>
        </p:spPr>
        <p:txBody>
          <a:bodyPr wrap="square" rtlCol="0" anchor="t"/>
          <a:lstStyle/>
          <a:p>
            <a:pPr marL="0" indent="0" algn="l">
              <a:lnSpc>
                <a:spcPts val="2766"/>
              </a:lnSpc>
              <a:buNone/>
            </a:pPr>
            <a:r>
              <a:rPr lang="en-US" sz="1729" dirty="0">
                <a:solidFill>
                  <a:srgbClr val="3B4E4E"/>
                </a:solidFill>
                <a:latin typeface="Overpass" pitchFamily="34" charset="0"/>
                <a:ea typeface="Overpass" pitchFamily="34" charset="-122"/>
                <a:cs typeface="Overpass" pitchFamily="34" charset="-120"/>
              </a:rPr>
              <a:t>Accounting provides crucial financial data to help managers make informed decisions about resource allocation, budgeting, and strategic planning.</a:t>
            </a:r>
            <a:endParaRPr lang="en-US" sz="1729" dirty="0"/>
          </a:p>
        </p:txBody>
      </p:sp>
      <p:pic>
        <p:nvPicPr>
          <p:cNvPr id="8" name="Image 1" descr="preencoded.png"/>
          <p:cNvPicPr>
            <a:picLocks noChangeAspect="1"/>
          </p:cNvPicPr>
          <p:nvPr/>
        </p:nvPicPr>
        <p:blipFill>
          <a:blip r:embed="rId4"/>
          <a:stretch>
            <a:fillRect/>
          </a:stretch>
        </p:blipFill>
        <p:spPr>
          <a:xfrm>
            <a:off x="5686782" y="2414945"/>
            <a:ext cx="3256717" cy="2012752"/>
          </a:xfrm>
          <a:prstGeom prst="rect">
            <a:avLst/>
          </a:prstGeom>
        </p:spPr>
      </p:pic>
      <p:sp>
        <p:nvSpPr>
          <p:cNvPr id="9" name="Text 5"/>
          <p:cNvSpPr/>
          <p:nvPr/>
        </p:nvSpPr>
        <p:spPr>
          <a:xfrm>
            <a:off x="5686782" y="4702135"/>
            <a:ext cx="3256717" cy="686038"/>
          </a:xfrm>
          <a:prstGeom prst="rect">
            <a:avLst/>
          </a:prstGeom>
          <a:noFill/>
          <a:ln/>
        </p:spPr>
        <p:txBody>
          <a:bodyPr wrap="square" rtlCol="0" anchor="t"/>
          <a:lstStyle/>
          <a:p>
            <a:pPr marL="0" indent="0" algn="l">
              <a:lnSpc>
                <a:spcPts val="2701"/>
              </a:lnSpc>
              <a:buNone/>
            </a:pPr>
            <a:r>
              <a:rPr lang="en-US" sz="2161" b="1" dirty="0">
                <a:solidFill>
                  <a:srgbClr val="3B4E4E"/>
                </a:solidFill>
                <a:latin typeface="Syne" pitchFamily="34" charset="0"/>
                <a:ea typeface="Syne" pitchFamily="34" charset="-122"/>
                <a:cs typeface="Syne" pitchFamily="34" charset="-120"/>
              </a:rPr>
              <a:t>Regulatory Compliance</a:t>
            </a:r>
            <a:endParaRPr lang="en-US" sz="2161" dirty="0"/>
          </a:p>
        </p:txBody>
      </p:sp>
      <p:sp>
        <p:nvSpPr>
          <p:cNvPr id="10" name="Text 6"/>
          <p:cNvSpPr/>
          <p:nvPr/>
        </p:nvSpPr>
        <p:spPr>
          <a:xfrm>
            <a:off x="5686782" y="5519857"/>
            <a:ext cx="3256717" cy="1404938"/>
          </a:xfrm>
          <a:prstGeom prst="rect">
            <a:avLst/>
          </a:prstGeom>
          <a:noFill/>
          <a:ln/>
        </p:spPr>
        <p:txBody>
          <a:bodyPr wrap="square" rtlCol="0" anchor="t"/>
          <a:lstStyle/>
          <a:p>
            <a:pPr marL="0" indent="0" algn="l">
              <a:lnSpc>
                <a:spcPts val="2766"/>
              </a:lnSpc>
              <a:buNone/>
            </a:pPr>
            <a:r>
              <a:rPr lang="en-US" sz="1729" dirty="0">
                <a:solidFill>
                  <a:srgbClr val="3B4E4E"/>
                </a:solidFill>
                <a:latin typeface="Overpass" pitchFamily="34" charset="0"/>
                <a:ea typeface="Overpass" pitchFamily="34" charset="-122"/>
                <a:cs typeface="Overpass" pitchFamily="34" charset="-120"/>
              </a:rPr>
              <a:t>Proper accounting practices ensure a business remains compliant with tax laws and financial reporting requirements.</a:t>
            </a:r>
            <a:endParaRPr lang="en-US" sz="1729" dirty="0"/>
          </a:p>
        </p:txBody>
      </p:sp>
      <p:pic>
        <p:nvPicPr>
          <p:cNvPr id="11" name="Image 2" descr="preencoded.png"/>
          <p:cNvPicPr>
            <a:picLocks noChangeAspect="1"/>
          </p:cNvPicPr>
          <p:nvPr/>
        </p:nvPicPr>
        <p:blipFill>
          <a:blip r:embed="rId5"/>
          <a:stretch>
            <a:fillRect/>
          </a:stretch>
        </p:blipFill>
        <p:spPr>
          <a:xfrm>
            <a:off x="9272826" y="2414945"/>
            <a:ext cx="3256836" cy="2012871"/>
          </a:xfrm>
          <a:prstGeom prst="rect">
            <a:avLst/>
          </a:prstGeom>
        </p:spPr>
      </p:pic>
      <p:sp>
        <p:nvSpPr>
          <p:cNvPr id="12" name="Text 7"/>
          <p:cNvSpPr/>
          <p:nvPr/>
        </p:nvSpPr>
        <p:spPr>
          <a:xfrm>
            <a:off x="9272826" y="4702254"/>
            <a:ext cx="3256836" cy="686038"/>
          </a:xfrm>
          <a:prstGeom prst="rect">
            <a:avLst/>
          </a:prstGeom>
          <a:noFill/>
          <a:ln/>
        </p:spPr>
        <p:txBody>
          <a:bodyPr wrap="square" rtlCol="0" anchor="t"/>
          <a:lstStyle/>
          <a:p>
            <a:pPr marL="0" indent="0" algn="l">
              <a:lnSpc>
                <a:spcPts val="2701"/>
              </a:lnSpc>
              <a:buNone/>
            </a:pPr>
            <a:r>
              <a:rPr lang="en-US" sz="2161" b="1" dirty="0">
                <a:solidFill>
                  <a:srgbClr val="3B4E4E"/>
                </a:solidFill>
                <a:latin typeface="Syne" pitchFamily="34" charset="0"/>
                <a:ea typeface="Syne" pitchFamily="34" charset="-122"/>
                <a:cs typeface="Syne" pitchFamily="34" charset="-120"/>
              </a:rPr>
              <a:t>Performance Monitoring</a:t>
            </a:r>
            <a:endParaRPr lang="en-US" sz="2161" dirty="0"/>
          </a:p>
        </p:txBody>
      </p:sp>
      <p:sp>
        <p:nvSpPr>
          <p:cNvPr id="13" name="Text 8"/>
          <p:cNvSpPr/>
          <p:nvPr/>
        </p:nvSpPr>
        <p:spPr>
          <a:xfrm>
            <a:off x="9272826" y="5519976"/>
            <a:ext cx="3256836" cy="2107406"/>
          </a:xfrm>
          <a:prstGeom prst="rect">
            <a:avLst/>
          </a:prstGeom>
          <a:noFill/>
          <a:ln/>
        </p:spPr>
        <p:txBody>
          <a:bodyPr wrap="square" rtlCol="0" anchor="t"/>
          <a:lstStyle/>
          <a:p>
            <a:pPr marL="0" indent="0" algn="l">
              <a:lnSpc>
                <a:spcPts val="2766"/>
              </a:lnSpc>
              <a:buNone/>
            </a:pPr>
            <a:r>
              <a:rPr lang="en-US" sz="1729" dirty="0">
                <a:solidFill>
                  <a:srgbClr val="3B4E4E"/>
                </a:solidFill>
                <a:latin typeface="Overpass" pitchFamily="34" charset="0"/>
                <a:ea typeface="Overpass" pitchFamily="34" charset="-122"/>
                <a:cs typeface="Overpass" pitchFamily="34" charset="-120"/>
              </a:rPr>
              <a:t>Accounting records track a company's financial performance, allowing managers to identify trends, measure profitability, and make adjustments.</a:t>
            </a:r>
            <a:endParaRPr lang="en-US" sz="172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943451"/>
            <a:ext cx="10554414" cy="1388745"/>
          </a:xfrm>
          <a:prstGeom prst="rect">
            <a:avLst/>
          </a:prstGeom>
          <a:noFill/>
          <a:ln/>
        </p:spPr>
        <p:txBody>
          <a:bodyPr wrap="squar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Principles and Concepts of Accounting</a:t>
            </a:r>
            <a:endParaRPr lang="en-US" sz="4374" dirty="0"/>
          </a:p>
        </p:txBody>
      </p:sp>
      <p:sp>
        <p:nvSpPr>
          <p:cNvPr id="5" name="Shape 3"/>
          <p:cNvSpPr/>
          <p:nvPr/>
        </p:nvSpPr>
        <p:spPr>
          <a:xfrm>
            <a:off x="2037993" y="2950131"/>
            <a:ext cx="499943" cy="499943"/>
          </a:xfrm>
          <a:prstGeom prst="roundRect">
            <a:avLst>
              <a:gd name="adj" fmla="val 20000"/>
            </a:avLst>
          </a:prstGeom>
          <a:solidFill>
            <a:srgbClr val="DDEEE6"/>
          </a:solidFill>
          <a:ln w="7620">
            <a:solidFill>
              <a:srgbClr val="C3D4CC"/>
            </a:solidFill>
            <a:prstDash val="solid"/>
          </a:ln>
        </p:spPr>
      </p:sp>
      <p:sp>
        <p:nvSpPr>
          <p:cNvPr id="6" name="Text 4"/>
          <p:cNvSpPr/>
          <p:nvPr/>
        </p:nvSpPr>
        <p:spPr>
          <a:xfrm>
            <a:off x="2222897" y="2991803"/>
            <a:ext cx="130016"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1</a:t>
            </a:r>
            <a:endParaRPr lang="en-US" sz="2624" dirty="0"/>
          </a:p>
        </p:txBody>
      </p:sp>
      <p:sp>
        <p:nvSpPr>
          <p:cNvPr id="7" name="Text 5"/>
          <p:cNvSpPr/>
          <p:nvPr/>
        </p:nvSpPr>
        <p:spPr>
          <a:xfrm>
            <a:off x="2760107" y="3026450"/>
            <a:ext cx="3869174"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Accrual Basis Accounting</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Revenues and expenses are recognized when they are earned or incurred, regardless of when cash is received or paid.</a:t>
            </a:r>
            <a:endParaRPr lang="en-US" sz="1750" dirty="0"/>
          </a:p>
        </p:txBody>
      </p:sp>
      <p:sp>
        <p:nvSpPr>
          <p:cNvPr id="9" name="Shape 7"/>
          <p:cNvSpPr/>
          <p:nvPr/>
        </p:nvSpPr>
        <p:spPr>
          <a:xfrm>
            <a:off x="7426285" y="2950131"/>
            <a:ext cx="499943" cy="499943"/>
          </a:xfrm>
          <a:prstGeom prst="roundRect">
            <a:avLst>
              <a:gd name="adj" fmla="val 20000"/>
            </a:avLst>
          </a:prstGeom>
          <a:solidFill>
            <a:srgbClr val="DDEEE6"/>
          </a:solidFill>
          <a:ln w="7620">
            <a:solidFill>
              <a:srgbClr val="C3D4CC"/>
            </a:solidFill>
            <a:prstDash val="solid"/>
          </a:ln>
        </p:spPr>
      </p:sp>
      <p:sp>
        <p:nvSpPr>
          <p:cNvPr id="10" name="Text 8"/>
          <p:cNvSpPr/>
          <p:nvPr/>
        </p:nvSpPr>
        <p:spPr>
          <a:xfrm>
            <a:off x="7572256" y="2991803"/>
            <a:ext cx="208002"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2</a:t>
            </a:r>
            <a:endParaRPr lang="en-US" sz="2624" dirty="0"/>
          </a:p>
        </p:txBody>
      </p:sp>
      <p:sp>
        <p:nvSpPr>
          <p:cNvPr id="11" name="Text 9"/>
          <p:cNvSpPr/>
          <p:nvPr/>
        </p:nvSpPr>
        <p:spPr>
          <a:xfrm>
            <a:off x="8148399" y="3026450"/>
            <a:ext cx="4111823"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Double-Entry Bookkeeping</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Every business transaction is recorded as a debit and a credit, ensuring the accounts are always in balance.</a:t>
            </a:r>
            <a:endParaRPr lang="en-US" sz="1750" dirty="0"/>
          </a:p>
        </p:txBody>
      </p:sp>
      <p:sp>
        <p:nvSpPr>
          <p:cNvPr id="13" name="Shape 11"/>
          <p:cNvSpPr/>
          <p:nvPr/>
        </p:nvSpPr>
        <p:spPr>
          <a:xfrm>
            <a:off x="2037993" y="4968835"/>
            <a:ext cx="499943" cy="499943"/>
          </a:xfrm>
          <a:prstGeom prst="roundRect">
            <a:avLst>
              <a:gd name="adj" fmla="val 20000"/>
            </a:avLst>
          </a:prstGeom>
          <a:solidFill>
            <a:srgbClr val="DDEEE6"/>
          </a:solidFill>
          <a:ln w="7620">
            <a:solidFill>
              <a:srgbClr val="C3D4CC"/>
            </a:solidFill>
            <a:prstDash val="solid"/>
          </a:ln>
        </p:spPr>
      </p:sp>
      <p:sp>
        <p:nvSpPr>
          <p:cNvPr id="14" name="Text 12"/>
          <p:cNvSpPr/>
          <p:nvPr/>
        </p:nvSpPr>
        <p:spPr>
          <a:xfrm>
            <a:off x="2181106" y="5010507"/>
            <a:ext cx="213717"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3</a:t>
            </a:r>
            <a:endParaRPr lang="en-US" sz="2624" dirty="0"/>
          </a:p>
        </p:txBody>
      </p:sp>
      <p:sp>
        <p:nvSpPr>
          <p:cNvPr id="15" name="Text 13"/>
          <p:cNvSpPr/>
          <p:nvPr/>
        </p:nvSpPr>
        <p:spPr>
          <a:xfrm>
            <a:off x="2760107" y="5045154"/>
            <a:ext cx="4444008" cy="1041559"/>
          </a:xfrm>
          <a:prstGeom prst="rect">
            <a:avLst/>
          </a:prstGeom>
          <a:noFill/>
          <a:ln/>
        </p:spPr>
        <p:txBody>
          <a:bodyPr wrap="squar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Generally Accepted Accounting Principles (GAAP)</a:t>
            </a:r>
            <a:endParaRPr lang="en-US" sz="2187" dirty="0"/>
          </a:p>
        </p:txBody>
      </p:sp>
      <p:sp>
        <p:nvSpPr>
          <p:cNvPr id="16" name="Text 14"/>
          <p:cNvSpPr/>
          <p:nvPr/>
        </p:nvSpPr>
        <p:spPr>
          <a:xfrm>
            <a:off x="2760107" y="6219944"/>
            <a:ext cx="4444008"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A set of standardized accounting rules and guidelines that ensure financial reporting is consistent and comparable.</a:t>
            </a:r>
            <a:endParaRPr lang="en-US" sz="1750" dirty="0"/>
          </a:p>
        </p:txBody>
      </p:sp>
      <p:sp>
        <p:nvSpPr>
          <p:cNvPr id="17" name="Shape 15"/>
          <p:cNvSpPr/>
          <p:nvPr/>
        </p:nvSpPr>
        <p:spPr>
          <a:xfrm>
            <a:off x="7426285" y="4968835"/>
            <a:ext cx="499943" cy="499943"/>
          </a:xfrm>
          <a:prstGeom prst="roundRect">
            <a:avLst>
              <a:gd name="adj" fmla="val 20000"/>
            </a:avLst>
          </a:prstGeom>
          <a:solidFill>
            <a:srgbClr val="DDEEE6"/>
          </a:solidFill>
          <a:ln w="7620">
            <a:solidFill>
              <a:srgbClr val="C3D4CC"/>
            </a:solidFill>
            <a:prstDash val="solid"/>
          </a:ln>
        </p:spPr>
      </p:sp>
      <p:sp>
        <p:nvSpPr>
          <p:cNvPr id="18" name="Text 16"/>
          <p:cNvSpPr/>
          <p:nvPr/>
        </p:nvSpPr>
        <p:spPr>
          <a:xfrm>
            <a:off x="7557730" y="5010507"/>
            <a:ext cx="237053" cy="416481"/>
          </a:xfrm>
          <a:prstGeom prst="rect">
            <a:avLst/>
          </a:prstGeom>
          <a:noFill/>
          <a:ln/>
        </p:spPr>
        <p:txBody>
          <a:bodyPr wrap="none" rtlCol="0" anchor="t"/>
          <a:lstStyle/>
          <a:p>
            <a:pPr marL="0" indent="0" algn="ctr">
              <a:lnSpc>
                <a:spcPts val="3281"/>
              </a:lnSpc>
              <a:buNone/>
            </a:pPr>
            <a:r>
              <a:rPr lang="en-US" sz="2624" b="1" dirty="0">
                <a:solidFill>
                  <a:srgbClr val="3B4E4E"/>
                </a:solidFill>
                <a:latin typeface="Syne" pitchFamily="34" charset="0"/>
                <a:ea typeface="Syne" pitchFamily="34" charset="-122"/>
                <a:cs typeface="Syne" pitchFamily="34" charset="-120"/>
              </a:rPr>
              <a:t>4</a:t>
            </a:r>
            <a:endParaRPr lang="en-US" sz="2624" dirty="0"/>
          </a:p>
        </p:txBody>
      </p:sp>
      <p:sp>
        <p:nvSpPr>
          <p:cNvPr id="19" name="Text 17"/>
          <p:cNvSpPr/>
          <p:nvPr/>
        </p:nvSpPr>
        <p:spPr>
          <a:xfrm>
            <a:off x="8148399" y="5045154"/>
            <a:ext cx="2855119"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Matching Principle</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Revenues and the expenses associated with earning those revenues are recognized in the same accounting period.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31029"/>
          </a:xfrm>
          <a:prstGeom prst="rect">
            <a:avLst/>
          </a:prstGeom>
          <a:solidFill>
            <a:srgbClr val="FFFDE6"/>
          </a:solidFill>
          <a:ln/>
        </p:spPr>
      </p:sp>
      <p:sp>
        <p:nvSpPr>
          <p:cNvPr id="4" name="Text 2"/>
          <p:cNvSpPr/>
          <p:nvPr/>
        </p:nvSpPr>
        <p:spPr>
          <a:xfrm>
            <a:off x="3451146" y="447318"/>
            <a:ext cx="7727990" cy="1016794"/>
          </a:xfrm>
          <a:prstGeom prst="rect">
            <a:avLst/>
          </a:prstGeom>
          <a:noFill/>
          <a:ln/>
        </p:spPr>
        <p:txBody>
          <a:bodyPr wrap="square" rtlCol="0" anchor="t"/>
          <a:lstStyle/>
          <a:p>
            <a:pPr marL="0" indent="0">
              <a:lnSpc>
                <a:spcPts val="4003"/>
              </a:lnSpc>
              <a:buNone/>
            </a:pPr>
            <a:r>
              <a:rPr lang="en-US" sz="3203" b="1" dirty="0">
                <a:solidFill>
                  <a:srgbClr val="233939"/>
                </a:solidFill>
                <a:latin typeface="Syne" pitchFamily="34" charset="0"/>
                <a:ea typeface="Syne" pitchFamily="34" charset="-122"/>
                <a:cs typeface="Syne" pitchFamily="34" charset="-120"/>
              </a:rPr>
              <a:t>Financial Statements and Their Analysis</a:t>
            </a:r>
            <a:endParaRPr lang="en-US" sz="3203" dirty="0"/>
          </a:p>
        </p:txBody>
      </p:sp>
      <p:sp>
        <p:nvSpPr>
          <p:cNvPr id="5" name="Text 3"/>
          <p:cNvSpPr/>
          <p:nvPr/>
        </p:nvSpPr>
        <p:spPr>
          <a:xfrm>
            <a:off x="3451146" y="1789390"/>
            <a:ext cx="7727990" cy="780455"/>
          </a:xfrm>
          <a:prstGeom prst="rect">
            <a:avLst/>
          </a:prstGeom>
          <a:noFill/>
          <a:ln/>
        </p:spPr>
        <p:txBody>
          <a:bodyPr wrap="square" rtlCol="0" anchor="t"/>
          <a:lstStyle/>
          <a:p>
            <a:pPr marL="0" indent="0">
              <a:lnSpc>
                <a:spcPts val="2050"/>
              </a:lnSpc>
              <a:buNone/>
            </a:pPr>
            <a:r>
              <a:rPr lang="en-US" sz="1281" dirty="0">
                <a:solidFill>
                  <a:srgbClr val="3B4E4E"/>
                </a:solidFill>
                <a:latin typeface="Overpass" pitchFamily="34" charset="0"/>
                <a:ea typeface="Overpass" pitchFamily="34" charset="-122"/>
                <a:cs typeface="Overpass" pitchFamily="34" charset="-120"/>
              </a:rPr>
              <a:t>Financial statements are crucial in understanding a business's financial health and performance. They provide a comprehensive overview of a company's assets, liabilities, equity, income, expenses, and cash flows.</a:t>
            </a:r>
            <a:endParaRPr lang="en-US" sz="1281" dirty="0"/>
          </a:p>
        </p:txBody>
      </p:sp>
      <p:pic>
        <p:nvPicPr>
          <p:cNvPr id="6" name="Image 0" descr="preencoded.png"/>
          <p:cNvPicPr>
            <a:picLocks noChangeAspect="1"/>
          </p:cNvPicPr>
          <p:nvPr/>
        </p:nvPicPr>
        <p:blipFill>
          <a:blip r:embed="rId3"/>
          <a:stretch>
            <a:fillRect/>
          </a:stretch>
        </p:blipFill>
        <p:spPr>
          <a:xfrm>
            <a:off x="3451146" y="2752844"/>
            <a:ext cx="7727990" cy="4327565"/>
          </a:xfrm>
          <a:prstGeom prst="rect">
            <a:avLst/>
          </a:prstGeom>
        </p:spPr>
      </p:pic>
      <p:sp>
        <p:nvSpPr>
          <p:cNvPr id="7" name="Text 4"/>
          <p:cNvSpPr/>
          <p:nvPr/>
        </p:nvSpPr>
        <p:spPr>
          <a:xfrm>
            <a:off x="3451146" y="7263408"/>
            <a:ext cx="7727990" cy="520303"/>
          </a:xfrm>
          <a:prstGeom prst="rect">
            <a:avLst/>
          </a:prstGeom>
          <a:noFill/>
          <a:ln/>
        </p:spPr>
        <p:txBody>
          <a:bodyPr wrap="square" rtlCol="0" anchor="t"/>
          <a:lstStyle/>
          <a:p>
            <a:pPr marL="0" indent="0">
              <a:lnSpc>
                <a:spcPts val="2050"/>
              </a:lnSpc>
              <a:buNone/>
            </a:pPr>
            <a:r>
              <a:rPr lang="en-US" sz="1281" dirty="0">
                <a:solidFill>
                  <a:srgbClr val="3B4E4E"/>
                </a:solidFill>
                <a:latin typeface="Overpass" pitchFamily="34" charset="0"/>
                <a:ea typeface="Overpass" pitchFamily="34" charset="-122"/>
                <a:cs typeface="Overpass" pitchFamily="34" charset="-120"/>
              </a:rPr>
              <a:t>Analyzing these financial statements helps managers and stakeholders understand a company's profitability, liquidity, solvency, and overall financial health, enabling them to make informed decisions.</a:t>
            </a:r>
            <a:endParaRPr lang="en-US" sz="128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729984" y="531138"/>
            <a:ext cx="7132320" cy="603290"/>
          </a:xfrm>
          <a:prstGeom prst="rect">
            <a:avLst/>
          </a:prstGeom>
          <a:noFill/>
          <a:ln/>
        </p:spPr>
        <p:txBody>
          <a:bodyPr wrap="none" rtlCol="0" anchor="t"/>
          <a:lstStyle/>
          <a:p>
            <a:pPr marL="0" indent="0">
              <a:lnSpc>
                <a:spcPts val="4751"/>
              </a:lnSpc>
              <a:buNone/>
            </a:pPr>
            <a:r>
              <a:rPr lang="en-US" sz="3800" b="1" dirty="0">
                <a:solidFill>
                  <a:srgbClr val="233939"/>
                </a:solidFill>
                <a:latin typeface="Syne" pitchFamily="34" charset="0"/>
                <a:ea typeface="Syne" pitchFamily="34" charset="-122"/>
                <a:cs typeface="Syne" pitchFamily="34" charset="-120"/>
              </a:rPr>
              <a:t>Budgeting and Forecasting</a:t>
            </a:r>
            <a:endParaRPr lang="en-US" sz="3800" dirty="0"/>
          </a:p>
        </p:txBody>
      </p:sp>
      <p:pic>
        <p:nvPicPr>
          <p:cNvPr id="5" name="Image 0" descr="preencoded.png"/>
          <p:cNvPicPr>
            <a:picLocks noChangeAspect="1"/>
          </p:cNvPicPr>
          <p:nvPr/>
        </p:nvPicPr>
        <p:blipFill>
          <a:blip r:embed="rId3"/>
          <a:stretch>
            <a:fillRect/>
          </a:stretch>
        </p:blipFill>
        <p:spPr>
          <a:xfrm>
            <a:off x="2729984" y="1520547"/>
            <a:ext cx="965240" cy="1544479"/>
          </a:xfrm>
          <a:prstGeom prst="rect">
            <a:avLst/>
          </a:prstGeom>
        </p:spPr>
      </p:pic>
      <p:sp>
        <p:nvSpPr>
          <p:cNvPr id="6" name="Text 3"/>
          <p:cNvSpPr/>
          <p:nvPr/>
        </p:nvSpPr>
        <p:spPr>
          <a:xfrm>
            <a:off x="3984784" y="1713548"/>
            <a:ext cx="2413159" cy="301585"/>
          </a:xfrm>
          <a:prstGeom prst="rect">
            <a:avLst/>
          </a:prstGeom>
          <a:noFill/>
          <a:ln/>
        </p:spPr>
        <p:txBody>
          <a:bodyPr wrap="none" rtlCol="0" anchor="t"/>
          <a:lstStyle/>
          <a:p>
            <a:pPr marL="0" indent="0" algn="l">
              <a:lnSpc>
                <a:spcPts val="2375"/>
              </a:lnSpc>
              <a:buNone/>
            </a:pPr>
            <a:r>
              <a:rPr lang="en-US" sz="1900" b="1" dirty="0">
                <a:solidFill>
                  <a:srgbClr val="3B4E4E"/>
                </a:solidFill>
                <a:latin typeface="Syne" pitchFamily="34" charset="0"/>
                <a:ea typeface="Syne" pitchFamily="34" charset="-122"/>
                <a:cs typeface="Syne" pitchFamily="34" charset="-120"/>
              </a:rPr>
              <a:t>Establish Goals</a:t>
            </a:r>
            <a:endParaRPr lang="en-US" sz="1900" dirty="0"/>
          </a:p>
        </p:txBody>
      </p:sp>
      <p:sp>
        <p:nvSpPr>
          <p:cNvPr id="7" name="Text 4"/>
          <p:cNvSpPr/>
          <p:nvPr/>
        </p:nvSpPr>
        <p:spPr>
          <a:xfrm>
            <a:off x="3984784" y="2130862"/>
            <a:ext cx="7915513" cy="617934"/>
          </a:xfrm>
          <a:prstGeom prst="rect">
            <a:avLst/>
          </a:prstGeom>
          <a:noFill/>
          <a:ln/>
        </p:spPr>
        <p:txBody>
          <a:bodyPr wrap="square" rtlCol="0" anchor="t"/>
          <a:lstStyle/>
          <a:p>
            <a:pPr marL="0" indent="0" algn="l">
              <a:lnSpc>
                <a:spcPts val="2432"/>
              </a:lnSpc>
              <a:buNone/>
            </a:pPr>
            <a:r>
              <a:rPr lang="en-US" sz="1520" dirty="0">
                <a:solidFill>
                  <a:srgbClr val="3B4E4E"/>
                </a:solidFill>
                <a:latin typeface="Overpass" pitchFamily="34" charset="0"/>
                <a:ea typeface="Overpass" pitchFamily="34" charset="-122"/>
                <a:cs typeface="Overpass" pitchFamily="34" charset="-120"/>
              </a:rPr>
              <a:t>Define clear financial objectives for the business, such as revenue targets, cost reductions, or profit margins.</a:t>
            </a:r>
            <a:endParaRPr lang="en-US" sz="1520" dirty="0"/>
          </a:p>
        </p:txBody>
      </p:sp>
      <p:pic>
        <p:nvPicPr>
          <p:cNvPr id="8" name="Image 1" descr="preencoded.png"/>
          <p:cNvPicPr>
            <a:picLocks noChangeAspect="1"/>
          </p:cNvPicPr>
          <p:nvPr/>
        </p:nvPicPr>
        <p:blipFill>
          <a:blip r:embed="rId4"/>
          <a:stretch>
            <a:fillRect/>
          </a:stretch>
        </p:blipFill>
        <p:spPr>
          <a:xfrm>
            <a:off x="2729984" y="3065026"/>
            <a:ext cx="965240" cy="1544479"/>
          </a:xfrm>
          <a:prstGeom prst="rect">
            <a:avLst/>
          </a:prstGeom>
        </p:spPr>
      </p:pic>
      <p:sp>
        <p:nvSpPr>
          <p:cNvPr id="9" name="Text 5"/>
          <p:cNvSpPr/>
          <p:nvPr/>
        </p:nvSpPr>
        <p:spPr>
          <a:xfrm>
            <a:off x="3984784" y="3258026"/>
            <a:ext cx="3540681" cy="301585"/>
          </a:xfrm>
          <a:prstGeom prst="rect">
            <a:avLst/>
          </a:prstGeom>
          <a:noFill/>
          <a:ln/>
        </p:spPr>
        <p:txBody>
          <a:bodyPr wrap="none" rtlCol="0" anchor="t"/>
          <a:lstStyle/>
          <a:p>
            <a:pPr marL="0" indent="0" algn="l">
              <a:lnSpc>
                <a:spcPts val="2375"/>
              </a:lnSpc>
              <a:buNone/>
            </a:pPr>
            <a:r>
              <a:rPr lang="en-US" sz="1900" b="1" dirty="0">
                <a:solidFill>
                  <a:srgbClr val="3B4E4E"/>
                </a:solidFill>
                <a:latin typeface="Syne" pitchFamily="34" charset="0"/>
                <a:ea typeface="Syne" pitchFamily="34" charset="-122"/>
                <a:cs typeface="Syne" pitchFamily="34" charset="-120"/>
              </a:rPr>
              <a:t>Analyze Past Performance</a:t>
            </a:r>
            <a:endParaRPr lang="en-US" sz="1900" dirty="0"/>
          </a:p>
        </p:txBody>
      </p:sp>
      <p:sp>
        <p:nvSpPr>
          <p:cNvPr id="10" name="Text 6"/>
          <p:cNvSpPr/>
          <p:nvPr/>
        </p:nvSpPr>
        <p:spPr>
          <a:xfrm>
            <a:off x="3984784" y="3675340"/>
            <a:ext cx="7915513" cy="617934"/>
          </a:xfrm>
          <a:prstGeom prst="rect">
            <a:avLst/>
          </a:prstGeom>
          <a:noFill/>
          <a:ln/>
        </p:spPr>
        <p:txBody>
          <a:bodyPr wrap="square" rtlCol="0" anchor="t"/>
          <a:lstStyle/>
          <a:p>
            <a:pPr marL="0" indent="0" algn="l">
              <a:lnSpc>
                <a:spcPts val="2432"/>
              </a:lnSpc>
              <a:buNone/>
            </a:pPr>
            <a:r>
              <a:rPr lang="en-US" sz="1520" dirty="0">
                <a:solidFill>
                  <a:srgbClr val="3B4E4E"/>
                </a:solidFill>
                <a:latin typeface="Overpass" pitchFamily="34" charset="0"/>
                <a:ea typeface="Overpass" pitchFamily="34" charset="-122"/>
                <a:cs typeface="Overpass" pitchFamily="34" charset="-120"/>
              </a:rPr>
              <a:t>Review historical data to identify trends, patterns, and areas of potential improvement in the company's finances.</a:t>
            </a:r>
            <a:endParaRPr lang="en-US" sz="1520" dirty="0"/>
          </a:p>
        </p:txBody>
      </p:sp>
      <p:pic>
        <p:nvPicPr>
          <p:cNvPr id="11" name="Image 2" descr="preencoded.png"/>
          <p:cNvPicPr>
            <a:picLocks noChangeAspect="1"/>
          </p:cNvPicPr>
          <p:nvPr/>
        </p:nvPicPr>
        <p:blipFill>
          <a:blip r:embed="rId5"/>
          <a:stretch>
            <a:fillRect/>
          </a:stretch>
        </p:blipFill>
        <p:spPr>
          <a:xfrm>
            <a:off x="2729984" y="4609505"/>
            <a:ext cx="965240" cy="1544479"/>
          </a:xfrm>
          <a:prstGeom prst="rect">
            <a:avLst/>
          </a:prstGeom>
        </p:spPr>
      </p:pic>
      <p:sp>
        <p:nvSpPr>
          <p:cNvPr id="12" name="Text 7"/>
          <p:cNvSpPr/>
          <p:nvPr/>
        </p:nvSpPr>
        <p:spPr>
          <a:xfrm>
            <a:off x="3984784" y="4802505"/>
            <a:ext cx="2413159" cy="301585"/>
          </a:xfrm>
          <a:prstGeom prst="rect">
            <a:avLst/>
          </a:prstGeom>
          <a:noFill/>
          <a:ln/>
        </p:spPr>
        <p:txBody>
          <a:bodyPr wrap="none" rtlCol="0" anchor="t"/>
          <a:lstStyle/>
          <a:p>
            <a:pPr marL="0" indent="0" algn="l">
              <a:lnSpc>
                <a:spcPts val="2375"/>
              </a:lnSpc>
              <a:buNone/>
            </a:pPr>
            <a:r>
              <a:rPr lang="en-US" sz="1900" b="1" dirty="0">
                <a:solidFill>
                  <a:srgbClr val="3B4E4E"/>
                </a:solidFill>
                <a:latin typeface="Syne" pitchFamily="34" charset="0"/>
                <a:ea typeface="Syne" pitchFamily="34" charset="-122"/>
                <a:cs typeface="Syne" pitchFamily="34" charset="-120"/>
              </a:rPr>
              <a:t>Build Budgets</a:t>
            </a:r>
            <a:endParaRPr lang="en-US" sz="1900" dirty="0"/>
          </a:p>
        </p:txBody>
      </p:sp>
      <p:sp>
        <p:nvSpPr>
          <p:cNvPr id="13" name="Text 8"/>
          <p:cNvSpPr/>
          <p:nvPr/>
        </p:nvSpPr>
        <p:spPr>
          <a:xfrm>
            <a:off x="3984784" y="5219819"/>
            <a:ext cx="7915513" cy="617934"/>
          </a:xfrm>
          <a:prstGeom prst="rect">
            <a:avLst/>
          </a:prstGeom>
          <a:noFill/>
          <a:ln/>
        </p:spPr>
        <p:txBody>
          <a:bodyPr wrap="square" rtlCol="0" anchor="t"/>
          <a:lstStyle/>
          <a:p>
            <a:pPr marL="0" indent="0" algn="l">
              <a:lnSpc>
                <a:spcPts val="2432"/>
              </a:lnSpc>
              <a:buNone/>
            </a:pPr>
            <a:r>
              <a:rPr lang="en-US" sz="1520" dirty="0">
                <a:solidFill>
                  <a:srgbClr val="3B4E4E"/>
                </a:solidFill>
                <a:latin typeface="Overpass" pitchFamily="34" charset="0"/>
                <a:ea typeface="Overpass" pitchFamily="34" charset="-122"/>
                <a:cs typeface="Overpass" pitchFamily="34" charset="-120"/>
              </a:rPr>
              <a:t>Develop detailed budgets that allocate resources and expenses across departments, projects, and time periods.</a:t>
            </a:r>
            <a:endParaRPr lang="en-US" sz="1520" dirty="0"/>
          </a:p>
        </p:txBody>
      </p:sp>
      <p:pic>
        <p:nvPicPr>
          <p:cNvPr id="14" name="Image 3" descr="preencoded.png"/>
          <p:cNvPicPr>
            <a:picLocks noChangeAspect="1"/>
          </p:cNvPicPr>
          <p:nvPr/>
        </p:nvPicPr>
        <p:blipFill>
          <a:blip r:embed="rId6"/>
          <a:stretch>
            <a:fillRect/>
          </a:stretch>
        </p:blipFill>
        <p:spPr>
          <a:xfrm>
            <a:off x="2729984" y="6153983"/>
            <a:ext cx="965240" cy="1544479"/>
          </a:xfrm>
          <a:prstGeom prst="rect">
            <a:avLst/>
          </a:prstGeom>
        </p:spPr>
      </p:pic>
      <p:sp>
        <p:nvSpPr>
          <p:cNvPr id="15" name="Text 9"/>
          <p:cNvSpPr/>
          <p:nvPr/>
        </p:nvSpPr>
        <p:spPr>
          <a:xfrm>
            <a:off x="3984784" y="6346984"/>
            <a:ext cx="3469005" cy="301585"/>
          </a:xfrm>
          <a:prstGeom prst="rect">
            <a:avLst/>
          </a:prstGeom>
          <a:noFill/>
          <a:ln/>
        </p:spPr>
        <p:txBody>
          <a:bodyPr wrap="none" rtlCol="0" anchor="t"/>
          <a:lstStyle/>
          <a:p>
            <a:pPr marL="0" indent="0" algn="l">
              <a:lnSpc>
                <a:spcPts val="2375"/>
              </a:lnSpc>
              <a:buNone/>
            </a:pPr>
            <a:r>
              <a:rPr lang="en-US" sz="1900" b="1" dirty="0">
                <a:solidFill>
                  <a:srgbClr val="3B4E4E"/>
                </a:solidFill>
                <a:latin typeface="Syne" pitchFamily="34" charset="0"/>
                <a:ea typeface="Syne" pitchFamily="34" charset="-122"/>
                <a:cs typeface="Syne" pitchFamily="34" charset="-120"/>
              </a:rPr>
              <a:t>Forecast Future Scenarios</a:t>
            </a:r>
            <a:endParaRPr lang="en-US" sz="1900" dirty="0"/>
          </a:p>
        </p:txBody>
      </p:sp>
      <p:sp>
        <p:nvSpPr>
          <p:cNvPr id="16" name="Text 10"/>
          <p:cNvSpPr/>
          <p:nvPr/>
        </p:nvSpPr>
        <p:spPr>
          <a:xfrm>
            <a:off x="3984784" y="6764298"/>
            <a:ext cx="7915513" cy="617934"/>
          </a:xfrm>
          <a:prstGeom prst="rect">
            <a:avLst/>
          </a:prstGeom>
          <a:noFill/>
          <a:ln/>
        </p:spPr>
        <p:txBody>
          <a:bodyPr wrap="square" rtlCol="0" anchor="t"/>
          <a:lstStyle/>
          <a:p>
            <a:pPr marL="0" indent="0" algn="l">
              <a:lnSpc>
                <a:spcPts val="2432"/>
              </a:lnSpc>
              <a:buNone/>
            </a:pPr>
            <a:r>
              <a:rPr lang="en-US" sz="1520" dirty="0">
                <a:solidFill>
                  <a:srgbClr val="3B4E4E"/>
                </a:solidFill>
                <a:latin typeface="Overpass" pitchFamily="34" charset="0"/>
                <a:ea typeface="Overpass" pitchFamily="34" charset="-122"/>
                <a:cs typeface="Overpass" pitchFamily="34" charset="-120"/>
              </a:rPr>
              <a:t>Create financial projections and forecasts to anticipate potential challenges and opportunities that may arise.</a:t>
            </a:r>
            <a:endParaRPr lang="en-US" sz="15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894993"/>
            <a:ext cx="7526060" cy="694373"/>
          </a:xfrm>
          <a:prstGeom prst="rect">
            <a:avLst/>
          </a:prstGeom>
          <a:noFill/>
          <a:ln/>
        </p:spPr>
        <p:txBody>
          <a:bodyPr wrap="non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Cash Flow Management</a:t>
            </a:r>
            <a:endParaRPr lang="en-US" sz="4374" dirty="0"/>
          </a:p>
        </p:txBody>
      </p:sp>
      <p:sp>
        <p:nvSpPr>
          <p:cNvPr id="5" name="Shape 3"/>
          <p:cNvSpPr/>
          <p:nvPr/>
        </p:nvSpPr>
        <p:spPr>
          <a:xfrm>
            <a:off x="2037993" y="2033707"/>
            <a:ext cx="5166122" cy="2717006"/>
          </a:xfrm>
          <a:prstGeom prst="roundRect">
            <a:avLst>
              <a:gd name="adj" fmla="val 3680"/>
            </a:avLst>
          </a:prstGeom>
          <a:solidFill>
            <a:srgbClr val="DDEEE6"/>
          </a:solidFill>
          <a:ln w="7620">
            <a:solidFill>
              <a:srgbClr val="C3D4CC"/>
            </a:solidFill>
            <a:prstDash val="solid"/>
          </a:ln>
        </p:spPr>
      </p:sp>
      <p:sp>
        <p:nvSpPr>
          <p:cNvPr id="6" name="Text 4"/>
          <p:cNvSpPr/>
          <p:nvPr/>
        </p:nvSpPr>
        <p:spPr>
          <a:xfrm>
            <a:off x="2267783" y="2263497"/>
            <a:ext cx="3732252"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Forecasting Cash Needs</a:t>
            </a:r>
            <a:endParaRPr lang="en-US" sz="2187" dirty="0"/>
          </a:p>
        </p:txBody>
      </p:sp>
      <p:sp>
        <p:nvSpPr>
          <p:cNvPr id="7" name="Text 5"/>
          <p:cNvSpPr/>
          <p:nvPr/>
        </p:nvSpPr>
        <p:spPr>
          <a:xfrm>
            <a:off x="2267783" y="2743914"/>
            <a:ext cx="4706541" cy="1777008"/>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Accurately predicting cash inflows and outflows to ensure sufficient funds for operations and growth. This involves analyzing historical data and making projections based on business plans and market conditions.</a:t>
            </a:r>
            <a:endParaRPr lang="en-US" sz="1750" dirty="0"/>
          </a:p>
        </p:txBody>
      </p:sp>
      <p:sp>
        <p:nvSpPr>
          <p:cNvPr id="8" name="Shape 6"/>
          <p:cNvSpPr/>
          <p:nvPr/>
        </p:nvSpPr>
        <p:spPr>
          <a:xfrm>
            <a:off x="7426285" y="2033707"/>
            <a:ext cx="5166122" cy="2717006"/>
          </a:xfrm>
          <a:prstGeom prst="roundRect">
            <a:avLst>
              <a:gd name="adj" fmla="val 3680"/>
            </a:avLst>
          </a:prstGeom>
          <a:solidFill>
            <a:srgbClr val="DDEEE6"/>
          </a:solidFill>
          <a:ln w="7620">
            <a:solidFill>
              <a:srgbClr val="C3D4CC"/>
            </a:solidFill>
            <a:prstDash val="solid"/>
          </a:ln>
        </p:spPr>
      </p:sp>
      <p:sp>
        <p:nvSpPr>
          <p:cNvPr id="9" name="Text 7"/>
          <p:cNvSpPr/>
          <p:nvPr/>
        </p:nvSpPr>
        <p:spPr>
          <a:xfrm>
            <a:off x="7656076" y="2263497"/>
            <a:ext cx="401443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Receivables Management</a:t>
            </a:r>
            <a:endParaRPr lang="en-US" sz="2187" dirty="0"/>
          </a:p>
        </p:txBody>
      </p:sp>
      <p:sp>
        <p:nvSpPr>
          <p:cNvPr id="10" name="Text 8"/>
          <p:cNvSpPr/>
          <p:nvPr/>
        </p:nvSpPr>
        <p:spPr>
          <a:xfrm>
            <a:off x="7656076" y="2743914"/>
            <a:ext cx="470654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Optimizing the collection of accounts receivable to maintain a healthy cash position. This includes efficient invoicing, credit policies, and collection strategies.</a:t>
            </a:r>
            <a:endParaRPr lang="en-US" sz="1750" dirty="0"/>
          </a:p>
        </p:txBody>
      </p:sp>
      <p:sp>
        <p:nvSpPr>
          <p:cNvPr id="11" name="Shape 9"/>
          <p:cNvSpPr/>
          <p:nvPr/>
        </p:nvSpPr>
        <p:spPr>
          <a:xfrm>
            <a:off x="2037993" y="4972883"/>
            <a:ext cx="5166122" cy="2361605"/>
          </a:xfrm>
          <a:prstGeom prst="roundRect">
            <a:avLst>
              <a:gd name="adj" fmla="val 4234"/>
            </a:avLst>
          </a:prstGeom>
          <a:solidFill>
            <a:srgbClr val="DDEEE6"/>
          </a:solidFill>
          <a:ln w="7620">
            <a:solidFill>
              <a:srgbClr val="C3D4CC"/>
            </a:solidFill>
            <a:prstDash val="solid"/>
          </a:ln>
        </p:spPr>
      </p:sp>
      <p:sp>
        <p:nvSpPr>
          <p:cNvPr id="12" name="Text 10"/>
          <p:cNvSpPr/>
          <p:nvPr/>
        </p:nvSpPr>
        <p:spPr>
          <a:xfrm>
            <a:off x="2267783" y="5202674"/>
            <a:ext cx="3561517"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Payables Management</a:t>
            </a:r>
            <a:endParaRPr lang="en-US" sz="2187" dirty="0"/>
          </a:p>
        </p:txBody>
      </p:sp>
      <p:sp>
        <p:nvSpPr>
          <p:cNvPr id="13" name="Text 11"/>
          <p:cNvSpPr/>
          <p:nvPr/>
        </p:nvSpPr>
        <p:spPr>
          <a:xfrm>
            <a:off x="2267783" y="5683091"/>
            <a:ext cx="470654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Strategically managing payments to vendors and suppliers to maintain good relationships and leverage cash discounts while ensuring timely payments.</a:t>
            </a:r>
            <a:endParaRPr lang="en-US" sz="1750" dirty="0"/>
          </a:p>
        </p:txBody>
      </p:sp>
      <p:sp>
        <p:nvSpPr>
          <p:cNvPr id="14" name="Shape 12"/>
          <p:cNvSpPr/>
          <p:nvPr/>
        </p:nvSpPr>
        <p:spPr>
          <a:xfrm>
            <a:off x="7426285" y="4972883"/>
            <a:ext cx="5166122" cy="2361605"/>
          </a:xfrm>
          <a:prstGeom prst="roundRect">
            <a:avLst>
              <a:gd name="adj" fmla="val 4234"/>
            </a:avLst>
          </a:prstGeom>
          <a:solidFill>
            <a:srgbClr val="DDEEE6"/>
          </a:solidFill>
          <a:ln w="7620">
            <a:solidFill>
              <a:srgbClr val="C3D4CC"/>
            </a:solidFill>
            <a:prstDash val="solid"/>
          </a:ln>
        </p:spPr>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b="1" dirty="0">
                <a:solidFill>
                  <a:srgbClr val="3B4E4E"/>
                </a:solidFill>
                <a:latin typeface="Syne" pitchFamily="34" charset="0"/>
                <a:ea typeface="Syne" pitchFamily="34" charset="-122"/>
                <a:cs typeface="Syne" pitchFamily="34" charset="-120"/>
              </a:rPr>
              <a:t>Liquidity Planning</a:t>
            </a:r>
            <a:endParaRPr lang="en-US" sz="2187" dirty="0"/>
          </a:p>
        </p:txBody>
      </p:sp>
      <p:sp>
        <p:nvSpPr>
          <p:cNvPr id="16" name="Text 14"/>
          <p:cNvSpPr/>
          <p:nvPr/>
        </p:nvSpPr>
        <p:spPr>
          <a:xfrm>
            <a:off x="7656076" y="5683091"/>
            <a:ext cx="470654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Ensuring the business has adequate cash reserves and access to financing to weather unexpected events and take advantage of opportunities.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533090"/>
          </a:xfrm>
          <a:prstGeom prst="rect">
            <a:avLst/>
          </a:prstGeom>
          <a:solidFill>
            <a:srgbClr val="FFFDE6"/>
          </a:solidFill>
          <a:ln/>
        </p:spPr>
      </p:sp>
      <p:sp>
        <p:nvSpPr>
          <p:cNvPr id="4" name="Text 2"/>
          <p:cNvSpPr/>
          <p:nvPr/>
        </p:nvSpPr>
        <p:spPr>
          <a:xfrm>
            <a:off x="3621167" y="427673"/>
            <a:ext cx="7301389" cy="486013"/>
          </a:xfrm>
          <a:prstGeom prst="rect">
            <a:avLst/>
          </a:prstGeom>
          <a:noFill/>
          <a:ln/>
        </p:spPr>
        <p:txBody>
          <a:bodyPr wrap="none" rtlCol="0" anchor="t"/>
          <a:lstStyle/>
          <a:p>
            <a:pPr marL="0" indent="0">
              <a:lnSpc>
                <a:spcPts val="3827"/>
              </a:lnSpc>
              <a:buNone/>
            </a:pPr>
            <a:r>
              <a:rPr lang="en-US" sz="3062" b="1" dirty="0">
                <a:solidFill>
                  <a:srgbClr val="233939"/>
                </a:solidFill>
                <a:latin typeface="Syne" pitchFamily="34" charset="0"/>
                <a:ea typeface="Syne" pitchFamily="34" charset="-122"/>
                <a:cs typeface="Syne" pitchFamily="34" charset="-120"/>
              </a:rPr>
              <a:t>Accounts Receivable and Payable</a:t>
            </a:r>
            <a:endParaRPr lang="en-US" sz="3062" dirty="0"/>
          </a:p>
        </p:txBody>
      </p:sp>
      <p:sp>
        <p:nvSpPr>
          <p:cNvPr id="5" name="Text 3"/>
          <p:cNvSpPr/>
          <p:nvPr/>
        </p:nvSpPr>
        <p:spPr>
          <a:xfrm>
            <a:off x="3621167" y="1302425"/>
            <a:ext cx="1562457" cy="486013"/>
          </a:xfrm>
          <a:prstGeom prst="rect">
            <a:avLst/>
          </a:prstGeom>
          <a:noFill/>
          <a:ln/>
        </p:spPr>
        <p:txBody>
          <a:bodyPr wrap="square" rtlCol="0" anchor="t"/>
          <a:lstStyle/>
          <a:p>
            <a:pPr marL="0" indent="0">
              <a:lnSpc>
                <a:spcPts val="1914"/>
              </a:lnSpc>
              <a:buNone/>
            </a:pPr>
            <a:r>
              <a:rPr lang="en-US" sz="1531" b="1" dirty="0">
                <a:solidFill>
                  <a:srgbClr val="233939"/>
                </a:solidFill>
                <a:latin typeface="Syne" pitchFamily="34" charset="0"/>
                <a:ea typeface="Syne" pitchFamily="34" charset="-122"/>
                <a:cs typeface="Syne" pitchFamily="34" charset="-120"/>
              </a:rPr>
              <a:t>Accounts Receivable</a:t>
            </a:r>
            <a:endParaRPr lang="en-US" sz="1531" dirty="0"/>
          </a:p>
        </p:txBody>
      </p:sp>
      <p:sp>
        <p:nvSpPr>
          <p:cNvPr id="6" name="Text 4"/>
          <p:cNvSpPr/>
          <p:nvPr/>
        </p:nvSpPr>
        <p:spPr>
          <a:xfrm>
            <a:off x="3621167" y="1943933"/>
            <a:ext cx="1562457" cy="2984659"/>
          </a:xfrm>
          <a:prstGeom prst="rect">
            <a:avLst/>
          </a:prstGeom>
          <a:noFill/>
          <a:ln/>
        </p:spPr>
        <p:txBody>
          <a:bodyPr wrap="square" rtlCol="0" anchor="t"/>
          <a:lstStyle/>
          <a:p>
            <a:pPr marL="0" indent="0">
              <a:lnSpc>
                <a:spcPts val="1960"/>
              </a:lnSpc>
              <a:buNone/>
            </a:pPr>
            <a:r>
              <a:rPr lang="en-US" sz="1225" dirty="0">
                <a:solidFill>
                  <a:srgbClr val="3B4E4E"/>
                </a:solidFill>
                <a:latin typeface="Overpass" pitchFamily="34" charset="0"/>
                <a:ea typeface="Overpass" pitchFamily="34" charset="-122"/>
                <a:cs typeface="Overpass" pitchFamily="34" charset="-120"/>
              </a:rPr>
              <a:t>Efficiently managing accounts receivable is crucial for maintaining a healthy cash flow. This involves tracking outstanding customer invoices, setting clear payment terms, and implementing effective collection strategies to ensure timely payments.</a:t>
            </a:r>
            <a:endParaRPr lang="en-US" sz="1225" dirty="0"/>
          </a:p>
        </p:txBody>
      </p:sp>
      <p:sp>
        <p:nvSpPr>
          <p:cNvPr id="7" name="Text 5"/>
          <p:cNvSpPr/>
          <p:nvPr/>
        </p:nvSpPr>
        <p:spPr>
          <a:xfrm>
            <a:off x="5570577" y="1302425"/>
            <a:ext cx="1562457" cy="486013"/>
          </a:xfrm>
          <a:prstGeom prst="rect">
            <a:avLst/>
          </a:prstGeom>
          <a:noFill/>
          <a:ln/>
        </p:spPr>
        <p:txBody>
          <a:bodyPr wrap="square" rtlCol="0" anchor="t"/>
          <a:lstStyle/>
          <a:p>
            <a:pPr marL="0" indent="0">
              <a:lnSpc>
                <a:spcPts val="1914"/>
              </a:lnSpc>
              <a:buNone/>
            </a:pPr>
            <a:r>
              <a:rPr lang="en-US" sz="1531" b="1" dirty="0">
                <a:solidFill>
                  <a:srgbClr val="233939"/>
                </a:solidFill>
                <a:latin typeface="Syne" pitchFamily="34" charset="0"/>
                <a:ea typeface="Syne" pitchFamily="34" charset="-122"/>
                <a:cs typeface="Syne" pitchFamily="34" charset="-120"/>
              </a:rPr>
              <a:t>Accounts Payable</a:t>
            </a:r>
            <a:endParaRPr lang="en-US" sz="1531" dirty="0"/>
          </a:p>
        </p:txBody>
      </p:sp>
      <p:sp>
        <p:nvSpPr>
          <p:cNvPr id="8" name="Text 6"/>
          <p:cNvSpPr/>
          <p:nvPr/>
        </p:nvSpPr>
        <p:spPr>
          <a:xfrm>
            <a:off x="5570577" y="1943933"/>
            <a:ext cx="1562457" cy="3482102"/>
          </a:xfrm>
          <a:prstGeom prst="rect">
            <a:avLst/>
          </a:prstGeom>
          <a:noFill/>
          <a:ln/>
        </p:spPr>
        <p:txBody>
          <a:bodyPr wrap="square" rtlCol="0" anchor="t"/>
          <a:lstStyle/>
          <a:p>
            <a:pPr marL="0" indent="0">
              <a:lnSpc>
                <a:spcPts val="1960"/>
              </a:lnSpc>
              <a:buNone/>
            </a:pPr>
            <a:r>
              <a:rPr lang="en-US" sz="1225" dirty="0">
                <a:solidFill>
                  <a:srgbClr val="3B4E4E"/>
                </a:solidFill>
                <a:latin typeface="Overpass" pitchFamily="34" charset="0"/>
                <a:ea typeface="Overpass" pitchFamily="34" charset="-122"/>
                <a:cs typeface="Overpass" pitchFamily="34" charset="-120"/>
              </a:rPr>
              <a:t>Carefully managing accounts payable helps optimize cash flow and strengthen relationships with suppliers. This includes processing vendor invoices, negotiating favorable payment terms, and ensuring timely payments to maintain a good credit standing.</a:t>
            </a:r>
            <a:endParaRPr lang="en-US" sz="1225" dirty="0"/>
          </a:p>
        </p:txBody>
      </p:sp>
      <p:sp>
        <p:nvSpPr>
          <p:cNvPr id="9" name="Text 7"/>
          <p:cNvSpPr/>
          <p:nvPr/>
        </p:nvSpPr>
        <p:spPr>
          <a:xfrm>
            <a:off x="7519988" y="1302425"/>
            <a:ext cx="1562457" cy="243007"/>
          </a:xfrm>
          <a:prstGeom prst="rect">
            <a:avLst/>
          </a:prstGeom>
          <a:noFill/>
          <a:ln/>
        </p:spPr>
        <p:txBody>
          <a:bodyPr wrap="none" rtlCol="0" anchor="t"/>
          <a:lstStyle/>
          <a:p>
            <a:pPr marL="0" indent="0">
              <a:lnSpc>
                <a:spcPts val="1914"/>
              </a:lnSpc>
              <a:buNone/>
            </a:pPr>
            <a:r>
              <a:rPr lang="en-US" sz="1531" b="1" dirty="0">
                <a:solidFill>
                  <a:srgbClr val="233939"/>
                </a:solidFill>
                <a:latin typeface="Syne" pitchFamily="34" charset="0"/>
                <a:ea typeface="Syne" pitchFamily="34" charset="-122"/>
                <a:cs typeface="Syne" pitchFamily="34" charset="-120"/>
              </a:rPr>
              <a:t>Reconciliation</a:t>
            </a:r>
            <a:endParaRPr lang="en-US" sz="1531" dirty="0"/>
          </a:p>
        </p:txBody>
      </p:sp>
      <p:sp>
        <p:nvSpPr>
          <p:cNvPr id="10" name="Text 8"/>
          <p:cNvSpPr/>
          <p:nvPr/>
        </p:nvSpPr>
        <p:spPr>
          <a:xfrm>
            <a:off x="7768828" y="1700927"/>
            <a:ext cx="1313617" cy="1741051"/>
          </a:xfrm>
          <a:prstGeom prst="rect">
            <a:avLst/>
          </a:prstGeom>
          <a:noFill/>
          <a:ln/>
        </p:spPr>
        <p:txBody>
          <a:bodyPr wrap="square" rtlCol="0" anchor="t"/>
          <a:lstStyle/>
          <a:p>
            <a:pPr marL="342900" indent="-342900" algn="l">
              <a:lnSpc>
                <a:spcPts val="1960"/>
              </a:lnSpc>
              <a:buSzPct val="100000"/>
              <a:buFont typeface="+mj-lt"/>
              <a:buAutoNum type="arabicPeriod"/>
            </a:pPr>
            <a:r>
              <a:rPr lang="en-US" sz="1225" dirty="0">
                <a:solidFill>
                  <a:srgbClr val="3B4E4E"/>
                </a:solidFill>
                <a:latin typeface="Overpass" pitchFamily="34" charset="0"/>
                <a:ea typeface="Overpass" pitchFamily="34" charset="-122"/>
                <a:cs typeface="Overpass" pitchFamily="34" charset="-120"/>
              </a:rPr>
              <a:t>Regularly reconcile accounts receivable and payable records to ensure accuracy and identify any discrepancies.</a:t>
            </a:r>
            <a:endParaRPr lang="en-US" sz="1225" dirty="0"/>
          </a:p>
        </p:txBody>
      </p:sp>
      <p:sp>
        <p:nvSpPr>
          <p:cNvPr id="11" name="Text 9"/>
          <p:cNvSpPr/>
          <p:nvPr/>
        </p:nvSpPr>
        <p:spPr>
          <a:xfrm>
            <a:off x="7768828" y="3504128"/>
            <a:ext cx="1313617" cy="2238494"/>
          </a:xfrm>
          <a:prstGeom prst="rect">
            <a:avLst/>
          </a:prstGeom>
          <a:noFill/>
          <a:ln/>
        </p:spPr>
        <p:txBody>
          <a:bodyPr wrap="square" rtlCol="0" anchor="t"/>
          <a:lstStyle/>
          <a:p>
            <a:pPr marL="342900" indent="-342900" algn="l">
              <a:lnSpc>
                <a:spcPts val="1960"/>
              </a:lnSpc>
              <a:buSzPct val="100000"/>
              <a:buFont typeface="+mj-lt"/>
              <a:buAutoNum type="arabicPeriod" startAt="2"/>
            </a:pPr>
            <a:r>
              <a:rPr lang="en-US" sz="1225" dirty="0">
                <a:solidFill>
                  <a:srgbClr val="3B4E4E"/>
                </a:solidFill>
                <a:latin typeface="Overpass" pitchFamily="34" charset="0"/>
                <a:ea typeface="Overpass" pitchFamily="34" charset="-122"/>
                <a:cs typeface="Overpass" pitchFamily="34" charset="-120"/>
              </a:rPr>
              <a:t>Implement effective tracking systems to monitor aging accounts, minimize late payments, and identify potential issues early.</a:t>
            </a:r>
            <a:endParaRPr lang="en-US" sz="1225" dirty="0"/>
          </a:p>
        </p:txBody>
      </p:sp>
      <p:sp>
        <p:nvSpPr>
          <p:cNvPr id="12" name="Text 10"/>
          <p:cNvSpPr/>
          <p:nvPr/>
        </p:nvSpPr>
        <p:spPr>
          <a:xfrm>
            <a:off x="7768828" y="5804773"/>
            <a:ext cx="1313617" cy="2238494"/>
          </a:xfrm>
          <a:prstGeom prst="rect">
            <a:avLst/>
          </a:prstGeom>
          <a:noFill/>
          <a:ln/>
        </p:spPr>
        <p:txBody>
          <a:bodyPr wrap="square" rtlCol="0" anchor="t"/>
          <a:lstStyle/>
          <a:p>
            <a:pPr marL="342900" indent="-342900" algn="l">
              <a:lnSpc>
                <a:spcPts val="1960"/>
              </a:lnSpc>
              <a:buSzPct val="100000"/>
              <a:buFont typeface="+mj-lt"/>
              <a:buAutoNum type="arabicPeriod" startAt="3"/>
            </a:pPr>
            <a:r>
              <a:rPr lang="en-US" sz="1225" dirty="0">
                <a:solidFill>
                  <a:srgbClr val="3B4E4E"/>
                </a:solidFill>
                <a:latin typeface="Overpass" pitchFamily="34" charset="0"/>
                <a:ea typeface="Overpass" pitchFamily="34" charset="-122"/>
                <a:cs typeface="Overpass" pitchFamily="34" charset="-120"/>
              </a:rPr>
              <a:t>Collaborate with both customers and suppliers to address any payment-related concerns and maintain strong business relationships.</a:t>
            </a:r>
            <a:endParaRPr lang="en-US" sz="1225" dirty="0"/>
          </a:p>
        </p:txBody>
      </p:sp>
      <p:sp>
        <p:nvSpPr>
          <p:cNvPr id="13" name="Text 11"/>
          <p:cNvSpPr/>
          <p:nvPr/>
        </p:nvSpPr>
        <p:spPr>
          <a:xfrm>
            <a:off x="9469398" y="1302425"/>
            <a:ext cx="1562457" cy="243007"/>
          </a:xfrm>
          <a:prstGeom prst="rect">
            <a:avLst/>
          </a:prstGeom>
          <a:noFill/>
          <a:ln/>
        </p:spPr>
        <p:txBody>
          <a:bodyPr wrap="none" rtlCol="0" anchor="t"/>
          <a:lstStyle/>
          <a:p>
            <a:pPr marL="0" indent="0">
              <a:lnSpc>
                <a:spcPts val="1914"/>
              </a:lnSpc>
              <a:buNone/>
            </a:pPr>
            <a:r>
              <a:rPr lang="en-US" sz="1531" b="1" dirty="0">
                <a:solidFill>
                  <a:srgbClr val="233939"/>
                </a:solidFill>
                <a:latin typeface="Syne" pitchFamily="34" charset="0"/>
                <a:ea typeface="Syne" pitchFamily="34" charset="-122"/>
                <a:cs typeface="Syne" pitchFamily="34" charset="-120"/>
              </a:rPr>
              <a:t>Automation</a:t>
            </a:r>
            <a:endParaRPr lang="en-US" sz="1531" dirty="0"/>
          </a:p>
        </p:txBody>
      </p:sp>
      <p:sp>
        <p:nvSpPr>
          <p:cNvPr id="14" name="Text 12"/>
          <p:cNvSpPr/>
          <p:nvPr/>
        </p:nvSpPr>
        <p:spPr>
          <a:xfrm>
            <a:off x="9469398" y="1700927"/>
            <a:ext cx="1562457" cy="2735937"/>
          </a:xfrm>
          <a:prstGeom prst="rect">
            <a:avLst/>
          </a:prstGeom>
          <a:noFill/>
          <a:ln/>
        </p:spPr>
        <p:txBody>
          <a:bodyPr wrap="square" rtlCol="0" anchor="t"/>
          <a:lstStyle/>
          <a:p>
            <a:pPr marL="0" indent="0">
              <a:lnSpc>
                <a:spcPts val="1960"/>
              </a:lnSpc>
              <a:buNone/>
            </a:pPr>
            <a:r>
              <a:rPr lang="en-US" sz="1225" dirty="0">
                <a:solidFill>
                  <a:srgbClr val="3B4E4E"/>
                </a:solidFill>
                <a:latin typeface="Overpass" pitchFamily="34" charset="0"/>
                <a:ea typeface="Overpass" pitchFamily="34" charset="-122"/>
                <a:cs typeface="Overpass" pitchFamily="34" charset="-120"/>
              </a:rPr>
              <a:t>Leveraging technology, such as accounting software and automation tools, can streamline accounts receivable and payable processes, reducing manual errors and improving overall efficiency.</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54423"/>
            <a:ext cx="7167324" cy="694373"/>
          </a:xfrm>
          <a:prstGeom prst="rect">
            <a:avLst/>
          </a:prstGeom>
          <a:noFill/>
          <a:ln/>
        </p:spPr>
        <p:txBody>
          <a:bodyPr wrap="non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Inventory Management</a:t>
            </a:r>
            <a:endParaRPr lang="en-US" sz="4374" dirty="0"/>
          </a:p>
        </p:txBody>
      </p:sp>
      <p:sp>
        <p:nvSpPr>
          <p:cNvPr id="6" name="Text 3"/>
          <p:cNvSpPr/>
          <p:nvPr/>
        </p:nvSpPr>
        <p:spPr>
          <a:xfrm>
            <a:off x="833199" y="3082052"/>
            <a:ext cx="747760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Effective inventory management is crucial for businesses to optimize costs, meet customer demands, and maintain a healthy cash flow. This involves techniques such as forecasting, stock rotation, and just-in-time ordering to ensure the right products are available at the right time.</a:t>
            </a:r>
            <a:endParaRPr lang="en-US" sz="1750" dirty="0"/>
          </a:p>
        </p:txBody>
      </p:sp>
      <p:sp>
        <p:nvSpPr>
          <p:cNvPr id="7" name="Text 4"/>
          <p:cNvSpPr/>
          <p:nvPr/>
        </p:nvSpPr>
        <p:spPr>
          <a:xfrm>
            <a:off x="833199" y="4753570"/>
            <a:ext cx="7477601" cy="1421606"/>
          </a:xfrm>
          <a:prstGeom prst="rect">
            <a:avLst/>
          </a:prstGeom>
          <a:noFill/>
          <a:ln/>
        </p:spPr>
        <p:txBody>
          <a:bodyPr wrap="square" rtlCol="0" anchor="t"/>
          <a:lstStyle/>
          <a:p>
            <a:pPr marL="0" indent="0">
              <a:lnSpc>
                <a:spcPts val="2799"/>
              </a:lnSpc>
              <a:buNone/>
            </a:pPr>
            <a:r>
              <a:rPr lang="en-US" sz="1750" dirty="0">
                <a:solidFill>
                  <a:srgbClr val="3B4E4E"/>
                </a:solidFill>
                <a:latin typeface="Overpass" pitchFamily="34" charset="0"/>
                <a:ea typeface="Overpass" pitchFamily="34" charset="-122"/>
                <a:cs typeface="Overpass" pitchFamily="34" charset="-120"/>
              </a:rPr>
              <a:t>Leveraging technology like inventory management software, barcoding, and RFID can provide real-time visibility and automate processes to drive efficiency. Proper inventory controls and auditing also help prevent stock obsolescence and shrinkage.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037993" y="1850231"/>
            <a:ext cx="7820501" cy="694373"/>
          </a:xfrm>
          <a:prstGeom prst="rect">
            <a:avLst/>
          </a:prstGeom>
          <a:noFill/>
          <a:ln/>
        </p:spPr>
        <p:txBody>
          <a:bodyPr wrap="none" rtlCol="0" anchor="t"/>
          <a:lstStyle/>
          <a:p>
            <a:pPr marL="0" indent="0">
              <a:lnSpc>
                <a:spcPts val="5468"/>
              </a:lnSpc>
              <a:buNone/>
            </a:pPr>
            <a:r>
              <a:rPr lang="en-US" sz="4374" b="1" dirty="0">
                <a:solidFill>
                  <a:srgbClr val="233939"/>
                </a:solidFill>
                <a:latin typeface="Syne" pitchFamily="34" charset="0"/>
                <a:ea typeface="Syne" pitchFamily="34" charset="-122"/>
                <a:cs typeface="Syne" pitchFamily="34" charset="-120"/>
              </a:rPr>
              <a:t>Fixed Asset Management</a:t>
            </a:r>
            <a:endParaRPr lang="en-US" sz="4374" dirty="0"/>
          </a:p>
        </p:txBody>
      </p:sp>
      <p:pic>
        <p:nvPicPr>
          <p:cNvPr id="5" name="Image 0" descr="preencoded.png"/>
          <p:cNvPicPr>
            <a:picLocks noChangeAspect="1"/>
          </p:cNvPicPr>
          <p:nvPr/>
        </p:nvPicPr>
        <p:blipFill>
          <a:blip r:embed="rId3"/>
          <a:stretch>
            <a:fillRect/>
          </a:stretch>
        </p:blipFill>
        <p:spPr>
          <a:xfrm>
            <a:off x="2037993" y="2988945"/>
            <a:ext cx="555427" cy="555427"/>
          </a:xfrm>
          <a:prstGeom prst="rect">
            <a:avLst/>
          </a:prstGeom>
        </p:spPr>
      </p:pic>
      <p:sp>
        <p:nvSpPr>
          <p:cNvPr id="6" name="Text 3"/>
          <p:cNvSpPr/>
          <p:nvPr/>
        </p:nvSpPr>
        <p:spPr>
          <a:xfrm>
            <a:off x="2037993" y="3766542"/>
            <a:ext cx="2777490"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Asset Valuation</a:t>
            </a:r>
            <a:endParaRPr lang="en-US" sz="2187" dirty="0"/>
          </a:p>
        </p:txBody>
      </p:sp>
      <p:sp>
        <p:nvSpPr>
          <p:cNvPr id="7" name="Text 4"/>
          <p:cNvSpPr/>
          <p:nvPr/>
        </p:nvSpPr>
        <p:spPr>
          <a:xfrm>
            <a:off x="2037993" y="4246959"/>
            <a:ext cx="3295888" cy="2132409"/>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Accurately calculating the value of fixed assets is crucial for financial reporting and tax purposes. This involves depreciation, impairment, and other accounting methods.</a:t>
            </a:r>
            <a:endParaRPr lang="en-US" sz="1750" dirty="0"/>
          </a:p>
        </p:txBody>
      </p:sp>
      <p:pic>
        <p:nvPicPr>
          <p:cNvPr id="8" name="Image 1" descr="preencoded.png"/>
          <p:cNvPicPr>
            <a:picLocks noChangeAspect="1"/>
          </p:cNvPicPr>
          <p:nvPr/>
        </p:nvPicPr>
        <p:blipFill>
          <a:blip r:embed="rId4"/>
          <a:stretch>
            <a:fillRect/>
          </a:stretch>
        </p:blipFill>
        <p:spPr>
          <a:xfrm>
            <a:off x="5667137" y="2988945"/>
            <a:ext cx="555427" cy="555427"/>
          </a:xfrm>
          <a:prstGeom prst="rect">
            <a:avLst/>
          </a:prstGeom>
        </p:spPr>
      </p:pic>
      <p:sp>
        <p:nvSpPr>
          <p:cNvPr id="9" name="Text 5"/>
          <p:cNvSpPr/>
          <p:nvPr/>
        </p:nvSpPr>
        <p:spPr>
          <a:xfrm>
            <a:off x="5667137" y="3766542"/>
            <a:ext cx="2949893"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Asset Maintenance</a:t>
            </a:r>
            <a:endParaRPr lang="en-US" sz="2187" dirty="0"/>
          </a:p>
        </p:txBody>
      </p:sp>
      <p:sp>
        <p:nvSpPr>
          <p:cNvPr id="10" name="Text 6"/>
          <p:cNvSpPr/>
          <p:nvPr/>
        </p:nvSpPr>
        <p:spPr>
          <a:xfrm>
            <a:off x="5667137" y="4246959"/>
            <a:ext cx="3296007" cy="2132409"/>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Proactive maintenance of fixed assets helps extend their useful life and ensures optimal performance. Establishing a preventive maintenance program is key.</a:t>
            </a:r>
            <a:endParaRPr lang="en-US" sz="1750" dirty="0"/>
          </a:p>
        </p:txBody>
      </p:sp>
      <p:pic>
        <p:nvPicPr>
          <p:cNvPr id="11" name="Image 2" descr="preencoded.png"/>
          <p:cNvPicPr>
            <a:picLocks noChangeAspect="1"/>
          </p:cNvPicPr>
          <p:nvPr/>
        </p:nvPicPr>
        <p:blipFill>
          <a:blip r:embed="rId5"/>
          <a:stretch>
            <a:fillRect/>
          </a:stretch>
        </p:blipFill>
        <p:spPr>
          <a:xfrm>
            <a:off x="9296400" y="2988945"/>
            <a:ext cx="555427" cy="555427"/>
          </a:xfrm>
          <a:prstGeom prst="rect">
            <a:avLst/>
          </a:prstGeom>
        </p:spPr>
      </p:pic>
      <p:sp>
        <p:nvSpPr>
          <p:cNvPr id="12" name="Text 7"/>
          <p:cNvSpPr/>
          <p:nvPr/>
        </p:nvSpPr>
        <p:spPr>
          <a:xfrm>
            <a:off x="9296400" y="3766542"/>
            <a:ext cx="2777490" cy="347186"/>
          </a:xfrm>
          <a:prstGeom prst="rect">
            <a:avLst/>
          </a:prstGeom>
          <a:noFill/>
          <a:ln/>
        </p:spPr>
        <p:txBody>
          <a:bodyPr wrap="none" rtlCol="0" anchor="t"/>
          <a:lstStyle/>
          <a:p>
            <a:pPr marL="0" indent="0" algn="l">
              <a:lnSpc>
                <a:spcPts val="2734"/>
              </a:lnSpc>
              <a:buNone/>
            </a:pPr>
            <a:r>
              <a:rPr lang="en-US" sz="2187" b="1" dirty="0">
                <a:solidFill>
                  <a:srgbClr val="3B4E4E"/>
                </a:solidFill>
                <a:latin typeface="Syne" pitchFamily="34" charset="0"/>
                <a:ea typeface="Syne" pitchFamily="34" charset="-122"/>
                <a:cs typeface="Syne" pitchFamily="34" charset="-120"/>
              </a:rPr>
              <a:t>Asset Tracking</a:t>
            </a:r>
            <a:endParaRPr lang="en-US" sz="2187" dirty="0"/>
          </a:p>
        </p:txBody>
      </p:sp>
      <p:sp>
        <p:nvSpPr>
          <p:cNvPr id="13" name="Text 8"/>
          <p:cNvSpPr/>
          <p:nvPr/>
        </p:nvSpPr>
        <p:spPr>
          <a:xfrm>
            <a:off x="9296400" y="4246959"/>
            <a:ext cx="3296007" cy="1777008"/>
          </a:xfrm>
          <a:prstGeom prst="rect">
            <a:avLst/>
          </a:prstGeom>
          <a:noFill/>
          <a:ln/>
        </p:spPr>
        <p:txBody>
          <a:bodyPr wrap="square" rtlCol="0" anchor="t"/>
          <a:lstStyle/>
          <a:p>
            <a:pPr marL="0" indent="0" algn="l">
              <a:lnSpc>
                <a:spcPts val="2799"/>
              </a:lnSpc>
              <a:buNone/>
            </a:pPr>
            <a:r>
              <a:rPr lang="en-US" sz="1750" dirty="0">
                <a:solidFill>
                  <a:srgbClr val="3B4E4E"/>
                </a:solidFill>
                <a:latin typeface="Overpass" pitchFamily="34" charset="0"/>
                <a:ea typeface="Overpass" pitchFamily="34" charset="-122"/>
                <a:cs typeface="Overpass" pitchFamily="34" charset="-120"/>
              </a:rPr>
              <a:t>Implementing an effective asset tracking system allows you to monitor the location, usage, and condition of your fixed assets, enabling better decision-making.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Custom</PresentationFormat>
  <Paragraphs>139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Overpass</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Mustafa Abu Ajameih</cp:lastModifiedBy>
  <cp:revision>1</cp:revision>
  <dcterms:created xsi:type="dcterms:W3CDTF">2024-05-22T10:29:32Z</dcterms:created>
  <dcterms:modified xsi:type="dcterms:W3CDTF">2024-05-22T10:30:08Z</dcterms:modified>
</cp:coreProperties>
</file>