
<file path=[Content_Types].xml><?xml version="1.0" encoding="utf-8"?>
<Types xmlns="http://schemas.openxmlformats.org/package/2006/content-types">
  <Default Extension="gif" ContentType="image/gif"/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6"/>
  </p:notesMasterIdLst>
  <p:sldIdLst>
    <p:sldId id="296" r:id="rId2"/>
    <p:sldId id="278" r:id="rId3"/>
    <p:sldId id="279" r:id="rId4"/>
    <p:sldId id="280" r:id="rId5"/>
    <p:sldId id="281" r:id="rId6"/>
    <p:sldId id="283" r:id="rId7"/>
    <p:sldId id="282" r:id="rId8"/>
    <p:sldId id="284" r:id="rId9"/>
    <p:sldId id="285" r:id="rId10"/>
    <p:sldId id="286" r:id="rId11"/>
    <p:sldId id="287" r:id="rId12"/>
    <p:sldId id="297" r:id="rId13"/>
    <p:sldId id="288" r:id="rId14"/>
    <p:sldId id="289" r:id="rId15"/>
    <p:sldId id="290" r:id="rId16"/>
    <p:sldId id="291" r:id="rId17"/>
    <p:sldId id="298" r:id="rId18"/>
    <p:sldId id="292" r:id="rId19"/>
    <p:sldId id="293" r:id="rId20"/>
    <p:sldId id="294" r:id="rId21"/>
    <p:sldId id="295" r:id="rId22"/>
    <p:sldId id="301" r:id="rId23"/>
    <p:sldId id="299" r:id="rId24"/>
    <p:sldId id="300" r:id="rId2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48803" autoAdjust="0"/>
  </p:normalViewPr>
  <p:slideViewPr>
    <p:cSldViewPr>
      <p:cViewPr varScale="1">
        <p:scale>
          <a:sx n="35" d="100"/>
          <a:sy n="35" d="100"/>
        </p:scale>
        <p:origin x="2406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1E2068-A708-44EC-ACE8-092CA7AAF93E}" type="datetimeFigureOut">
              <a:rPr lang="fr-FR" smtClean="0"/>
              <a:t>25/07/2021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318D45-BC86-4F1F-A237-EE2B811DAA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727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318D45-BC86-4F1F-A237-EE2B811DAA97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76528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APRES ETUDE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69DD1F-22FD-46D2-988C-3859BD2C551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5977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69DD1F-22FD-46D2-988C-3859BD2C551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4984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69DD1F-22FD-46D2-988C-3859BD2C551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8354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  <a:p>
            <a:r>
              <a:rPr lang="fr-FR" dirty="0"/>
              <a:t>Face à des concurrents  et à une clientèle mieux informée et plus</a:t>
            </a:r>
          </a:p>
          <a:p>
            <a:endParaRPr lang="fr-FR" dirty="0"/>
          </a:p>
          <a:p>
            <a:r>
              <a:rPr lang="fr-FR" dirty="0"/>
              <a:t> les entreprises ont désormais Un seul objectif en tête : conserver leurs parts de marché et surtout leurs parts de clients.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 Pour réaliser leur but, </a:t>
            </a:r>
          </a:p>
          <a:p>
            <a:r>
              <a:rPr lang="fr-FR" dirty="0"/>
              <a:t>les opérateurs doivent implanter une stratégie de gestion de relation client afin de</a:t>
            </a:r>
          </a:p>
          <a:p>
            <a:r>
              <a:rPr lang="fr-FR" dirty="0"/>
              <a:t> mieux les connaitre </a:t>
            </a:r>
          </a:p>
          <a:p>
            <a:r>
              <a:rPr lang="fr-FR" dirty="0"/>
              <a:t> répondre à leurs besoins</a:t>
            </a:r>
          </a:p>
          <a:p>
            <a:r>
              <a:rPr lang="fr-FR" dirty="0"/>
              <a:t> et à les fidéliser tout en augmentant leurs profitabilités.</a:t>
            </a:r>
          </a:p>
          <a:p>
            <a:endParaRPr lang="fr-FR" dirty="0"/>
          </a:p>
          <a:p>
            <a:r>
              <a:rPr lang="fr-FR" dirty="0"/>
              <a:t>Satisfaction, Confiance, Fidélisation et la qualité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18D45-BC86-4F1F-A237-EE2B811DAA97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38578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TROUVER UNE SOLUTION POUR</a:t>
            </a:r>
          </a:p>
          <a:p>
            <a:r>
              <a:rPr lang="fr-FR" dirty="0"/>
              <a:t>CONNAINTRE 	LE CLIENT </a:t>
            </a:r>
          </a:p>
          <a:p>
            <a:r>
              <a:rPr lang="fr-FR" dirty="0"/>
              <a:t>Recruter de nouveaux clients </a:t>
            </a:r>
          </a:p>
          <a:p>
            <a:r>
              <a:rPr lang="fr-FR" dirty="0"/>
              <a:t> Encourager la migration vers les formules supérieurs avec leurs produit</a:t>
            </a:r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318D45-BC86-4F1F-A237-EE2B811DAA97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84608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 </a:t>
            </a:r>
          </a:p>
          <a:p>
            <a:r>
              <a:rPr lang="fr-FR" dirty="0"/>
              <a:t>Il est pressé : il n’aime pas attendre, il veut être servi rapidement. </a:t>
            </a:r>
          </a:p>
          <a:p>
            <a:r>
              <a:rPr lang="fr-FR" dirty="0"/>
              <a:t> </a:t>
            </a:r>
          </a:p>
          <a:p>
            <a:r>
              <a:rPr lang="fr-FR" dirty="0"/>
              <a:t>Il est exigeant : il veut de la qualité et des prix intéressants.  Il sait que la concurrence existe et qu’il a le choix entre les operateurs et entre les offres</a:t>
            </a:r>
          </a:p>
          <a:p>
            <a:endParaRPr lang="fr-FR" dirty="0"/>
          </a:p>
          <a:p>
            <a:r>
              <a:rPr lang="fr-FR" dirty="0"/>
              <a:t> Il est zappeur : même s’il est satisfait, il peut changer d’opérateur.</a:t>
            </a:r>
          </a:p>
          <a:p>
            <a:endParaRPr lang="fr-FR" dirty="0"/>
          </a:p>
          <a:p>
            <a:r>
              <a:rPr lang="fr-FR" dirty="0"/>
              <a:t>Il a compris son pouvoir : il sait que c’est grâce à ses achats que l’entreprise vit, et que les employés sont rémunérés.</a:t>
            </a:r>
          </a:p>
          <a:p>
            <a:endParaRPr lang="fr-FR" dirty="0"/>
          </a:p>
          <a:p>
            <a:r>
              <a:rPr lang="fr-FR" dirty="0"/>
              <a:t>c</a:t>
            </a:r>
          </a:p>
          <a:p>
            <a:r>
              <a:rPr lang="fr-FR" dirty="0"/>
              <a:t>satisfaction permanente du client.</a:t>
            </a:r>
          </a:p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318D45-BC86-4F1F-A237-EE2B811DAA97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88857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Sécurité de l’information: La démarche relative à la sécurité de l’information a pour objectif principal de protéger, maîtriser et contrôler les droits d’accès aux actifs de l’entreprise. 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en termes de:  Disponibilité  Intégrité  Confidentialité  Preuve </a:t>
            </a:r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69DD1F-22FD-46D2-988C-3859BD2C551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0864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4000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Les médias sociaux sont</a:t>
            </a:r>
          </a:p>
          <a:p>
            <a:r>
              <a:rPr lang="fr-FR" sz="4000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des applications web qui permettent la création</a:t>
            </a:r>
          </a:p>
          <a:p>
            <a:r>
              <a:rPr lang="fr-FR" sz="4000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et la publication de contenus générés par l’utilisateur</a:t>
            </a:r>
          </a:p>
          <a:p>
            <a:r>
              <a:rPr lang="fr-FR" sz="4000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</a:t>
            </a:r>
            <a:endParaRPr lang="fr-CA" sz="40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318D45-BC86-4F1F-A237-EE2B811DAA97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21630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69DD1F-22FD-46D2-988C-3859BD2C551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9720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Le vol des </a:t>
            </a:r>
            <a:r>
              <a:rPr lang="fr-FR" dirty="0" err="1"/>
              <a:t>cables</a:t>
            </a:r>
            <a:r>
              <a:rPr lang="fr-FR" dirty="0"/>
              <a:t>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18D45-BC86-4F1F-A237-EE2B811DAA97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91025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err="1"/>
              <a:t>Wissal</a:t>
            </a:r>
            <a:r>
              <a:rPr lang="en-GB"/>
              <a:t> base de </a:t>
            </a:r>
            <a:r>
              <a:rPr lang="en-GB" err="1"/>
              <a:t>donne</a:t>
            </a:r>
            <a:r>
              <a:rPr lang="en-GB"/>
              <a:t> </a:t>
            </a:r>
            <a:r>
              <a:rPr lang="en-GB" err="1"/>
              <a:t>comm</a:t>
            </a:r>
            <a:r>
              <a:rPr lang="en-GB"/>
              <a:t>   base de </a:t>
            </a:r>
            <a:r>
              <a:rPr lang="en-GB" err="1"/>
              <a:t>donnes</a:t>
            </a:r>
            <a:r>
              <a:rPr lang="en-GB" baseline="0"/>
              <a:t> technique</a:t>
            </a:r>
            <a:r>
              <a:rPr lang="en-GB"/>
              <a:t> </a:t>
            </a:r>
            <a:r>
              <a:rPr lang="en-GB" err="1"/>
              <a:t>wimtek</a:t>
            </a:r>
            <a:r>
              <a:rPr lang="en-GB"/>
              <a:t>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69DD1F-22FD-46D2-988C-3859BD2C551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9413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charge du suivi de la marchandise après son achat par le client. </a:t>
            </a:r>
          </a:p>
          <a:p>
            <a:r>
              <a:rPr lang="fr-FR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Si besoin, il assure l'entretien,</a:t>
            </a:r>
          </a:p>
          <a:p>
            <a:r>
              <a:rPr lang="fr-FR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la réparation ou l'échange d'un produit vendu par l'entreprise</a:t>
            </a:r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318D45-BC86-4F1F-A237-EE2B811DAA97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82137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/>
              <a:t>Modifiez le style des sous-titres du masque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A1E39-72DC-42A7-8FDC-2CFB642D73F0}" type="datetimeFigureOut">
              <a:rPr lang="fr-FR" smtClean="0"/>
              <a:t>25/07/2021</a:t>
            </a:fld>
            <a:endParaRPr lang="fr-FR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102E7-BE01-4DFD-9BBF-5A9187B972E7}" type="slidenum">
              <a:rPr lang="fr-FR" smtClean="0"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A1E39-72DC-42A7-8FDC-2CFB642D73F0}" type="datetimeFigureOut">
              <a:rPr lang="fr-FR" smtClean="0"/>
              <a:t>25/07/2021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102E7-BE01-4DFD-9BBF-5A9187B972E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A1E39-72DC-42A7-8FDC-2CFB642D73F0}" type="datetimeFigureOut">
              <a:rPr lang="fr-FR" smtClean="0"/>
              <a:t>25/07/2021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102E7-BE01-4DFD-9BBF-5A9187B972E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A1E39-72DC-42A7-8FDC-2CFB642D73F0}" type="datetimeFigureOut">
              <a:rPr lang="fr-FR" smtClean="0"/>
              <a:t>25/07/2021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102E7-BE01-4DFD-9BBF-5A9187B972E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A1E39-72DC-42A7-8FDC-2CFB642D73F0}" type="datetimeFigureOut">
              <a:rPr lang="fr-FR" smtClean="0"/>
              <a:t>25/07/2021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102E7-BE01-4DFD-9BBF-5A9187B972E7}" type="slidenum">
              <a:rPr lang="fr-FR" smtClean="0"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A1E39-72DC-42A7-8FDC-2CFB642D73F0}" type="datetimeFigureOut">
              <a:rPr lang="fr-FR" smtClean="0"/>
              <a:t>25/07/2021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102E7-BE01-4DFD-9BBF-5A9187B972E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/>
              <a:t>Modifiez les styles du texte du masque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A1E39-72DC-42A7-8FDC-2CFB642D73F0}" type="datetimeFigureOut">
              <a:rPr lang="fr-FR" smtClean="0"/>
              <a:t>25/07/2021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102E7-BE01-4DFD-9BBF-5A9187B972E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A1E39-72DC-42A7-8FDC-2CFB642D73F0}" type="datetimeFigureOut">
              <a:rPr lang="fr-FR" smtClean="0"/>
              <a:t>25/07/2021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102E7-BE01-4DFD-9BBF-5A9187B972E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A1E39-72DC-42A7-8FDC-2CFB642D73F0}" type="datetimeFigureOut">
              <a:rPr lang="fr-FR" smtClean="0"/>
              <a:t>25/07/2021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102E7-BE01-4DFD-9BBF-5A9187B972E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fr-FR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A1E39-72DC-42A7-8FDC-2CFB642D73F0}" type="datetimeFigureOut">
              <a:rPr lang="fr-FR" smtClean="0"/>
              <a:t>25/07/2021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102E7-BE01-4DFD-9BBF-5A9187B972E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A1E39-72DC-42A7-8FDC-2CFB642D73F0}" type="datetimeFigureOut">
              <a:rPr lang="fr-FR" smtClean="0"/>
              <a:t>25/07/2021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F7A102E7-BE01-4DFD-9BBF-5A9187B972E7}" type="slidenum">
              <a:rPr lang="fr-FR" smtClean="0"/>
              <a:t>‹N°›</a:t>
            </a:fld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/>
              <a:t>Cliquez sur l'icône pour ajouter une image</a:t>
            </a:r>
            <a:endParaRPr kumimoji="0" lang="en-US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/>
              <a:t>Modifiez les styles du texte du masque</a:t>
            </a:r>
          </a:p>
          <a:p>
            <a:pPr lvl="1" eaLnBrk="1" latinLnBrk="0" hangingPunct="1"/>
            <a:r>
              <a:rPr kumimoji="0" lang="fr-FR"/>
              <a:t>Deuxième niveau</a:t>
            </a:r>
          </a:p>
          <a:p>
            <a:pPr lvl="2" eaLnBrk="1" latinLnBrk="0" hangingPunct="1"/>
            <a:r>
              <a:rPr kumimoji="0" lang="fr-FR"/>
              <a:t>Troisième niveau</a:t>
            </a:r>
          </a:p>
          <a:p>
            <a:pPr lvl="3" eaLnBrk="1" latinLnBrk="0" hangingPunct="1"/>
            <a:r>
              <a:rPr kumimoji="0" lang="fr-FR"/>
              <a:t>Quatrième niveau</a:t>
            </a:r>
          </a:p>
          <a:p>
            <a:pPr lvl="4" eaLnBrk="1" latinLnBrk="0" hangingPunct="1"/>
            <a:r>
              <a:rPr kumimoji="0" lang="fr-FR"/>
              <a:t>Cinquième niveau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F6A1E39-72DC-42A7-8FDC-2CFB642D73F0}" type="datetimeFigureOut">
              <a:rPr lang="fr-FR" smtClean="0"/>
              <a:t>25/07/2021</a:t>
            </a:fld>
            <a:endParaRPr lang="fr-FR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7A102E7-BE01-4DFD-9BBF-5A9187B972E7}" type="slidenum">
              <a:rPr lang="fr-FR" smtClean="0"/>
              <a:t>‹N°›</a:t>
            </a:fld>
            <a:endParaRPr lang="fr-FR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f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://www.iam.ma/index.aspx" TargetMode="Externa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f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jpeg"/><Relationship Id="rId4" Type="http://schemas.openxmlformats.org/officeDocument/2006/relationships/image" Target="../media/image21.jp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jpe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f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jf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20683" y="5805264"/>
            <a:ext cx="7902634" cy="1296144"/>
          </a:xfrm>
        </p:spPr>
        <p:txBody>
          <a:bodyPr numCol="1">
            <a:noAutofit/>
          </a:bodyPr>
          <a:lstStyle/>
          <a:p>
            <a:pPr marL="0" indent="0" algn="ctr">
              <a:buNone/>
            </a:pPr>
            <a:r>
              <a:rPr lang="fr-FR" sz="2400" b="1" u="sng">
                <a:solidFill>
                  <a:srgbClr val="C00000"/>
                </a:solidFill>
              </a:rPr>
              <a:t>Année Universitaire:2020-2021</a:t>
            </a: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547664" cy="1400804"/>
          </a:xfrm>
          <a:prstGeom prst="rect">
            <a:avLst/>
          </a:prstGeom>
        </p:spPr>
      </p:pic>
      <p:pic>
        <p:nvPicPr>
          <p:cNvPr id="6" name="Image 0" descr="Logo.JP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68344" y="0"/>
            <a:ext cx="1475657" cy="1350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Espace réservé du contenu 2"/>
          <p:cNvSpPr txBox="1">
            <a:spLocks/>
          </p:cNvSpPr>
          <p:nvPr/>
        </p:nvSpPr>
        <p:spPr>
          <a:xfrm>
            <a:off x="609600" y="1350136"/>
            <a:ext cx="8229600" cy="294296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fr-FR" sz="2800" dirty="0"/>
              <a:t>En vue de l’obtention du diplôme</a:t>
            </a:r>
            <a:br>
              <a:rPr lang="en-US" sz="2800" dirty="0"/>
            </a:br>
            <a:r>
              <a:rPr lang="fr-FR" sz="2800" b="1" dirty="0"/>
              <a:t>Master Universitaire Professionnel </a:t>
            </a:r>
            <a:br>
              <a:rPr lang="en-US" sz="2800" dirty="0"/>
            </a:br>
            <a:r>
              <a:rPr lang="fr-FR" sz="2800" b="1" i="1" dirty="0"/>
              <a:t>Management des Systèmes d’Information </a:t>
            </a:r>
          </a:p>
          <a:p>
            <a:pPr marL="0" indent="0" algn="ctr">
              <a:buFont typeface="Arial" pitchFamily="34" charset="0"/>
              <a:buNone/>
            </a:pPr>
            <a:endParaRPr lang="fr-FR" sz="2800" b="1" i="1" dirty="0"/>
          </a:p>
          <a:p>
            <a:pPr marL="0" indent="0" algn="ctr">
              <a:buFont typeface="Arial" pitchFamily="34" charset="0"/>
              <a:buNone/>
            </a:pPr>
            <a:r>
              <a:rPr lang="en-GB" sz="58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La Gestion de la relation client</a:t>
            </a:r>
          </a:p>
        </p:txBody>
      </p:sp>
      <p:sp>
        <p:nvSpPr>
          <p:cNvPr id="9" name="Espace réservé du contenu 2"/>
          <p:cNvSpPr txBox="1">
            <a:spLocks/>
          </p:cNvSpPr>
          <p:nvPr/>
        </p:nvSpPr>
        <p:spPr>
          <a:xfrm>
            <a:off x="907976" y="4661520"/>
            <a:ext cx="8686190" cy="1176572"/>
          </a:xfrm>
          <a:prstGeom prst="rect">
            <a:avLst/>
          </a:prstGeom>
        </p:spPr>
        <p:txBody>
          <a:bodyPr vert="horz" numCol="2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r>
              <a:rPr lang="fr-FR" sz="2000" b="1" i="1" dirty="0"/>
              <a:t>Réalisé par : 		                         </a:t>
            </a:r>
          </a:p>
          <a:p>
            <a:pPr marL="0" indent="0">
              <a:buFont typeface="Wingdings 2"/>
              <a:buNone/>
            </a:pPr>
            <a:r>
              <a:rPr lang="fr-FR" sz="2000" b="1" i="1" dirty="0"/>
              <a:t>Mr BENMOUSSA SALAHEDDINE  	</a:t>
            </a:r>
          </a:p>
          <a:p>
            <a:pPr marL="0" indent="0">
              <a:buFont typeface="Wingdings 2"/>
              <a:buNone/>
            </a:pPr>
            <a:r>
              <a:rPr lang="fr-FR" sz="2000" b="1" i="1" dirty="0"/>
              <a:t>   Encadré par :</a:t>
            </a:r>
          </a:p>
          <a:p>
            <a:pPr marL="0" indent="0">
              <a:buFont typeface="Wingdings 2"/>
              <a:buNone/>
            </a:pPr>
            <a:r>
              <a:rPr lang="fr-FR" sz="2000" b="1" i="1" dirty="0"/>
              <a:t>   Mr BELASLA EL MEHDI</a:t>
            </a:r>
            <a:endParaRPr lang="en-GB" sz="2000" b="1" i="1" dirty="0"/>
          </a:p>
        </p:txBody>
      </p:sp>
    </p:spTree>
    <p:extLst>
      <p:ext uri="{BB962C8B-B14F-4D97-AF65-F5344CB8AC3E}">
        <p14:creationId xmlns:p14="http://schemas.microsoft.com/office/powerpoint/2010/main" val="9896195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75E06-EF31-4032-8853-77DD2EED36C1}" type="slidenum">
              <a:rPr lang="en-US" smtClean="0"/>
              <a:t>10</a:t>
            </a:fld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3058710"/>
              </p:ext>
            </p:extLst>
          </p:nvPr>
        </p:nvGraphicFramePr>
        <p:xfrm>
          <a:off x="966962" y="970751"/>
          <a:ext cx="5511399" cy="232762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127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986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793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Raison sociale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167" marR="46167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Maroc Telecom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167" marR="46167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93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Date de création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167" marR="46167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03 février 1998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167" marR="46167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93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Forme juridique 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167" marR="46167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Société anonyme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167" marR="46167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793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Site web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167" marR="46167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fr-FR" sz="1100" u="none" strike="noStrike">
                          <a:solidFill>
                            <a:schemeClr val="tx1"/>
                          </a:solidFill>
                          <a:effectLst/>
                          <a:hlinkClick r:id="rId2"/>
                        </a:rPr>
                        <a:t>http://www.iam.ma/index.aspx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167" marR="46167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793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Direction 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167" marR="46167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Abdeslam Ahizoune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167" marR="46167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793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Secteur d’activités 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167" marR="46167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Opérateur de Télécommunications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167" marR="46167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70272" y="563056"/>
            <a:ext cx="230824" cy="302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28528" tIns="25392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134917"/>
              </p:ext>
            </p:extLst>
          </p:nvPr>
        </p:nvGraphicFramePr>
        <p:xfrm>
          <a:off x="966961" y="3980785"/>
          <a:ext cx="5548139" cy="225673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235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245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343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Raison sociale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167" marR="46167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fr-FR" sz="1100" err="1">
                          <a:effectLst/>
                          <a:latin typeface="+mn-lt"/>
                          <a:ea typeface="+mn-ea"/>
                          <a:cs typeface="+mn-cs"/>
                        </a:rPr>
                        <a:t>Attijariwafa</a:t>
                      </a:r>
                      <a:r>
                        <a:rPr lang="fr-FR" sz="1100" baseline="0">
                          <a:effectLst/>
                          <a:latin typeface="+mn-lt"/>
                          <a:ea typeface="+mn-ea"/>
                          <a:cs typeface="+mn-cs"/>
                        </a:rPr>
                        <a:t> Bank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167" marR="46167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024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Date de création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167" marR="46167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 2003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167" marR="46167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232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Forme juridique 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167" marR="46167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Société anonyme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167" marR="46167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024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Site web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167" marR="46167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https://</a:t>
                      </a:r>
                      <a:r>
                        <a:rPr 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www.attijariwafabank.com/fr</a:t>
                      </a:r>
                    </a:p>
                  </a:txBody>
                  <a:tcPr marL="46167" marR="46167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024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Direction 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167" marR="46167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Mohamed El-</a:t>
                      </a:r>
                      <a:r>
                        <a:rPr lang="fr-FR" sz="1100" err="1">
                          <a:effectLst/>
                        </a:rPr>
                        <a:t>kettani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167" marR="46167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024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Secteur d’activités 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167" marR="46167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  <a:latin typeface="+mn-lt"/>
                          <a:ea typeface="+mn-ea"/>
                          <a:cs typeface="+mn-cs"/>
                        </a:rPr>
                        <a:t>Banque</a:t>
                      </a:r>
                      <a:r>
                        <a:rPr lang="fr-FR" sz="1100" baseline="0">
                          <a:effectLst/>
                          <a:latin typeface="+mn-lt"/>
                          <a:ea typeface="+mn-ea"/>
                          <a:cs typeface="+mn-cs"/>
                        </a:rPr>
                        <a:t> ; finances , assurance 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167" marR="46167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2051" name="Picture 3" descr="Drapeau du Maro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42875" cy="12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52424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75E06-EF31-4032-8853-77DD2EED36C1}" type="slidenum">
              <a:rPr lang="en-US" smtClean="0"/>
              <a:t>11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827584" y="629722"/>
            <a:ext cx="53285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4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GB" sz="28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</a:t>
            </a:r>
            <a:r>
              <a:rPr lang="en-GB" sz="24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besoins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GB" sz="24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 58"/>
          <p:cNvPicPr/>
          <p:nvPr/>
        </p:nvPicPr>
        <p:blipFill>
          <a:blip r:embed="rId2"/>
          <a:stretch>
            <a:fillRect/>
          </a:stretch>
        </p:blipFill>
        <p:spPr>
          <a:xfrm>
            <a:off x="1277540" y="1585913"/>
            <a:ext cx="7038876" cy="4507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964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0595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75E06-EF31-4032-8853-77DD2EED36C1}" type="slidenum">
              <a:rPr lang="en-US" smtClean="0"/>
              <a:t>13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737368"/>
            <a:ext cx="4201666" cy="47159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5991" y="515517"/>
            <a:ext cx="2688561" cy="51149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331640" y="5722819"/>
            <a:ext cx="2002408" cy="542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AGENCE COMMERCIAL 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64292" y="5722819"/>
            <a:ext cx="1918712" cy="508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APPLICATION android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1896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75E06-EF31-4032-8853-77DD2EED36C1}" type="slidenum">
              <a:rPr lang="en-US" smtClean="0"/>
              <a:t>14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8399" y="2204864"/>
            <a:ext cx="3958264" cy="352839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997612"/>
            <a:ext cx="2785715" cy="3591628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1F1106F5-4CE2-44F9-9727-09F37A65FEE8}"/>
              </a:ext>
            </a:extLst>
          </p:cNvPr>
          <p:cNvSpPr txBox="1"/>
          <p:nvPr/>
        </p:nvSpPr>
        <p:spPr>
          <a:xfrm>
            <a:off x="2699792" y="1033241"/>
            <a:ext cx="45860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6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SERVICE SAV</a:t>
            </a:r>
          </a:p>
        </p:txBody>
      </p:sp>
    </p:spTree>
    <p:extLst>
      <p:ext uri="{BB962C8B-B14F-4D97-AF65-F5344CB8AC3E}">
        <p14:creationId xmlns:p14="http://schemas.microsoft.com/office/powerpoint/2010/main" val="41916776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75E06-EF31-4032-8853-77DD2EED36C1}" type="slidenum">
              <a:rPr lang="en-US" smtClean="0"/>
              <a:t>15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95536" y="1181065"/>
            <a:ext cx="560589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Démarrage</a:t>
            </a:r>
            <a:r>
              <a:rPr lang="en-GB" sz="28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lang="en-GB" sz="28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réalisation</a:t>
            </a:r>
            <a:r>
              <a:rPr lang="en-GB" sz="28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du projet </a:t>
            </a:r>
          </a:p>
        </p:txBody>
      </p:sp>
      <p:sp>
        <p:nvSpPr>
          <p:cNvPr id="4" name="Rectangle 3"/>
          <p:cNvSpPr/>
          <p:nvPr/>
        </p:nvSpPr>
        <p:spPr>
          <a:xfrm>
            <a:off x="169753" y="2564904"/>
            <a:ext cx="8804494" cy="26073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fr-FR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</a:t>
            </a:r>
            <a:r>
              <a:rPr lang="fr-FR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ne étude préalable doit être faite par le service technique et le bureau d’études afin d’avoir une vision global sur :</a:t>
            </a:r>
            <a:endParaRPr lang="en-US" sz="16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Symbol" panose="05050102010706020507" pitchFamily="18" charset="2"/>
              <a:buBlip>
                <a:blip r:embed="rId2"/>
              </a:buBlip>
            </a:pPr>
            <a:r>
              <a:rPr lang="fr-FR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L’opportunité de l’environnement.</a:t>
            </a:r>
            <a:endParaRPr lang="en-US" sz="16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Symbol" panose="05050102010706020507" pitchFamily="18" charset="2"/>
              <a:buBlip>
                <a:blip r:embed="rId2"/>
              </a:buBlip>
            </a:pPr>
            <a:r>
              <a:rPr lang="fr-MA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 capacité qui représente le nombre d’abonnés.</a:t>
            </a:r>
            <a:endParaRPr lang="en-US" sz="16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Symbol" panose="05050102010706020507" pitchFamily="18" charset="2"/>
              <a:buBlip>
                <a:blip r:embed="rId2"/>
              </a:buBlip>
            </a:pPr>
            <a:r>
              <a:rPr lang="fr-MA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 disponibilité de la fibre dans la région.</a:t>
            </a:r>
            <a:endParaRPr lang="en-US" sz="16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6921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75E06-EF31-4032-8853-77DD2EED36C1}" type="slidenum">
              <a:rPr lang="en-US" smtClean="0"/>
              <a:t>16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7414" y="662080"/>
            <a:ext cx="2475584" cy="240991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626" y="662080"/>
            <a:ext cx="2405721" cy="247923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69626" y="386835"/>
            <a:ext cx="242374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GB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/>
          </a:p>
        </p:txBody>
      </p:sp>
      <p:pic>
        <p:nvPicPr>
          <p:cNvPr id="8" name="Image 30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1770" y="3416563"/>
            <a:ext cx="4050506" cy="3147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6739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329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75E06-EF31-4032-8853-77DD2EED36C1}" type="slidenum">
              <a:rPr lang="en-US" smtClean="0"/>
              <a:t>18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33920" y="601146"/>
            <a:ext cx="5028941" cy="178510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GB" sz="28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8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 </a:t>
            </a:r>
            <a:r>
              <a:rPr lang="en-GB" sz="28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choix</a:t>
            </a:r>
            <a:r>
              <a:rPr lang="en-GB" sz="28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des </a:t>
            </a:r>
            <a:r>
              <a:rPr lang="en-GB" sz="28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technologie</a:t>
            </a:r>
            <a:r>
              <a:rPr lang="en-GB" sz="28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GPON</a:t>
            </a:r>
          </a:p>
          <a:p>
            <a:endParaRPr lang="en-GB" dirty="0"/>
          </a:p>
          <a:p>
            <a:endParaRPr lang="en-GB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258" y="2226491"/>
            <a:ext cx="2239566" cy="67151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2983" y="1762147"/>
            <a:ext cx="2143125" cy="1600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7476" y="1803453"/>
            <a:ext cx="2143125" cy="1600200"/>
          </a:xfrm>
          <a:prstGeom prst="rect">
            <a:avLst/>
          </a:prstGeom>
        </p:spPr>
      </p:pic>
      <p:pic>
        <p:nvPicPr>
          <p:cNvPr id="8" name="Image 36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9567" y="3560282"/>
            <a:ext cx="2418902" cy="2978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9800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75E06-EF31-4032-8853-77DD2EED36C1}" type="slidenum">
              <a:rPr lang="en-US" smtClean="0"/>
              <a:t>19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649911" y="772597"/>
            <a:ext cx="190783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Problémes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</p:txBody>
      </p:sp>
      <p:pic>
        <p:nvPicPr>
          <p:cNvPr id="4" name="Image 49" descr="C:\Users\BENMOKHTAR\Documents\MES FICHIERS\IAM\1\ARCHIVES\image 01042019\IMG_20190228_103635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2220276"/>
            <a:ext cx="4894381" cy="368046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3189683" y="6031081"/>
            <a:ext cx="2448106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fr-F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Génie civil endommagé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0756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PLAN :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</a:t>
            </a:r>
            <a:r>
              <a:rPr lang="en-GB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géneral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Objectif du projet </a:t>
            </a:r>
          </a:p>
          <a:p>
            <a:r>
              <a:rPr lang="en-GB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Démarrage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lang="en-GB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réalisation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 projet </a:t>
            </a:r>
          </a:p>
          <a:p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</a:t>
            </a:r>
          </a:p>
          <a:p>
            <a:pPr marL="0" indent="0">
              <a:buNone/>
            </a:pPr>
            <a:endParaRPr lang="en-GB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75E06-EF31-4032-8853-77DD2EED36C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348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75E06-EF31-4032-8853-77DD2EED36C1}" type="slidenum">
              <a:rPr lang="en-US" smtClean="0"/>
              <a:t>20</a:t>
            </a:fld>
            <a:endParaRPr lang="en-US"/>
          </a:p>
        </p:txBody>
      </p:sp>
      <p:pic>
        <p:nvPicPr>
          <p:cNvPr id="3" name="Image 57" descr="C:\Users\BENMOKHTAR\Documents\MES FICHIERS\IAM\1\ARCHIVES\image 01042019\IMG_20190228_163734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295" y="1988840"/>
            <a:ext cx="5866228" cy="4130606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3"/>
          <p:cNvSpPr/>
          <p:nvPr/>
        </p:nvSpPr>
        <p:spPr>
          <a:xfrm>
            <a:off x="1490496" y="908720"/>
            <a:ext cx="5501827" cy="6612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fr-FR" sz="28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câble de branchement endommagé</a:t>
            </a:r>
            <a:endParaRPr lang="en-US" sz="28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8932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75E06-EF31-4032-8853-77DD2EED36C1}" type="slidenum">
              <a:rPr lang="en-US" smtClean="0"/>
              <a:t>21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043608" y="1124744"/>
            <a:ext cx="15424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solutions</a:t>
            </a:r>
          </a:p>
        </p:txBody>
      </p:sp>
      <p:pic>
        <p:nvPicPr>
          <p:cNvPr id="4" name="Image 35"/>
          <p:cNvPicPr/>
          <p:nvPr/>
        </p:nvPicPr>
        <p:blipFill>
          <a:blip r:embed="rId3"/>
          <a:stretch>
            <a:fillRect/>
          </a:stretch>
        </p:blipFill>
        <p:spPr>
          <a:xfrm>
            <a:off x="1702191" y="2348880"/>
            <a:ext cx="5552318" cy="2961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3321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50129EC9-9FF6-4F7F-81B5-8CA32D9BF0B6}"/>
              </a:ext>
            </a:extLst>
          </p:cNvPr>
          <p:cNvSpPr txBox="1"/>
          <p:nvPr/>
        </p:nvSpPr>
        <p:spPr>
          <a:xfrm>
            <a:off x="2278966" y="3226749"/>
            <a:ext cx="458606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4800" dirty="0"/>
              <a:t>CONCLUSION </a:t>
            </a:r>
            <a:endParaRPr lang="fr-CA" sz="4800" dirty="0"/>
          </a:p>
        </p:txBody>
      </p:sp>
    </p:spTree>
    <p:extLst>
      <p:ext uri="{BB962C8B-B14F-4D97-AF65-F5344CB8AC3E}">
        <p14:creationId xmlns:p14="http://schemas.microsoft.com/office/powerpoint/2010/main" val="32031220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9735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7043FD88-1F71-47C6-B905-09377805823B}"/>
              </a:ext>
            </a:extLst>
          </p:cNvPr>
          <p:cNvSpPr txBox="1"/>
          <p:nvPr/>
        </p:nvSpPr>
        <p:spPr>
          <a:xfrm>
            <a:off x="2483768" y="2852936"/>
            <a:ext cx="57606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0" dirty="0"/>
              <a:t>MERCI</a:t>
            </a:r>
            <a:r>
              <a:rPr lang="fr-FR" dirty="0"/>
              <a:t> 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369405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75E06-EF31-4032-8853-77DD2EED36C1}" type="slidenum">
              <a:rPr lang="en-US" smtClean="0"/>
              <a:t>3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39302" y="157165"/>
            <a:ext cx="9637744" cy="6201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GB" sz="28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b="1" dirty="0"/>
          </a:p>
          <a:p>
            <a:r>
              <a:rPr lang="en-GB" sz="24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</a:t>
            </a:r>
            <a:r>
              <a:rPr lang="en-GB" sz="24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Géneral</a:t>
            </a:r>
            <a:r>
              <a:rPr lang="en-GB" sz="24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fr-FR" b="1" dirty="0"/>
          </a:p>
          <a:p>
            <a:endParaRPr lang="fr-FR" dirty="0"/>
          </a:p>
          <a:p>
            <a:endParaRPr lang="fr-FR" sz="2800" dirty="0"/>
          </a:p>
          <a:p>
            <a:endParaRPr lang="fr-FR" sz="2800" dirty="0"/>
          </a:p>
          <a:p>
            <a:endParaRPr lang="fr-FR" sz="2800" dirty="0"/>
          </a:p>
          <a:p>
            <a:endParaRPr lang="fr-FR" sz="2800" dirty="0"/>
          </a:p>
          <a:p>
            <a:endParaRPr lang="fr-FR" sz="2800" dirty="0"/>
          </a:p>
          <a:p>
            <a:endParaRPr lang="fr-FR" sz="2800" dirty="0"/>
          </a:p>
          <a:p>
            <a:endParaRPr lang="fr-FR" sz="2800" dirty="0"/>
          </a:p>
          <a:p>
            <a:r>
              <a:rPr lang="fr-FR" sz="2400" b="1" dirty="0">
                <a:solidFill>
                  <a:srgbClr val="FF0000"/>
                </a:solidFill>
              </a:rPr>
              <a:t>GRC / CRM  Customer Relationship Management </a:t>
            </a:r>
          </a:p>
          <a:p>
            <a:r>
              <a:rPr lang="fr-FR" sz="2800" dirty="0">
                <a:solidFill>
                  <a:srgbClr val="00B050"/>
                </a:solidFill>
              </a:rPr>
              <a:t>un ensemble de processus et d'outils </a:t>
            </a:r>
            <a:r>
              <a:rPr lang="fr-FR" sz="2800" dirty="0"/>
              <a:t>permettant  apporter une </a:t>
            </a:r>
            <a:r>
              <a:rPr lang="fr-FR" sz="2800" dirty="0">
                <a:solidFill>
                  <a:srgbClr val="00B050"/>
                </a:solidFill>
              </a:rPr>
              <a:t>réponse</a:t>
            </a:r>
            <a:r>
              <a:rPr lang="fr-FR" sz="2800" dirty="0"/>
              <a:t> adoptée aux attentes et </a:t>
            </a:r>
            <a:r>
              <a:rPr lang="fr-FR" sz="2800" dirty="0">
                <a:solidFill>
                  <a:srgbClr val="00B050"/>
                </a:solidFill>
              </a:rPr>
              <a:t>besoins</a:t>
            </a:r>
            <a:r>
              <a:rPr lang="fr-FR" sz="2800" dirty="0"/>
              <a:t> des clients.</a:t>
            </a:r>
            <a:endParaRPr lang="en-US" sz="2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96" y="1268760"/>
            <a:ext cx="3020504" cy="3196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171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75E06-EF31-4032-8853-77DD2EED36C1}" type="slidenum">
              <a:rPr lang="en-US" smtClean="0"/>
              <a:t>4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35744" y="628650"/>
            <a:ext cx="8154591" cy="60324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Ses</a:t>
            </a:r>
            <a:r>
              <a:rPr lang="en-US" sz="2800" b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fonctions</a:t>
            </a:r>
            <a:r>
              <a:rPr lang="en-US">
                <a:solidFill>
                  <a:srgbClr val="00B0F0"/>
                </a:solidFill>
              </a:rPr>
              <a:t> </a:t>
            </a:r>
          </a:p>
          <a:p>
            <a:endParaRPr lang="en-GB"/>
          </a:p>
          <a:p>
            <a:endParaRPr lang="en-GB"/>
          </a:p>
          <a:p>
            <a:endParaRPr lang="en-US" sz="2800"/>
          </a:p>
          <a:p>
            <a:endParaRPr lang="en-GB" sz="2800"/>
          </a:p>
          <a:p>
            <a:endParaRPr lang="en-US" sz="2800"/>
          </a:p>
          <a:p>
            <a:endParaRPr lang="en-US" sz="2800"/>
          </a:p>
          <a:p>
            <a:endParaRPr lang="en-US" sz="2800"/>
          </a:p>
          <a:p>
            <a:endParaRPr lang="en-US" sz="2800"/>
          </a:p>
          <a:p>
            <a:pPr>
              <a:lnSpc>
                <a:spcPct val="150000"/>
              </a:lnSpc>
            </a:pPr>
            <a:r>
              <a:rPr lang="en-US" sz="2800" err="1"/>
              <a:t>Connaître</a:t>
            </a:r>
            <a:r>
              <a:rPr lang="en-US" sz="2800"/>
              <a:t> le client</a:t>
            </a:r>
          </a:p>
          <a:p>
            <a:pPr>
              <a:lnSpc>
                <a:spcPct val="150000"/>
              </a:lnSpc>
            </a:pPr>
            <a:r>
              <a:rPr lang="fr-FR" sz="2800"/>
              <a:t>Choisir le client et analyser ses besoins</a:t>
            </a:r>
          </a:p>
          <a:p>
            <a:pPr>
              <a:lnSpc>
                <a:spcPct val="150000"/>
              </a:lnSpc>
            </a:pPr>
            <a:r>
              <a:rPr lang="fr-FR" sz="2800"/>
              <a:t>Fidéliser les meilleurs clients </a:t>
            </a:r>
          </a:p>
          <a:p>
            <a:pPr algn="l"/>
            <a:endParaRPr lang="fr-FR" sz="28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3551" y="131188"/>
            <a:ext cx="3631951" cy="4362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979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75E06-EF31-4032-8853-77DD2EED36C1}" type="slidenum">
              <a:rPr lang="en-US" smtClean="0"/>
              <a:t>5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64331" y="442914"/>
            <a:ext cx="6825854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Outils</a:t>
            </a:r>
            <a:r>
              <a:rPr lang="en-US" dirty="0">
                <a:solidFill>
                  <a:srgbClr val="00B0F0"/>
                </a:solidFill>
              </a:rPr>
              <a:t>  </a:t>
            </a:r>
            <a:r>
              <a:rPr lang="en-US" sz="28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CRM</a:t>
            </a:r>
          </a:p>
          <a:p>
            <a:endParaRPr lang="en-GB" sz="28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28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28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28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194" y="1270603"/>
            <a:ext cx="4351334" cy="4641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423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75E06-EF31-4032-8853-77DD2EED36C1}" type="slidenum">
              <a:rPr lang="en-US" smtClean="0"/>
              <a:t>6</a:t>
            </a:fld>
            <a:endParaRPr lang="en-US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929" y="902744"/>
            <a:ext cx="6306911" cy="469795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259131" y="3361923"/>
            <a:ext cx="163859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400"/>
              <a:t>WIAM</a:t>
            </a:r>
          </a:p>
        </p:txBody>
      </p:sp>
    </p:spTree>
    <p:extLst>
      <p:ext uri="{BB962C8B-B14F-4D97-AF65-F5344CB8AC3E}">
        <p14:creationId xmlns:p14="http://schemas.microsoft.com/office/powerpoint/2010/main" val="3128280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75E06-EF31-4032-8853-77DD2EED36C1}" type="slidenum">
              <a:rPr lang="en-US" smtClean="0"/>
              <a:t>7</a:t>
            </a:fld>
            <a:endParaRPr lang="en-US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382" y="1633828"/>
            <a:ext cx="6857898" cy="506088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139952" y="4136197"/>
            <a:ext cx="255717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dirty="0"/>
              <a:t>WIMTECH</a:t>
            </a:r>
          </a:p>
        </p:txBody>
      </p:sp>
      <p:sp>
        <p:nvSpPr>
          <p:cNvPr id="9" name="Rectangle 8"/>
          <p:cNvSpPr/>
          <p:nvPr/>
        </p:nvSpPr>
        <p:spPr>
          <a:xfrm>
            <a:off x="376887" y="747629"/>
            <a:ext cx="361829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</a:t>
            </a:r>
            <a:r>
              <a:rPr lang="en-GB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Bases</a:t>
            </a:r>
            <a:r>
              <a:rPr lang="en-GB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lang="en-GB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Données</a:t>
            </a:r>
            <a:endParaRPr lang="en-GB" sz="28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24271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75E06-EF31-4032-8853-77DD2EED36C1}" type="slidenum">
              <a:rPr lang="en-US" smtClean="0"/>
              <a:t>8</a:t>
            </a:fld>
            <a:endParaRPr lang="en-US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056895"/>
            <a:ext cx="6904027" cy="5034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9033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75E06-EF31-4032-8853-77DD2EED36C1}" type="slidenum">
              <a:rPr lang="en-US" smtClean="0"/>
              <a:t>9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60735" y="500062"/>
            <a:ext cx="8443713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GB" sz="28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GB" sz="28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Objectif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 projet</a:t>
            </a:r>
          </a:p>
          <a:p>
            <a:endParaRPr lang="en-GB" sz="20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GB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Opérateur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       client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407" y="1932286"/>
            <a:ext cx="3821545" cy="334932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2591" y="1932286"/>
            <a:ext cx="4139813" cy="3349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2233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ébit">
  <a:themeElements>
    <a:clrScheme name="Débit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Débit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Débit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21684</TotalTime>
  <Words>605</Words>
  <Application>Microsoft Office PowerPoint</Application>
  <PresentationFormat>Affichage à l'écran (4:3)</PresentationFormat>
  <Paragraphs>195</Paragraphs>
  <Slides>24</Slides>
  <Notes>13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24</vt:i4>
      </vt:variant>
    </vt:vector>
  </HeadingPairs>
  <TitlesOfParts>
    <vt:vector size="32" baseType="lpstr">
      <vt:lpstr>Arial</vt:lpstr>
      <vt:lpstr>Arial</vt:lpstr>
      <vt:lpstr>Calibri</vt:lpstr>
      <vt:lpstr>Constantia</vt:lpstr>
      <vt:lpstr>Symbol</vt:lpstr>
      <vt:lpstr>Times New Roman</vt:lpstr>
      <vt:lpstr>Wingdings 2</vt:lpstr>
      <vt:lpstr>Débit</vt:lpstr>
      <vt:lpstr>Présentation PowerPoint</vt:lpstr>
      <vt:lpstr>PLAN :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LPU-ASBDR</dc:creator>
  <cp:lastModifiedBy>IAM</cp:lastModifiedBy>
  <cp:revision>16</cp:revision>
  <dcterms:created xsi:type="dcterms:W3CDTF">2021-07-24T23:50:15Z</dcterms:created>
  <dcterms:modified xsi:type="dcterms:W3CDTF">2021-08-09T00:22:14Z</dcterms:modified>
</cp:coreProperties>
</file>