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2" r:id="rId16"/>
    <p:sldId id="271"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1"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A2EFC2-B3CD-4B48-8121-52FCD3C29FFB}" type="doc">
      <dgm:prSet loTypeId="urn:microsoft.com/office/officeart/2005/8/layout/chevron1" loCatId="process" qsTypeId="urn:microsoft.com/office/officeart/2005/8/quickstyle/3d4" qsCatId="3D" csTypeId="urn:microsoft.com/office/officeart/2005/8/colors/colorful4" csCatId="colorful" phldr="1"/>
      <dgm:spPr/>
    </dgm:pt>
    <dgm:pt modelId="{55F53662-0EF4-4F66-9DB5-93EE052D098D}">
      <dgm:prSet phldrT="[Texte]"/>
      <dgm:spPr/>
      <dgm:t>
        <a:bodyPr/>
        <a:lstStyle/>
        <a:p>
          <a:r>
            <a:rPr lang="fr-FR" dirty="0" smtClean="0"/>
            <a:t>Pilote de barre franche </a:t>
          </a:r>
          <a:endParaRPr lang="fr-FR" dirty="0"/>
        </a:p>
      </dgm:t>
    </dgm:pt>
    <dgm:pt modelId="{4C9ACB42-F252-4B79-B3A2-288674D13278}" type="parTrans" cxnId="{9FBF69CD-7A46-4918-B334-1FBD86E06074}">
      <dgm:prSet/>
      <dgm:spPr/>
      <dgm:t>
        <a:bodyPr/>
        <a:lstStyle/>
        <a:p>
          <a:endParaRPr lang="fr-FR"/>
        </a:p>
      </dgm:t>
    </dgm:pt>
    <dgm:pt modelId="{348F109B-8DB9-4E95-AE1B-E7491BC4E449}" type="sibTrans" cxnId="{9FBF69CD-7A46-4918-B334-1FBD86E06074}">
      <dgm:prSet/>
      <dgm:spPr/>
      <dgm:t>
        <a:bodyPr/>
        <a:lstStyle/>
        <a:p>
          <a:endParaRPr lang="fr-FR"/>
        </a:p>
      </dgm:t>
    </dgm:pt>
    <dgm:pt modelId="{CB9BCA71-FB3D-4D53-BD31-D86351CD5B46}">
      <dgm:prSet phldrT="[Texte]"/>
      <dgm:spPr/>
      <dgm:t>
        <a:bodyPr/>
        <a:lstStyle/>
        <a:p>
          <a:r>
            <a:rPr lang="fr-FR" dirty="0" smtClean="0"/>
            <a:t>Mode de fonctionnement </a:t>
          </a:r>
          <a:endParaRPr lang="fr-FR" dirty="0"/>
        </a:p>
      </dgm:t>
    </dgm:pt>
    <dgm:pt modelId="{D2EF817A-A6C6-4E6D-8DC5-551F954DF996}" type="parTrans" cxnId="{725C0D37-50D6-40EE-A8AD-4BE8A70BCD34}">
      <dgm:prSet/>
      <dgm:spPr/>
      <dgm:t>
        <a:bodyPr/>
        <a:lstStyle/>
        <a:p>
          <a:endParaRPr lang="fr-FR"/>
        </a:p>
      </dgm:t>
    </dgm:pt>
    <dgm:pt modelId="{B56A4947-62B6-4CD4-A88D-B4DD4BA28E83}" type="sibTrans" cxnId="{725C0D37-50D6-40EE-A8AD-4BE8A70BCD34}">
      <dgm:prSet/>
      <dgm:spPr/>
      <dgm:t>
        <a:bodyPr/>
        <a:lstStyle/>
        <a:p>
          <a:endParaRPr lang="fr-FR"/>
        </a:p>
      </dgm:t>
    </dgm:pt>
    <dgm:pt modelId="{34E84493-709C-4D7A-8284-219E0509C5AE}" type="pres">
      <dgm:prSet presAssocID="{9DA2EFC2-B3CD-4B48-8121-52FCD3C29FFB}" presName="Name0" presStyleCnt="0">
        <dgm:presLayoutVars>
          <dgm:dir/>
          <dgm:animLvl val="lvl"/>
          <dgm:resizeHandles val="exact"/>
        </dgm:presLayoutVars>
      </dgm:prSet>
      <dgm:spPr/>
    </dgm:pt>
    <dgm:pt modelId="{0ADD72B8-F567-4370-995D-F418ADFE0CE7}" type="pres">
      <dgm:prSet presAssocID="{55F53662-0EF4-4F66-9DB5-93EE052D098D}" presName="parTxOnly" presStyleLbl="node1" presStyleIdx="0" presStyleCnt="2" custScaleY="120544" custLinFactNeighborX="-14220" custLinFactNeighborY="-49755">
        <dgm:presLayoutVars>
          <dgm:chMax val="0"/>
          <dgm:chPref val="0"/>
          <dgm:bulletEnabled val="1"/>
        </dgm:presLayoutVars>
      </dgm:prSet>
      <dgm:spPr/>
      <dgm:t>
        <a:bodyPr/>
        <a:lstStyle/>
        <a:p>
          <a:endParaRPr lang="fr-FR"/>
        </a:p>
      </dgm:t>
    </dgm:pt>
    <dgm:pt modelId="{EDE9F79C-1AC0-4738-9D7A-7E3165D17763}" type="pres">
      <dgm:prSet presAssocID="{348F109B-8DB9-4E95-AE1B-E7491BC4E449}" presName="parTxOnlySpace" presStyleCnt="0"/>
      <dgm:spPr/>
    </dgm:pt>
    <dgm:pt modelId="{A4DFF073-14C4-405E-AA6B-28012A2FA7D1}" type="pres">
      <dgm:prSet presAssocID="{CB9BCA71-FB3D-4D53-BD31-D86351CD5B46}" presName="parTxOnly" presStyleLbl="node1" presStyleIdx="1" presStyleCnt="2" custLinFactY="-100000" custLinFactNeighborX="63333" custLinFactNeighborY="-116388">
        <dgm:presLayoutVars>
          <dgm:chMax val="0"/>
          <dgm:chPref val="0"/>
          <dgm:bulletEnabled val="1"/>
        </dgm:presLayoutVars>
      </dgm:prSet>
      <dgm:spPr/>
    </dgm:pt>
  </dgm:ptLst>
  <dgm:cxnLst>
    <dgm:cxn modelId="{7B76D34D-C857-4747-A331-1602AA84DD0E}" type="presOf" srcId="{9DA2EFC2-B3CD-4B48-8121-52FCD3C29FFB}" destId="{34E84493-709C-4D7A-8284-219E0509C5AE}" srcOrd="0" destOrd="0" presId="urn:microsoft.com/office/officeart/2005/8/layout/chevron1"/>
    <dgm:cxn modelId="{62A9B03B-5976-4933-A187-8A772D52CDE3}" type="presOf" srcId="{CB9BCA71-FB3D-4D53-BD31-D86351CD5B46}" destId="{A4DFF073-14C4-405E-AA6B-28012A2FA7D1}" srcOrd="0" destOrd="0" presId="urn:microsoft.com/office/officeart/2005/8/layout/chevron1"/>
    <dgm:cxn modelId="{725C0D37-50D6-40EE-A8AD-4BE8A70BCD34}" srcId="{9DA2EFC2-B3CD-4B48-8121-52FCD3C29FFB}" destId="{CB9BCA71-FB3D-4D53-BD31-D86351CD5B46}" srcOrd="1" destOrd="0" parTransId="{D2EF817A-A6C6-4E6D-8DC5-551F954DF996}" sibTransId="{B56A4947-62B6-4CD4-A88D-B4DD4BA28E83}"/>
    <dgm:cxn modelId="{9FBF69CD-7A46-4918-B334-1FBD86E06074}" srcId="{9DA2EFC2-B3CD-4B48-8121-52FCD3C29FFB}" destId="{55F53662-0EF4-4F66-9DB5-93EE052D098D}" srcOrd="0" destOrd="0" parTransId="{4C9ACB42-F252-4B79-B3A2-288674D13278}" sibTransId="{348F109B-8DB9-4E95-AE1B-E7491BC4E449}"/>
    <dgm:cxn modelId="{5B242521-0CE4-4CF7-864E-F7C9B743758D}" type="presOf" srcId="{55F53662-0EF4-4F66-9DB5-93EE052D098D}" destId="{0ADD72B8-F567-4370-995D-F418ADFE0CE7}" srcOrd="0" destOrd="0" presId="urn:microsoft.com/office/officeart/2005/8/layout/chevron1"/>
    <dgm:cxn modelId="{28E59EF6-CE15-4B65-8183-E1301B56D95D}" type="presParOf" srcId="{34E84493-709C-4D7A-8284-219E0509C5AE}" destId="{0ADD72B8-F567-4370-995D-F418ADFE0CE7}" srcOrd="0" destOrd="0" presId="urn:microsoft.com/office/officeart/2005/8/layout/chevron1"/>
    <dgm:cxn modelId="{689EAADF-3163-43A1-9ED9-4D71098B604E}" type="presParOf" srcId="{34E84493-709C-4D7A-8284-219E0509C5AE}" destId="{EDE9F79C-1AC0-4738-9D7A-7E3165D17763}" srcOrd="1" destOrd="0" presId="urn:microsoft.com/office/officeart/2005/8/layout/chevron1"/>
    <dgm:cxn modelId="{AFAA100F-A72C-469F-86D6-5BE9527C91D5}" type="presParOf" srcId="{34E84493-709C-4D7A-8284-219E0509C5AE}" destId="{A4DFF073-14C4-405E-AA6B-28012A2FA7D1}" srcOrd="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A2EFC2-B3CD-4B48-8121-52FCD3C29FFB}" type="doc">
      <dgm:prSet loTypeId="urn:microsoft.com/office/officeart/2005/8/layout/chevron1" loCatId="process" qsTypeId="urn:microsoft.com/office/officeart/2005/8/quickstyle/3d4" qsCatId="3D" csTypeId="urn:microsoft.com/office/officeart/2005/8/colors/colorful4" csCatId="colorful" phldr="1"/>
      <dgm:spPr/>
    </dgm:pt>
    <dgm:pt modelId="{55F53662-0EF4-4F66-9DB5-93EE052D098D}">
      <dgm:prSet phldrT="[Texte]"/>
      <dgm:spPr/>
      <dgm:t>
        <a:bodyPr/>
        <a:lstStyle/>
        <a:p>
          <a:r>
            <a:rPr lang="fr-FR" dirty="0" smtClean="0"/>
            <a:t>Mode de fonctionnement</a:t>
          </a:r>
          <a:endParaRPr lang="fr-FR" dirty="0"/>
        </a:p>
      </dgm:t>
    </dgm:pt>
    <dgm:pt modelId="{4C9ACB42-F252-4B79-B3A2-288674D13278}" type="parTrans" cxnId="{9FBF69CD-7A46-4918-B334-1FBD86E06074}">
      <dgm:prSet/>
      <dgm:spPr/>
      <dgm:t>
        <a:bodyPr/>
        <a:lstStyle/>
        <a:p>
          <a:endParaRPr lang="fr-FR"/>
        </a:p>
      </dgm:t>
    </dgm:pt>
    <dgm:pt modelId="{348F109B-8DB9-4E95-AE1B-E7491BC4E449}" type="sibTrans" cxnId="{9FBF69CD-7A46-4918-B334-1FBD86E06074}">
      <dgm:prSet/>
      <dgm:spPr/>
      <dgm:t>
        <a:bodyPr/>
        <a:lstStyle/>
        <a:p>
          <a:endParaRPr lang="fr-FR"/>
        </a:p>
      </dgm:t>
    </dgm:pt>
    <dgm:pt modelId="{CB9BCA71-FB3D-4D53-BD31-D86351CD5B46}">
      <dgm:prSet phldrT="[Texte]"/>
      <dgm:spPr/>
      <dgm:t>
        <a:bodyPr/>
        <a:lstStyle/>
        <a:p>
          <a:r>
            <a:rPr lang="fr-FR" dirty="0" smtClean="0"/>
            <a:t>Pilote de barre franche </a:t>
          </a:r>
          <a:endParaRPr lang="fr-FR" dirty="0"/>
        </a:p>
      </dgm:t>
    </dgm:pt>
    <dgm:pt modelId="{D2EF817A-A6C6-4E6D-8DC5-551F954DF996}" type="parTrans" cxnId="{725C0D37-50D6-40EE-A8AD-4BE8A70BCD34}">
      <dgm:prSet/>
      <dgm:spPr/>
      <dgm:t>
        <a:bodyPr/>
        <a:lstStyle/>
        <a:p>
          <a:endParaRPr lang="fr-FR"/>
        </a:p>
      </dgm:t>
    </dgm:pt>
    <dgm:pt modelId="{B56A4947-62B6-4CD4-A88D-B4DD4BA28E83}" type="sibTrans" cxnId="{725C0D37-50D6-40EE-A8AD-4BE8A70BCD34}">
      <dgm:prSet/>
      <dgm:spPr/>
      <dgm:t>
        <a:bodyPr/>
        <a:lstStyle/>
        <a:p>
          <a:endParaRPr lang="fr-FR"/>
        </a:p>
      </dgm:t>
    </dgm:pt>
    <dgm:pt modelId="{34E84493-709C-4D7A-8284-219E0509C5AE}" type="pres">
      <dgm:prSet presAssocID="{9DA2EFC2-B3CD-4B48-8121-52FCD3C29FFB}" presName="Name0" presStyleCnt="0">
        <dgm:presLayoutVars>
          <dgm:dir/>
          <dgm:animLvl val="lvl"/>
          <dgm:resizeHandles val="exact"/>
        </dgm:presLayoutVars>
      </dgm:prSet>
      <dgm:spPr/>
    </dgm:pt>
    <dgm:pt modelId="{0ADD72B8-F567-4370-995D-F418ADFE0CE7}" type="pres">
      <dgm:prSet presAssocID="{55F53662-0EF4-4F66-9DB5-93EE052D098D}" presName="parTxOnly" presStyleLbl="node1" presStyleIdx="0" presStyleCnt="2" custScaleY="132390" custLinFactX="80167" custLinFactNeighborX="100000" custLinFactNeighborY="-42253">
        <dgm:presLayoutVars>
          <dgm:chMax val="0"/>
          <dgm:chPref val="0"/>
          <dgm:bulletEnabled val="1"/>
        </dgm:presLayoutVars>
      </dgm:prSet>
      <dgm:spPr/>
      <dgm:t>
        <a:bodyPr/>
        <a:lstStyle/>
        <a:p>
          <a:endParaRPr lang="fr-FR"/>
        </a:p>
      </dgm:t>
    </dgm:pt>
    <dgm:pt modelId="{EDE9F79C-1AC0-4738-9D7A-7E3165D17763}" type="pres">
      <dgm:prSet presAssocID="{348F109B-8DB9-4E95-AE1B-E7491BC4E449}" presName="parTxOnlySpace" presStyleCnt="0"/>
      <dgm:spPr/>
    </dgm:pt>
    <dgm:pt modelId="{A4DFF073-14C4-405E-AA6B-28012A2FA7D1}" type="pres">
      <dgm:prSet presAssocID="{CB9BCA71-FB3D-4D53-BD31-D86351CD5B46}" presName="parTxOnly" presStyleLbl="node1" presStyleIdx="1" presStyleCnt="2" custLinFactX="-78077" custLinFactNeighborX="-100000" custLinFactNeighborY="-45390">
        <dgm:presLayoutVars>
          <dgm:chMax val="0"/>
          <dgm:chPref val="0"/>
          <dgm:bulletEnabled val="1"/>
        </dgm:presLayoutVars>
      </dgm:prSet>
      <dgm:spPr/>
      <dgm:t>
        <a:bodyPr/>
        <a:lstStyle/>
        <a:p>
          <a:endParaRPr lang="fr-FR"/>
        </a:p>
      </dgm:t>
    </dgm:pt>
  </dgm:ptLst>
  <dgm:cxnLst>
    <dgm:cxn modelId="{9FBF69CD-7A46-4918-B334-1FBD86E06074}" srcId="{9DA2EFC2-B3CD-4B48-8121-52FCD3C29FFB}" destId="{55F53662-0EF4-4F66-9DB5-93EE052D098D}" srcOrd="0" destOrd="0" parTransId="{4C9ACB42-F252-4B79-B3A2-288674D13278}" sibTransId="{348F109B-8DB9-4E95-AE1B-E7491BC4E449}"/>
    <dgm:cxn modelId="{21DDD706-4E45-4D5F-944C-ED22A31F7B81}" type="presOf" srcId="{9DA2EFC2-B3CD-4B48-8121-52FCD3C29FFB}" destId="{34E84493-709C-4D7A-8284-219E0509C5AE}" srcOrd="0" destOrd="0" presId="urn:microsoft.com/office/officeart/2005/8/layout/chevron1"/>
    <dgm:cxn modelId="{1B5605D4-DB6F-4B43-88AA-7D726EE393A7}" type="presOf" srcId="{CB9BCA71-FB3D-4D53-BD31-D86351CD5B46}" destId="{A4DFF073-14C4-405E-AA6B-28012A2FA7D1}" srcOrd="0" destOrd="0" presId="urn:microsoft.com/office/officeart/2005/8/layout/chevron1"/>
    <dgm:cxn modelId="{725C0D37-50D6-40EE-A8AD-4BE8A70BCD34}" srcId="{9DA2EFC2-B3CD-4B48-8121-52FCD3C29FFB}" destId="{CB9BCA71-FB3D-4D53-BD31-D86351CD5B46}" srcOrd="1" destOrd="0" parTransId="{D2EF817A-A6C6-4E6D-8DC5-551F954DF996}" sibTransId="{B56A4947-62B6-4CD4-A88D-B4DD4BA28E83}"/>
    <dgm:cxn modelId="{D65337B7-4E39-4739-AE1D-4C9EB4277E14}" type="presOf" srcId="{55F53662-0EF4-4F66-9DB5-93EE052D098D}" destId="{0ADD72B8-F567-4370-995D-F418ADFE0CE7}" srcOrd="0" destOrd="0" presId="urn:microsoft.com/office/officeart/2005/8/layout/chevron1"/>
    <dgm:cxn modelId="{64F3235E-972E-40DB-8D2A-D56D43C8BE5F}" type="presParOf" srcId="{34E84493-709C-4D7A-8284-219E0509C5AE}" destId="{0ADD72B8-F567-4370-995D-F418ADFE0CE7}" srcOrd="0" destOrd="0" presId="urn:microsoft.com/office/officeart/2005/8/layout/chevron1"/>
    <dgm:cxn modelId="{1DAA35A7-7A2A-4E64-A81B-224C0B9CAAFD}" type="presParOf" srcId="{34E84493-709C-4D7A-8284-219E0509C5AE}" destId="{EDE9F79C-1AC0-4738-9D7A-7E3165D17763}" srcOrd="1" destOrd="0" presId="urn:microsoft.com/office/officeart/2005/8/layout/chevron1"/>
    <dgm:cxn modelId="{1599C1DD-55AB-4CF1-B657-B0215943F503}" type="presParOf" srcId="{34E84493-709C-4D7A-8284-219E0509C5AE}" destId="{A4DFF073-14C4-405E-AA6B-28012A2FA7D1}" srcOrd="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7CE910-D158-406C-B2EE-6AD99821C6EA}" type="doc">
      <dgm:prSet loTypeId="urn:microsoft.com/office/officeart/2005/8/layout/chevron1" loCatId="process" qsTypeId="urn:microsoft.com/office/officeart/2005/8/quickstyle/3d4" qsCatId="3D" csTypeId="urn:microsoft.com/office/officeart/2005/8/colors/colorful4" csCatId="colorful" phldr="1"/>
      <dgm:spPr/>
    </dgm:pt>
    <dgm:pt modelId="{2D9571B7-CD7E-4A0E-A327-67FFD153897F}">
      <dgm:prSet phldrT="[Texte]"/>
      <dgm:spPr/>
      <dgm:t>
        <a:bodyPr/>
        <a:lstStyle/>
        <a:p>
          <a:r>
            <a:rPr lang="fr-FR" dirty="0" smtClean="0"/>
            <a:t>Objectif de bureau d’étude</a:t>
          </a:r>
          <a:endParaRPr lang="fr-FR" dirty="0"/>
        </a:p>
      </dgm:t>
    </dgm:pt>
    <dgm:pt modelId="{D2787FE4-BCFA-48F1-80A9-C08C8828936D}" type="parTrans" cxnId="{3AEA3384-EF99-4139-B1B2-A762C728341C}">
      <dgm:prSet/>
      <dgm:spPr/>
      <dgm:t>
        <a:bodyPr/>
        <a:lstStyle/>
        <a:p>
          <a:endParaRPr lang="fr-FR"/>
        </a:p>
      </dgm:t>
    </dgm:pt>
    <dgm:pt modelId="{453DC84B-7218-46A7-9B01-E99D760A3BEC}" type="sibTrans" cxnId="{3AEA3384-EF99-4139-B1B2-A762C728341C}">
      <dgm:prSet/>
      <dgm:spPr/>
      <dgm:t>
        <a:bodyPr/>
        <a:lstStyle/>
        <a:p>
          <a:endParaRPr lang="fr-FR"/>
        </a:p>
      </dgm:t>
    </dgm:pt>
    <dgm:pt modelId="{3ABC6E12-FC24-4729-8EB8-B25F59036ECB}">
      <dgm:prSet phldrT="[Texte]"/>
      <dgm:spPr/>
      <dgm:t>
        <a:bodyPr/>
        <a:lstStyle/>
        <a:p>
          <a:r>
            <a:rPr lang="fr-FR" dirty="0" smtClean="0"/>
            <a:t>Cahier de charge</a:t>
          </a:r>
          <a:endParaRPr lang="fr-FR" dirty="0"/>
        </a:p>
      </dgm:t>
    </dgm:pt>
    <dgm:pt modelId="{3EC4563E-2C1A-4628-9E8B-E0FD0272067B}" type="parTrans" cxnId="{1DC0E9A0-1205-430E-A40A-7740A6BE2913}">
      <dgm:prSet/>
      <dgm:spPr/>
      <dgm:t>
        <a:bodyPr/>
        <a:lstStyle/>
        <a:p>
          <a:endParaRPr lang="fr-FR"/>
        </a:p>
      </dgm:t>
    </dgm:pt>
    <dgm:pt modelId="{2D4B3CA6-49A1-4887-8F07-96CBCE48523B}" type="sibTrans" cxnId="{1DC0E9A0-1205-430E-A40A-7740A6BE2913}">
      <dgm:prSet/>
      <dgm:spPr/>
      <dgm:t>
        <a:bodyPr/>
        <a:lstStyle/>
        <a:p>
          <a:endParaRPr lang="fr-FR"/>
        </a:p>
      </dgm:t>
    </dgm:pt>
    <dgm:pt modelId="{F77BABDE-7087-4059-9F07-FD6C1CAB3C43}">
      <dgm:prSet phldrT="[Texte]"/>
      <dgm:spPr/>
      <dgm:t>
        <a:bodyPr/>
        <a:lstStyle/>
        <a:p>
          <a:r>
            <a:rPr lang="fr-FR" smtClean="0"/>
            <a:t>Outils de conception et développement</a:t>
          </a:r>
          <a:endParaRPr lang="fr-FR" dirty="0"/>
        </a:p>
      </dgm:t>
    </dgm:pt>
    <dgm:pt modelId="{095CD735-BCC5-4E50-93F9-2B374DC88550}" type="parTrans" cxnId="{5A94B2CB-785C-4B6F-A57F-3FCE9A9B6F00}">
      <dgm:prSet/>
      <dgm:spPr/>
      <dgm:t>
        <a:bodyPr/>
        <a:lstStyle/>
        <a:p>
          <a:endParaRPr lang="fr-FR"/>
        </a:p>
      </dgm:t>
    </dgm:pt>
    <dgm:pt modelId="{4AF6A947-015B-44C2-B56D-C86D9ECBF7C4}" type="sibTrans" cxnId="{5A94B2CB-785C-4B6F-A57F-3FCE9A9B6F00}">
      <dgm:prSet/>
      <dgm:spPr/>
      <dgm:t>
        <a:bodyPr/>
        <a:lstStyle/>
        <a:p>
          <a:endParaRPr lang="fr-FR"/>
        </a:p>
      </dgm:t>
    </dgm:pt>
    <dgm:pt modelId="{97985AAF-630C-4415-9EA9-A7F7DA0A64E5}" type="pres">
      <dgm:prSet presAssocID="{DF7CE910-D158-406C-B2EE-6AD99821C6EA}" presName="Name0" presStyleCnt="0">
        <dgm:presLayoutVars>
          <dgm:dir/>
          <dgm:animLvl val="lvl"/>
          <dgm:resizeHandles val="exact"/>
        </dgm:presLayoutVars>
      </dgm:prSet>
      <dgm:spPr/>
    </dgm:pt>
    <dgm:pt modelId="{391BB015-6F55-4400-AD3B-BC8CB6C8300C}" type="pres">
      <dgm:prSet presAssocID="{2D9571B7-CD7E-4A0E-A327-67FFD153897F}" presName="parTxOnly" presStyleLbl="node1" presStyleIdx="0" presStyleCnt="3" custScaleY="141585">
        <dgm:presLayoutVars>
          <dgm:chMax val="0"/>
          <dgm:chPref val="0"/>
          <dgm:bulletEnabled val="1"/>
        </dgm:presLayoutVars>
      </dgm:prSet>
      <dgm:spPr/>
      <dgm:t>
        <a:bodyPr/>
        <a:lstStyle/>
        <a:p>
          <a:endParaRPr lang="fr-FR"/>
        </a:p>
      </dgm:t>
    </dgm:pt>
    <dgm:pt modelId="{F7441D79-CD2B-42C8-AF06-1CC85CD84591}" type="pres">
      <dgm:prSet presAssocID="{453DC84B-7218-46A7-9B01-E99D760A3BEC}" presName="parTxOnlySpace" presStyleCnt="0"/>
      <dgm:spPr/>
    </dgm:pt>
    <dgm:pt modelId="{08D15757-8EB6-485A-ACB2-DB7936D505F1}" type="pres">
      <dgm:prSet presAssocID="{3ABC6E12-FC24-4729-8EB8-B25F59036ECB}" presName="parTxOnly" presStyleLbl="node1" presStyleIdx="1" presStyleCnt="3" custScaleY="137323">
        <dgm:presLayoutVars>
          <dgm:chMax val="0"/>
          <dgm:chPref val="0"/>
          <dgm:bulletEnabled val="1"/>
        </dgm:presLayoutVars>
      </dgm:prSet>
      <dgm:spPr/>
    </dgm:pt>
    <dgm:pt modelId="{633DE02B-385B-44F5-BAC1-A1FD5FAD68C8}" type="pres">
      <dgm:prSet presAssocID="{2D4B3CA6-49A1-4887-8F07-96CBCE48523B}" presName="parTxOnlySpace" presStyleCnt="0"/>
      <dgm:spPr/>
    </dgm:pt>
    <dgm:pt modelId="{846D18F1-4917-4DF5-A4AC-672A272AB0DF}" type="pres">
      <dgm:prSet presAssocID="{F77BABDE-7087-4059-9F07-FD6C1CAB3C43}" presName="parTxOnly" presStyleLbl="node1" presStyleIdx="2" presStyleCnt="3" custScaleY="92571">
        <dgm:presLayoutVars>
          <dgm:chMax val="0"/>
          <dgm:chPref val="0"/>
          <dgm:bulletEnabled val="1"/>
        </dgm:presLayoutVars>
      </dgm:prSet>
      <dgm:spPr/>
      <dgm:t>
        <a:bodyPr/>
        <a:lstStyle/>
        <a:p>
          <a:endParaRPr lang="fr-FR"/>
        </a:p>
      </dgm:t>
    </dgm:pt>
  </dgm:ptLst>
  <dgm:cxnLst>
    <dgm:cxn modelId="{49D2895F-036C-4F3F-9DC9-429DDD61B832}" type="presOf" srcId="{F77BABDE-7087-4059-9F07-FD6C1CAB3C43}" destId="{846D18F1-4917-4DF5-A4AC-672A272AB0DF}" srcOrd="0" destOrd="0" presId="urn:microsoft.com/office/officeart/2005/8/layout/chevron1"/>
    <dgm:cxn modelId="{3EC7D2CF-CA11-465B-9D62-C412B88F01BD}" type="presOf" srcId="{2D9571B7-CD7E-4A0E-A327-67FFD153897F}" destId="{391BB015-6F55-4400-AD3B-BC8CB6C8300C}" srcOrd="0" destOrd="0" presId="urn:microsoft.com/office/officeart/2005/8/layout/chevron1"/>
    <dgm:cxn modelId="{3AEA3384-EF99-4139-B1B2-A762C728341C}" srcId="{DF7CE910-D158-406C-B2EE-6AD99821C6EA}" destId="{2D9571B7-CD7E-4A0E-A327-67FFD153897F}" srcOrd="0" destOrd="0" parTransId="{D2787FE4-BCFA-48F1-80A9-C08C8828936D}" sibTransId="{453DC84B-7218-46A7-9B01-E99D760A3BEC}"/>
    <dgm:cxn modelId="{FBA42824-AC55-4F30-85D4-1CD862C4EEDB}" type="presOf" srcId="{DF7CE910-D158-406C-B2EE-6AD99821C6EA}" destId="{97985AAF-630C-4415-9EA9-A7F7DA0A64E5}" srcOrd="0" destOrd="0" presId="urn:microsoft.com/office/officeart/2005/8/layout/chevron1"/>
    <dgm:cxn modelId="{1DC0E9A0-1205-430E-A40A-7740A6BE2913}" srcId="{DF7CE910-D158-406C-B2EE-6AD99821C6EA}" destId="{3ABC6E12-FC24-4729-8EB8-B25F59036ECB}" srcOrd="1" destOrd="0" parTransId="{3EC4563E-2C1A-4628-9E8B-E0FD0272067B}" sibTransId="{2D4B3CA6-49A1-4887-8F07-96CBCE48523B}"/>
    <dgm:cxn modelId="{7D5BFB67-9D94-407F-BD36-7F839A012494}" type="presOf" srcId="{3ABC6E12-FC24-4729-8EB8-B25F59036ECB}" destId="{08D15757-8EB6-485A-ACB2-DB7936D505F1}" srcOrd="0" destOrd="0" presId="urn:microsoft.com/office/officeart/2005/8/layout/chevron1"/>
    <dgm:cxn modelId="{5A94B2CB-785C-4B6F-A57F-3FCE9A9B6F00}" srcId="{DF7CE910-D158-406C-B2EE-6AD99821C6EA}" destId="{F77BABDE-7087-4059-9F07-FD6C1CAB3C43}" srcOrd="2" destOrd="0" parTransId="{095CD735-BCC5-4E50-93F9-2B374DC88550}" sibTransId="{4AF6A947-015B-44C2-B56D-C86D9ECBF7C4}"/>
    <dgm:cxn modelId="{3753C3EC-F2B8-416F-B00F-124CCF31C0B4}" type="presParOf" srcId="{97985AAF-630C-4415-9EA9-A7F7DA0A64E5}" destId="{391BB015-6F55-4400-AD3B-BC8CB6C8300C}" srcOrd="0" destOrd="0" presId="urn:microsoft.com/office/officeart/2005/8/layout/chevron1"/>
    <dgm:cxn modelId="{9215BC00-8D24-4410-88C1-E58926FC8E55}" type="presParOf" srcId="{97985AAF-630C-4415-9EA9-A7F7DA0A64E5}" destId="{F7441D79-CD2B-42C8-AF06-1CC85CD84591}" srcOrd="1" destOrd="0" presId="urn:microsoft.com/office/officeart/2005/8/layout/chevron1"/>
    <dgm:cxn modelId="{9CD1C3D2-6310-48C5-BF35-461F75DD1FAB}" type="presParOf" srcId="{97985AAF-630C-4415-9EA9-A7F7DA0A64E5}" destId="{08D15757-8EB6-485A-ACB2-DB7936D505F1}" srcOrd="2" destOrd="0" presId="urn:microsoft.com/office/officeart/2005/8/layout/chevron1"/>
    <dgm:cxn modelId="{0446A6C1-4610-4671-B04E-BD37B936F47B}" type="presParOf" srcId="{97985AAF-630C-4415-9EA9-A7F7DA0A64E5}" destId="{633DE02B-385B-44F5-BAC1-A1FD5FAD68C8}" srcOrd="3" destOrd="0" presId="urn:microsoft.com/office/officeart/2005/8/layout/chevron1"/>
    <dgm:cxn modelId="{78D6B39B-78DB-40E4-B18A-EF0F70D99ECE}" type="presParOf" srcId="{97985AAF-630C-4415-9EA9-A7F7DA0A64E5}" destId="{846D18F1-4917-4DF5-A4AC-672A272AB0DF}"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F7CE910-D158-406C-B2EE-6AD99821C6EA}" type="doc">
      <dgm:prSet loTypeId="urn:microsoft.com/office/officeart/2005/8/layout/chevron1" loCatId="process" qsTypeId="urn:microsoft.com/office/officeart/2005/8/quickstyle/3d4" qsCatId="3D" csTypeId="urn:microsoft.com/office/officeart/2005/8/colors/colorful4" csCatId="colorful" phldr="1"/>
      <dgm:spPr/>
    </dgm:pt>
    <dgm:pt modelId="{2D9571B7-CD7E-4A0E-A327-67FFD153897F}">
      <dgm:prSet phldrT="[Texte]"/>
      <dgm:spPr/>
      <dgm:t>
        <a:bodyPr/>
        <a:lstStyle/>
        <a:p>
          <a:r>
            <a:rPr lang="fr-FR" dirty="0" smtClean="0"/>
            <a:t>Objectif de bureau d’étude</a:t>
          </a:r>
          <a:endParaRPr lang="fr-FR" dirty="0"/>
        </a:p>
      </dgm:t>
    </dgm:pt>
    <dgm:pt modelId="{D2787FE4-BCFA-48F1-80A9-C08C8828936D}" type="parTrans" cxnId="{3AEA3384-EF99-4139-B1B2-A762C728341C}">
      <dgm:prSet/>
      <dgm:spPr/>
      <dgm:t>
        <a:bodyPr/>
        <a:lstStyle/>
        <a:p>
          <a:endParaRPr lang="fr-FR"/>
        </a:p>
      </dgm:t>
    </dgm:pt>
    <dgm:pt modelId="{453DC84B-7218-46A7-9B01-E99D760A3BEC}" type="sibTrans" cxnId="{3AEA3384-EF99-4139-B1B2-A762C728341C}">
      <dgm:prSet/>
      <dgm:spPr/>
      <dgm:t>
        <a:bodyPr/>
        <a:lstStyle/>
        <a:p>
          <a:endParaRPr lang="fr-FR"/>
        </a:p>
      </dgm:t>
    </dgm:pt>
    <dgm:pt modelId="{3ABC6E12-FC24-4729-8EB8-B25F59036ECB}">
      <dgm:prSet phldrT="[Texte]"/>
      <dgm:spPr/>
      <dgm:t>
        <a:bodyPr/>
        <a:lstStyle/>
        <a:p>
          <a:r>
            <a:rPr lang="fr-FR" dirty="0" smtClean="0"/>
            <a:t>Outils de conception et développement</a:t>
          </a:r>
          <a:endParaRPr lang="fr-FR" dirty="0"/>
        </a:p>
      </dgm:t>
    </dgm:pt>
    <dgm:pt modelId="{3EC4563E-2C1A-4628-9E8B-E0FD0272067B}" type="parTrans" cxnId="{1DC0E9A0-1205-430E-A40A-7740A6BE2913}">
      <dgm:prSet/>
      <dgm:spPr/>
      <dgm:t>
        <a:bodyPr/>
        <a:lstStyle/>
        <a:p>
          <a:endParaRPr lang="fr-FR"/>
        </a:p>
      </dgm:t>
    </dgm:pt>
    <dgm:pt modelId="{2D4B3CA6-49A1-4887-8F07-96CBCE48523B}" type="sibTrans" cxnId="{1DC0E9A0-1205-430E-A40A-7740A6BE2913}">
      <dgm:prSet/>
      <dgm:spPr/>
      <dgm:t>
        <a:bodyPr/>
        <a:lstStyle/>
        <a:p>
          <a:endParaRPr lang="fr-FR"/>
        </a:p>
      </dgm:t>
    </dgm:pt>
    <dgm:pt modelId="{F77BABDE-7087-4059-9F07-FD6C1CAB3C43}">
      <dgm:prSet phldrT="[Texte]"/>
      <dgm:spPr/>
      <dgm:t>
        <a:bodyPr/>
        <a:lstStyle/>
        <a:p>
          <a:r>
            <a:rPr lang="fr-FR" dirty="0" smtClean="0"/>
            <a:t>Cahier de charge</a:t>
          </a:r>
          <a:endParaRPr lang="fr-FR" dirty="0"/>
        </a:p>
      </dgm:t>
    </dgm:pt>
    <dgm:pt modelId="{095CD735-BCC5-4E50-93F9-2B374DC88550}" type="parTrans" cxnId="{5A94B2CB-785C-4B6F-A57F-3FCE9A9B6F00}">
      <dgm:prSet/>
      <dgm:spPr/>
      <dgm:t>
        <a:bodyPr/>
        <a:lstStyle/>
        <a:p>
          <a:endParaRPr lang="fr-FR"/>
        </a:p>
      </dgm:t>
    </dgm:pt>
    <dgm:pt modelId="{4AF6A947-015B-44C2-B56D-C86D9ECBF7C4}" type="sibTrans" cxnId="{5A94B2CB-785C-4B6F-A57F-3FCE9A9B6F00}">
      <dgm:prSet/>
      <dgm:spPr/>
      <dgm:t>
        <a:bodyPr/>
        <a:lstStyle/>
        <a:p>
          <a:endParaRPr lang="fr-FR"/>
        </a:p>
      </dgm:t>
    </dgm:pt>
    <dgm:pt modelId="{97985AAF-630C-4415-9EA9-A7F7DA0A64E5}" type="pres">
      <dgm:prSet presAssocID="{DF7CE910-D158-406C-B2EE-6AD99821C6EA}" presName="Name0" presStyleCnt="0">
        <dgm:presLayoutVars>
          <dgm:dir/>
          <dgm:animLvl val="lvl"/>
          <dgm:resizeHandles val="exact"/>
        </dgm:presLayoutVars>
      </dgm:prSet>
      <dgm:spPr/>
    </dgm:pt>
    <dgm:pt modelId="{391BB015-6F55-4400-AD3B-BC8CB6C8300C}" type="pres">
      <dgm:prSet presAssocID="{2D9571B7-CD7E-4A0E-A327-67FFD153897F}" presName="parTxOnly" presStyleLbl="node1" presStyleIdx="0" presStyleCnt="3" custScaleY="127639">
        <dgm:presLayoutVars>
          <dgm:chMax val="0"/>
          <dgm:chPref val="0"/>
          <dgm:bulletEnabled val="1"/>
        </dgm:presLayoutVars>
      </dgm:prSet>
      <dgm:spPr/>
      <dgm:t>
        <a:bodyPr/>
        <a:lstStyle/>
        <a:p>
          <a:endParaRPr lang="fr-FR"/>
        </a:p>
      </dgm:t>
    </dgm:pt>
    <dgm:pt modelId="{F7441D79-CD2B-42C8-AF06-1CC85CD84591}" type="pres">
      <dgm:prSet presAssocID="{453DC84B-7218-46A7-9B01-E99D760A3BEC}" presName="parTxOnlySpace" presStyleCnt="0"/>
      <dgm:spPr/>
    </dgm:pt>
    <dgm:pt modelId="{08D15757-8EB6-485A-ACB2-DB7936D505F1}" type="pres">
      <dgm:prSet presAssocID="{3ABC6E12-FC24-4729-8EB8-B25F59036ECB}" presName="parTxOnly" presStyleLbl="node1" presStyleIdx="1" presStyleCnt="3" custScaleY="137323" custLinFactX="92289" custLinFactNeighborX="100000" custLinFactNeighborY="-2131">
        <dgm:presLayoutVars>
          <dgm:chMax val="0"/>
          <dgm:chPref val="0"/>
          <dgm:bulletEnabled val="1"/>
        </dgm:presLayoutVars>
      </dgm:prSet>
      <dgm:spPr/>
      <dgm:t>
        <a:bodyPr/>
        <a:lstStyle/>
        <a:p>
          <a:endParaRPr lang="fr-FR"/>
        </a:p>
      </dgm:t>
    </dgm:pt>
    <dgm:pt modelId="{633DE02B-385B-44F5-BAC1-A1FD5FAD68C8}" type="pres">
      <dgm:prSet presAssocID="{2D4B3CA6-49A1-4887-8F07-96CBCE48523B}" presName="parTxOnlySpace" presStyleCnt="0"/>
      <dgm:spPr/>
    </dgm:pt>
    <dgm:pt modelId="{846D18F1-4917-4DF5-A4AC-672A272AB0DF}" type="pres">
      <dgm:prSet presAssocID="{F77BABDE-7087-4059-9F07-FD6C1CAB3C43}" presName="parTxOnly" presStyleLbl="node1" presStyleIdx="2" presStyleCnt="3" custScaleY="92571" custLinFactX="-74815" custLinFactNeighborX="-100000" custLinFactNeighborY="3581">
        <dgm:presLayoutVars>
          <dgm:chMax val="0"/>
          <dgm:chPref val="0"/>
          <dgm:bulletEnabled val="1"/>
        </dgm:presLayoutVars>
      </dgm:prSet>
      <dgm:spPr/>
      <dgm:t>
        <a:bodyPr/>
        <a:lstStyle/>
        <a:p>
          <a:endParaRPr lang="fr-FR"/>
        </a:p>
      </dgm:t>
    </dgm:pt>
  </dgm:ptLst>
  <dgm:cxnLst>
    <dgm:cxn modelId="{56293AF3-AC46-4540-B26A-3E6C1EC499BF}" type="presOf" srcId="{F77BABDE-7087-4059-9F07-FD6C1CAB3C43}" destId="{846D18F1-4917-4DF5-A4AC-672A272AB0DF}" srcOrd="0" destOrd="0" presId="urn:microsoft.com/office/officeart/2005/8/layout/chevron1"/>
    <dgm:cxn modelId="{0C400B66-F43E-40F0-9715-10A45B0600AC}" type="presOf" srcId="{3ABC6E12-FC24-4729-8EB8-B25F59036ECB}" destId="{08D15757-8EB6-485A-ACB2-DB7936D505F1}" srcOrd="0" destOrd="0" presId="urn:microsoft.com/office/officeart/2005/8/layout/chevron1"/>
    <dgm:cxn modelId="{4AF119DE-0910-41DB-ADAC-F14AD5779C52}" type="presOf" srcId="{DF7CE910-D158-406C-B2EE-6AD99821C6EA}" destId="{97985AAF-630C-4415-9EA9-A7F7DA0A64E5}" srcOrd="0" destOrd="0" presId="urn:microsoft.com/office/officeart/2005/8/layout/chevron1"/>
    <dgm:cxn modelId="{3AEA3384-EF99-4139-B1B2-A762C728341C}" srcId="{DF7CE910-D158-406C-B2EE-6AD99821C6EA}" destId="{2D9571B7-CD7E-4A0E-A327-67FFD153897F}" srcOrd="0" destOrd="0" parTransId="{D2787FE4-BCFA-48F1-80A9-C08C8828936D}" sibTransId="{453DC84B-7218-46A7-9B01-E99D760A3BEC}"/>
    <dgm:cxn modelId="{1DC0E9A0-1205-430E-A40A-7740A6BE2913}" srcId="{DF7CE910-D158-406C-B2EE-6AD99821C6EA}" destId="{3ABC6E12-FC24-4729-8EB8-B25F59036ECB}" srcOrd="1" destOrd="0" parTransId="{3EC4563E-2C1A-4628-9E8B-E0FD0272067B}" sibTransId="{2D4B3CA6-49A1-4887-8F07-96CBCE48523B}"/>
    <dgm:cxn modelId="{33F1E2E6-A3F7-49AE-85E8-13091D7E00FE}" type="presOf" srcId="{2D9571B7-CD7E-4A0E-A327-67FFD153897F}" destId="{391BB015-6F55-4400-AD3B-BC8CB6C8300C}" srcOrd="0" destOrd="0" presId="urn:microsoft.com/office/officeart/2005/8/layout/chevron1"/>
    <dgm:cxn modelId="{5A94B2CB-785C-4B6F-A57F-3FCE9A9B6F00}" srcId="{DF7CE910-D158-406C-B2EE-6AD99821C6EA}" destId="{F77BABDE-7087-4059-9F07-FD6C1CAB3C43}" srcOrd="2" destOrd="0" parTransId="{095CD735-BCC5-4E50-93F9-2B374DC88550}" sibTransId="{4AF6A947-015B-44C2-B56D-C86D9ECBF7C4}"/>
    <dgm:cxn modelId="{A866964A-0E4C-4E51-BC05-89893778403E}" type="presParOf" srcId="{97985AAF-630C-4415-9EA9-A7F7DA0A64E5}" destId="{391BB015-6F55-4400-AD3B-BC8CB6C8300C}" srcOrd="0" destOrd="0" presId="urn:microsoft.com/office/officeart/2005/8/layout/chevron1"/>
    <dgm:cxn modelId="{709E1BE4-ED48-4C44-BB74-4EFC56E802FD}" type="presParOf" srcId="{97985AAF-630C-4415-9EA9-A7F7DA0A64E5}" destId="{F7441D79-CD2B-42C8-AF06-1CC85CD84591}" srcOrd="1" destOrd="0" presId="urn:microsoft.com/office/officeart/2005/8/layout/chevron1"/>
    <dgm:cxn modelId="{13CF395A-F84B-4AB2-B277-2BDE605B15AA}" type="presParOf" srcId="{97985AAF-630C-4415-9EA9-A7F7DA0A64E5}" destId="{08D15757-8EB6-485A-ACB2-DB7936D505F1}" srcOrd="2" destOrd="0" presId="urn:microsoft.com/office/officeart/2005/8/layout/chevron1"/>
    <dgm:cxn modelId="{EDFE734F-B9BA-499D-9535-4A1A5993D887}" type="presParOf" srcId="{97985AAF-630C-4415-9EA9-A7F7DA0A64E5}" destId="{633DE02B-385B-44F5-BAC1-A1FD5FAD68C8}" srcOrd="3" destOrd="0" presId="urn:microsoft.com/office/officeart/2005/8/layout/chevron1"/>
    <dgm:cxn modelId="{E6F24A52-F279-4A75-B20A-1F6398EC5CBC}" type="presParOf" srcId="{97985AAF-630C-4415-9EA9-A7F7DA0A64E5}" destId="{846D18F1-4917-4DF5-A4AC-672A272AB0DF}"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F7CE910-D158-406C-B2EE-6AD99821C6EA}" type="doc">
      <dgm:prSet loTypeId="urn:microsoft.com/office/officeart/2005/8/layout/chevron1" loCatId="process" qsTypeId="urn:microsoft.com/office/officeart/2005/8/quickstyle/3d4" qsCatId="3D" csTypeId="urn:microsoft.com/office/officeart/2005/8/colors/colorful4" csCatId="colorful" phldr="1"/>
      <dgm:spPr/>
    </dgm:pt>
    <dgm:pt modelId="{2D9571B7-CD7E-4A0E-A327-67FFD153897F}">
      <dgm:prSet phldrT="[Texte]"/>
      <dgm:spPr/>
      <dgm:t>
        <a:bodyPr/>
        <a:lstStyle/>
        <a:p>
          <a:r>
            <a:rPr lang="fr-FR" dirty="0" smtClean="0"/>
            <a:t>Réalisation</a:t>
          </a:r>
          <a:endParaRPr lang="fr-FR" dirty="0"/>
        </a:p>
      </dgm:t>
    </dgm:pt>
    <dgm:pt modelId="{D2787FE4-BCFA-48F1-80A9-C08C8828936D}" type="parTrans" cxnId="{3AEA3384-EF99-4139-B1B2-A762C728341C}">
      <dgm:prSet/>
      <dgm:spPr/>
      <dgm:t>
        <a:bodyPr/>
        <a:lstStyle/>
        <a:p>
          <a:endParaRPr lang="fr-FR"/>
        </a:p>
      </dgm:t>
    </dgm:pt>
    <dgm:pt modelId="{453DC84B-7218-46A7-9B01-E99D760A3BEC}" type="sibTrans" cxnId="{3AEA3384-EF99-4139-B1B2-A762C728341C}">
      <dgm:prSet/>
      <dgm:spPr/>
      <dgm:t>
        <a:bodyPr/>
        <a:lstStyle/>
        <a:p>
          <a:endParaRPr lang="fr-FR"/>
        </a:p>
      </dgm:t>
    </dgm:pt>
    <dgm:pt modelId="{3ABC6E12-FC24-4729-8EB8-B25F59036ECB}">
      <dgm:prSet phldrT="[Texte]"/>
      <dgm:spPr/>
      <dgm:t>
        <a:bodyPr/>
        <a:lstStyle/>
        <a:p>
          <a:r>
            <a:rPr lang="fr-FR" dirty="0" smtClean="0"/>
            <a:t>Gestion anémomètre</a:t>
          </a:r>
          <a:endParaRPr lang="fr-FR" dirty="0"/>
        </a:p>
      </dgm:t>
    </dgm:pt>
    <dgm:pt modelId="{3EC4563E-2C1A-4628-9E8B-E0FD0272067B}" type="parTrans" cxnId="{1DC0E9A0-1205-430E-A40A-7740A6BE2913}">
      <dgm:prSet/>
      <dgm:spPr/>
      <dgm:t>
        <a:bodyPr/>
        <a:lstStyle/>
        <a:p>
          <a:endParaRPr lang="fr-FR"/>
        </a:p>
      </dgm:t>
    </dgm:pt>
    <dgm:pt modelId="{2D4B3CA6-49A1-4887-8F07-96CBCE48523B}" type="sibTrans" cxnId="{1DC0E9A0-1205-430E-A40A-7740A6BE2913}">
      <dgm:prSet/>
      <dgm:spPr/>
      <dgm:t>
        <a:bodyPr/>
        <a:lstStyle/>
        <a:p>
          <a:endParaRPr lang="fr-FR"/>
        </a:p>
      </dgm:t>
    </dgm:pt>
    <dgm:pt modelId="{F77BABDE-7087-4059-9F07-FD6C1CAB3C43}">
      <dgm:prSet phldrT="[Texte]"/>
      <dgm:spPr/>
      <dgm:t>
        <a:bodyPr/>
        <a:lstStyle/>
        <a:p>
          <a:r>
            <a:rPr lang="fr-FR" dirty="0" smtClean="0"/>
            <a:t>Gestion boutons </a:t>
          </a:r>
          <a:endParaRPr lang="fr-FR" dirty="0"/>
        </a:p>
      </dgm:t>
    </dgm:pt>
    <dgm:pt modelId="{095CD735-BCC5-4E50-93F9-2B374DC88550}" type="parTrans" cxnId="{5A94B2CB-785C-4B6F-A57F-3FCE9A9B6F00}">
      <dgm:prSet/>
      <dgm:spPr/>
      <dgm:t>
        <a:bodyPr/>
        <a:lstStyle/>
        <a:p>
          <a:endParaRPr lang="fr-FR"/>
        </a:p>
      </dgm:t>
    </dgm:pt>
    <dgm:pt modelId="{4AF6A947-015B-44C2-B56D-C86D9ECBF7C4}" type="sibTrans" cxnId="{5A94B2CB-785C-4B6F-A57F-3FCE9A9B6F00}">
      <dgm:prSet/>
      <dgm:spPr/>
      <dgm:t>
        <a:bodyPr/>
        <a:lstStyle/>
        <a:p>
          <a:endParaRPr lang="fr-FR"/>
        </a:p>
      </dgm:t>
    </dgm:pt>
    <dgm:pt modelId="{97985AAF-630C-4415-9EA9-A7F7DA0A64E5}" type="pres">
      <dgm:prSet presAssocID="{DF7CE910-D158-406C-B2EE-6AD99821C6EA}" presName="Name0" presStyleCnt="0">
        <dgm:presLayoutVars>
          <dgm:dir/>
          <dgm:animLvl val="lvl"/>
          <dgm:resizeHandles val="exact"/>
        </dgm:presLayoutVars>
      </dgm:prSet>
      <dgm:spPr/>
    </dgm:pt>
    <dgm:pt modelId="{391BB015-6F55-4400-AD3B-BC8CB6C8300C}" type="pres">
      <dgm:prSet presAssocID="{2D9571B7-CD7E-4A0E-A327-67FFD153897F}" presName="parTxOnly" presStyleLbl="node1" presStyleIdx="0" presStyleCnt="3" custScaleY="141585">
        <dgm:presLayoutVars>
          <dgm:chMax val="0"/>
          <dgm:chPref val="0"/>
          <dgm:bulletEnabled val="1"/>
        </dgm:presLayoutVars>
      </dgm:prSet>
      <dgm:spPr/>
      <dgm:t>
        <a:bodyPr/>
        <a:lstStyle/>
        <a:p>
          <a:endParaRPr lang="fr-FR"/>
        </a:p>
      </dgm:t>
    </dgm:pt>
    <dgm:pt modelId="{F7441D79-CD2B-42C8-AF06-1CC85CD84591}" type="pres">
      <dgm:prSet presAssocID="{453DC84B-7218-46A7-9B01-E99D760A3BEC}" presName="parTxOnlySpace" presStyleCnt="0"/>
      <dgm:spPr/>
    </dgm:pt>
    <dgm:pt modelId="{08D15757-8EB6-485A-ACB2-DB7936D505F1}" type="pres">
      <dgm:prSet presAssocID="{3ABC6E12-FC24-4729-8EB8-B25F59036ECB}" presName="parTxOnly" presStyleLbl="node1" presStyleIdx="1" presStyleCnt="3" custScaleY="137323">
        <dgm:presLayoutVars>
          <dgm:chMax val="0"/>
          <dgm:chPref val="0"/>
          <dgm:bulletEnabled val="1"/>
        </dgm:presLayoutVars>
      </dgm:prSet>
      <dgm:spPr/>
      <dgm:t>
        <a:bodyPr/>
        <a:lstStyle/>
        <a:p>
          <a:endParaRPr lang="fr-FR"/>
        </a:p>
      </dgm:t>
    </dgm:pt>
    <dgm:pt modelId="{633DE02B-385B-44F5-BAC1-A1FD5FAD68C8}" type="pres">
      <dgm:prSet presAssocID="{2D4B3CA6-49A1-4887-8F07-96CBCE48523B}" presName="parTxOnlySpace" presStyleCnt="0"/>
      <dgm:spPr/>
    </dgm:pt>
    <dgm:pt modelId="{846D18F1-4917-4DF5-A4AC-672A272AB0DF}" type="pres">
      <dgm:prSet presAssocID="{F77BABDE-7087-4059-9F07-FD6C1CAB3C43}" presName="parTxOnly" presStyleLbl="node1" presStyleIdx="2" presStyleCnt="3" custScaleY="92571">
        <dgm:presLayoutVars>
          <dgm:chMax val="0"/>
          <dgm:chPref val="0"/>
          <dgm:bulletEnabled val="1"/>
        </dgm:presLayoutVars>
      </dgm:prSet>
      <dgm:spPr/>
      <dgm:t>
        <a:bodyPr/>
        <a:lstStyle/>
        <a:p>
          <a:endParaRPr lang="fr-FR"/>
        </a:p>
      </dgm:t>
    </dgm:pt>
  </dgm:ptLst>
  <dgm:cxnLst>
    <dgm:cxn modelId="{6E35A9C5-F967-4FCA-809B-A39B7D0D11FE}" type="presOf" srcId="{2D9571B7-CD7E-4A0E-A327-67FFD153897F}" destId="{391BB015-6F55-4400-AD3B-BC8CB6C8300C}" srcOrd="0" destOrd="0" presId="urn:microsoft.com/office/officeart/2005/8/layout/chevron1"/>
    <dgm:cxn modelId="{A49B8FB2-C4BA-42C4-A18D-D6A1D00C53A1}" type="presOf" srcId="{DF7CE910-D158-406C-B2EE-6AD99821C6EA}" destId="{97985AAF-630C-4415-9EA9-A7F7DA0A64E5}" srcOrd="0" destOrd="0" presId="urn:microsoft.com/office/officeart/2005/8/layout/chevron1"/>
    <dgm:cxn modelId="{547C58DF-1EAD-48D7-8281-CFCA23226CDF}" type="presOf" srcId="{F77BABDE-7087-4059-9F07-FD6C1CAB3C43}" destId="{846D18F1-4917-4DF5-A4AC-672A272AB0DF}" srcOrd="0" destOrd="0" presId="urn:microsoft.com/office/officeart/2005/8/layout/chevron1"/>
    <dgm:cxn modelId="{3AEA3384-EF99-4139-B1B2-A762C728341C}" srcId="{DF7CE910-D158-406C-B2EE-6AD99821C6EA}" destId="{2D9571B7-CD7E-4A0E-A327-67FFD153897F}" srcOrd="0" destOrd="0" parTransId="{D2787FE4-BCFA-48F1-80A9-C08C8828936D}" sibTransId="{453DC84B-7218-46A7-9B01-E99D760A3BEC}"/>
    <dgm:cxn modelId="{FE1A0E0B-0B39-47DB-BBF1-B4553116A71A}" type="presOf" srcId="{3ABC6E12-FC24-4729-8EB8-B25F59036ECB}" destId="{08D15757-8EB6-485A-ACB2-DB7936D505F1}" srcOrd="0" destOrd="0" presId="urn:microsoft.com/office/officeart/2005/8/layout/chevron1"/>
    <dgm:cxn modelId="{1DC0E9A0-1205-430E-A40A-7740A6BE2913}" srcId="{DF7CE910-D158-406C-B2EE-6AD99821C6EA}" destId="{3ABC6E12-FC24-4729-8EB8-B25F59036ECB}" srcOrd="1" destOrd="0" parTransId="{3EC4563E-2C1A-4628-9E8B-E0FD0272067B}" sibTransId="{2D4B3CA6-49A1-4887-8F07-96CBCE48523B}"/>
    <dgm:cxn modelId="{5A94B2CB-785C-4B6F-A57F-3FCE9A9B6F00}" srcId="{DF7CE910-D158-406C-B2EE-6AD99821C6EA}" destId="{F77BABDE-7087-4059-9F07-FD6C1CAB3C43}" srcOrd="2" destOrd="0" parTransId="{095CD735-BCC5-4E50-93F9-2B374DC88550}" sibTransId="{4AF6A947-015B-44C2-B56D-C86D9ECBF7C4}"/>
    <dgm:cxn modelId="{7D202919-DD83-4EAE-807C-3FE8C7724430}" type="presParOf" srcId="{97985AAF-630C-4415-9EA9-A7F7DA0A64E5}" destId="{391BB015-6F55-4400-AD3B-BC8CB6C8300C}" srcOrd="0" destOrd="0" presId="urn:microsoft.com/office/officeart/2005/8/layout/chevron1"/>
    <dgm:cxn modelId="{9FE63D70-F355-4922-8526-2F4A05E58F52}" type="presParOf" srcId="{97985AAF-630C-4415-9EA9-A7F7DA0A64E5}" destId="{F7441D79-CD2B-42C8-AF06-1CC85CD84591}" srcOrd="1" destOrd="0" presId="urn:microsoft.com/office/officeart/2005/8/layout/chevron1"/>
    <dgm:cxn modelId="{7142AD9B-ADDB-46C9-9546-8CA3EDDF616B}" type="presParOf" srcId="{97985AAF-630C-4415-9EA9-A7F7DA0A64E5}" destId="{08D15757-8EB6-485A-ACB2-DB7936D505F1}" srcOrd="2" destOrd="0" presId="urn:microsoft.com/office/officeart/2005/8/layout/chevron1"/>
    <dgm:cxn modelId="{83D40EF6-1C23-4FEA-976B-969D57B81F14}" type="presParOf" srcId="{97985AAF-630C-4415-9EA9-A7F7DA0A64E5}" destId="{633DE02B-385B-44F5-BAC1-A1FD5FAD68C8}" srcOrd="3" destOrd="0" presId="urn:microsoft.com/office/officeart/2005/8/layout/chevron1"/>
    <dgm:cxn modelId="{D31BF179-69B8-4266-B049-B4C245593332}" type="presParOf" srcId="{97985AAF-630C-4415-9EA9-A7F7DA0A64E5}" destId="{846D18F1-4917-4DF5-A4AC-672A272AB0DF}"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F7CE910-D158-406C-B2EE-6AD99821C6EA}" type="doc">
      <dgm:prSet loTypeId="urn:microsoft.com/office/officeart/2005/8/layout/chevron1" loCatId="process" qsTypeId="urn:microsoft.com/office/officeart/2005/8/quickstyle/3d4" qsCatId="3D" csTypeId="urn:microsoft.com/office/officeart/2005/8/colors/colorful4" csCatId="colorful" phldr="1"/>
      <dgm:spPr/>
    </dgm:pt>
    <dgm:pt modelId="{2D9571B7-CD7E-4A0E-A327-67FFD153897F}">
      <dgm:prSet phldrT="[Texte]"/>
      <dgm:spPr/>
      <dgm:t>
        <a:bodyPr/>
        <a:lstStyle/>
        <a:p>
          <a:r>
            <a:rPr lang="fr-FR" dirty="0" smtClean="0"/>
            <a:t>Réalisation</a:t>
          </a:r>
          <a:endParaRPr lang="fr-FR" dirty="0"/>
        </a:p>
      </dgm:t>
    </dgm:pt>
    <dgm:pt modelId="{D2787FE4-BCFA-48F1-80A9-C08C8828936D}" type="parTrans" cxnId="{3AEA3384-EF99-4139-B1B2-A762C728341C}">
      <dgm:prSet/>
      <dgm:spPr/>
      <dgm:t>
        <a:bodyPr/>
        <a:lstStyle/>
        <a:p>
          <a:endParaRPr lang="fr-FR"/>
        </a:p>
      </dgm:t>
    </dgm:pt>
    <dgm:pt modelId="{453DC84B-7218-46A7-9B01-E99D760A3BEC}" type="sibTrans" cxnId="{3AEA3384-EF99-4139-B1B2-A762C728341C}">
      <dgm:prSet/>
      <dgm:spPr/>
      <dgm:t>
        <a:bodyPr/>
        <a:lstStyle/>
        <a:p>
          <a:endParaRPr lang="fr-FR"/>
        </a:p>
      </dgm:t>
    </dgm:pt>
    <dgm:pt modelId="{3ABC6E12-FC24-4729-8EB8-B25F59036ECB}">
      <dgm:prSet phldrT="[Texte]"/>
      <dgm:spPr/>
      <dgm:t>
        <a:bodyPr/>
        <a:lstStyle/>
        <a:p>
          <a:r>
            <a:rPr lang="fr-FR" dirty="0" smtClean="0"/>
            <a:t>Gestion boutons </a:t>
          </a:r>
          <a:endParaRPr lang="fr-FR" dirty="0"/>
        </a:p>
      </dgm:t>
    </dgm:pt>
    <dgm:pt modelId="{3EC4563E-2C1A-4628-9E8B-E0FD0272067B}" type="parTrans" cxnId="{1DC0E9A0-1205-430E-A40A-7740A6BE2913}">
      <dgm:prSet/>
      <dgm:spPr/>
      <dgm:t>
        <a:bodyPr/>
        <a:lstStyle/>
        <a:p>
          <a:endParaRPr lang="fr-FR"/>
        </a:p>
      </dgm:t>
    </dgm:pt>
    <dgm:pt modelId="{2D4B3CA6-49A1-4887-8F07-96CBCE48523B}" type="sibTrans" cxnId="{1DC0E9A0-1205-430E-A40A-7740A6BE2913}">
      <dgm:prSet/>
      <dgm:spPr/>
      <dgm:t>
        <a:bodyPr/>
        <a:lstStyle/>
        <a:p>
          <a:endParaRPr lang="fr-FR"/>
        </a:p>
      </dgm:t>
    </dgm:pt>
    <dgm:pt modelId="{74C20A68-FB45-48FC-B788-B18988F2FE81}">
      <dgm:prSet/>
      <dgm:spPr/>
      <dgm:t>
        <a:bodyPr/>
        <a:lstStyle/>
        <a:p>
          <a:r>
            <a:rPr lang="fr-FR" dirty="0" smtClean="0"/>
            <a:t>Gestion anémomètre</a:t>
          </a:r>
          <a:endParaRPr lang="fr-FR" dirty="0" smtClean="0"/>
        </a:p>
      </dgm:t>
    </dgm:pt>
    <dgm:pt modelId="{9F380E3F-1172-451B-B646-064E93AA05A9}" type="parTrans" cxnId="{8084CDCD-0C85-4C4F-8D43-443B19506D1E}">
      <dgm:prSet/>
      <dgm:spPr/>
      <dgm:t>
        <a:bodyPr/>
        <a:lstStyle/>
        <a:p>
          <a:endParaRPr lang="fr-FR"/>
        </a:p>
      </dgm:t>
    </dgm:pt>
    <dgm:pt modelId="{AC5DD6AE-7A8A-484F-B272-12D4B487D0AD}" type="sibTrans" cxnId="{8084CDCD-0C85-4C4F-8D43-443B19506D1E}">
      <dgm:prSet/>
      <dgm:spPr/>
      <dgm:t>
        <a:bodyPr/>
        <a:lstStyle/>
        <a:p>
          <a:endParaRPr lang="fr-FR"/>
        </a:p>
      </dgm:t>
    </dgm:pt>
    <dgm:pt modelId="{97985AAF-630C-4415-9EA9-A7F7DA0A64E5}" type="pres">
      <dgm:prSet presAssocID="{DF7CE910-D158-406C-B2EE-6AD99821C6EA}" presName="Name0" presStyleCnt="0">
        <dgm:presLayoutVars>
          <dgm:dir/>
          <dgm:animLvl val="lvl"/>
          <dgm:resizeHandles val="exact"/>
        </dgm:presLayoutVars>
      </dgm:prSet>
      <dgm:spPr/>
    </dgm:pt>
    <dgm:pt modelId="{391BB015-6F55-4400-AD3B-BC8CB6C8300C}" type="pres">
      <dgm:prSet presAssocID="{2D9571B7-CD7E-4A0E-A327-67FFD153897F}" presName="parTxOnly" presStyleLbl="node1" presStyleIdx="0" presStyleCnt="3" custScaleY="141585">
        <dgm:presLayoutVars>
          <dgm:chMax val="0"/>
          <dgm:chPref val="0"/>
          <dgm:bulletEnabled val="1"/>
        </dgm:presLayoutVars>
      </dgm:prSet>
      <dgm:spPr/>
      <dgm:t>
        <a:bodyPr/>
        <a:lstStyle/>
        <a:p>
          <a:endParaRPr lang="fr-FR"/>
        </a:p>
      </dgm:t>
    </dgm:pt>
    <dgm:pt modelId="{F7441D79-CD2B-42C8-AF06-1CC85CD84591}" type="pres">
      <dgm:prSet presAssocID="{453DC84B-7218-46A7-9B01-E99D760A3BEC}" presName="parTxOnlySpace" presStyleCnt="0"/>
      <dgm:spPr/>
    </dgm:pt>
    <dgm:pt modelId="{08D15757-8EB6-485A-ACB2-DB7936D505F1}" type="pres">
      <dgm:prSet presAssocID="{3ABC6E12-FC24-4729-8EB8-B25F59036ECB}" presName="parTxOnly" presStyleLbl="node1" presStyleIdx="1" presStyleCnt="3" custScaleY="137323" custLinFactX="97830" custLinFactNeighborX="100000" custLinFactNeighborY="-15983">
        <dgm:presLayoutVars>
          <dgm:chMax val="0"/>
          <dgm:chPref val="0"/>
          <dgm:bulletEnabled val="1"/>
        </dgm:presLayoutVars>
      </dgm:prSet>
      <dgm:spPr/>
      <dgm:t>
        <a:bodyPr/>
        <a:lstStyle/>
        <a:p>
          <a:endParaRPr lang="fr-FR"/>
        </a:p>
      </dgm:t>
    </dgm:pt>
    <dgm:pt modelId="{633DE02B-385B-44F5-BAC1-A1FD5FAD68C8}" type="pres">
      <dgm:prSet presAssocID="{2D4B3CA6-49A1-4887-8F07-96CBCE48523B}" presName="parTxOnlySpace" presStyleCnt="0"/>
      <dgm:spPr/>
    </dgm:pt>
    <dgm:pt modelId="{F7FCA9E6-5097-419C-8B57-8A124FE5B20B}" type="pres">
      <dgm:prSet presAssocID="{74C20A68-FB45-48FC-B788-B18988F2FE81}" presName="parTxOnly" presStyleLbl="node1" presStyleIdx="2" presStyleCnt="3" custLinFactX="-76093" custLinFactNeighborX="-100000" custLinFactNeighborY="-4262">
        <dgm:presLayoutVars>
          <dgm:chMax val="0"/>
          <dgm:chPref val="0"/>
          <dgm:bulletEnabled val="1"/>
        </dgm:presLayoutVars>
      </dgm:prSet>
      <dgm:spPr/>
    </dgm:pt>
  </dgm:ptLst>
  <dgm:cxnLst>
    <dgm:cxn modelId="{1DC0E9A0-1205-430E-A40A-7740A6BE2913}" srcId="{DF7CE910-D158-406C-B2EE-6AD99821C6EA}" destId="{3ABC6E12-FC24-4729-8EB8-B25F59036ECB}" srcOrd="1" destOrd="0" parTransId="{3EC4563E-2C1A-4628-9E8B-E0FD0272067B}" sibTransId="{2D4B3CA6-49A1-4887-8F07-96CBCE48523B}"/>
    <dgm:cxn modelId="{DAF94364-C090-405A-8A1C-07DDEF707A00}" type="presOf" srcId="{DF7CE910-D158-406C-B2EE-6AD99821C6EA}" destId="{97985AAF-630C-4415-9EA9-A7F7DA0A64E5}" srcOrd="0" destOrd="0" presId="urn:microsoft.com/office/officeart/2005/8/layout/chevron1"/>
    <dgm:cxn modelId="{8084CDCD-0C85-4C4F-8D43-443B19506D1E}" srcId="{DF7CE910-D158-406C-B2EE-6AD99821C6EA}" destId="{74C20A68-FB45-48FC-B788-B18988F2FE81}" srcOrd="2" destOrd="0" parTransId="{9F380E3F-1172-451B-B646-064E93AA05A9}" sibTransId="{AC5DD6AE-7A8A-484F-B272-12D4B487D0AD}"/>
    <dgm:cxn modelId="{9D278999-9FCE-4A6D-B2C3-03752E7FAEC3}" type="presOf" srcId="{2D9571B7-CD7E-4A0E-A327-67FFD153897F}" destId="{391BB015-6F55-4400-AD3B-BC8CB6C8300C}" srcOrd="0" destOrd="0" presId="urn:microsoft.com/office/officeart/2005/8/layout/chevron1"/>
    <dgm:cxn modelId="{8BD941A9-AA85-48D1-8CD9-2D5C2B950F16}" type="presOf" srcId="{74C20A68-FB45-48FC-B788-B18988F2FE81}" destId="{F7FCA9E6-5097-419C-8B57-8A124FE5B20B}" srcOrd="0" destOrd="0" presId="urn:microsoft.com/office/officeart/2005/8/layout/chevron1"/>
    <dgm:cxn modelId="{DAAA9E3E-DA19-4DD4-A178-A63785D6F7FA}" type="presOf" srcId="{3ABC6E12-FC24-4729-8EB8-B25F59036ECB}" destId="{08D15757-8EB6-485A-ACB2-DB7936D505F1}" srcOrd="0" destOrd="0" presId="urn:microsoft.com/office/officeart/2005/8/layout/chevron1"/>
    <dgm:cxn modelId="{3AEA3384-EF99-4139-B1B2-A762C728341C}" srcId="{DF7CE910-D158-406C-B2EE-6AD99821C6EA}" destId="{2D9571B7-CD7E-4A0E-A327-67FFD153897F}" srcOrd="0" destOrd="0" parTransId="{D2787FE4-BCFA-48F1-80A9-C08C8828936D}" sibTransId="{453DC84B-7218-46A7-9B01-E99D760A3BEC}"/>
    <dgm:cxn modelId="{1515BF3E-5EFE-4A1F-A8A2-D5854AF986A2}" type="presParOf" srcId="{97985AAF-630C-4415-9EA9-A7F7DA0A64E5}" destId="{391BB015-6F55-4400-AD3B-BC8CB6C8300C}" srcOrd="0" destOrd="0" presId="urn:microsoft.com/office/officeart/2005/8/layout/chevron1"/>
    <dgm:cxn modelId="{AFFA0A7C-983F-40BF-9478-3B0718B53DC3}" type="presParOf" srcId="{97985AAF-630C-4415-9EA9-A7F7DA0A64E5}" destId="{F7441D79-CD2B-42C8-AF06-1CC85CD84591}" srcOrd="1" destOrd="0" presId="urn:microsoft.com/office/officeart/2005/8/layout/chevron1"/>
    <dgm:cxn modelId="{C3B8D739-A2F4-493F-8DB0-FD82F8A695E6}" type="presParOf" srcId="{97985AAF-630C-4415-9EA9-A7F7DA0A64E5}" destId="{08D15757-8EB6-485A-ACB2-DB7936D505F1}" srcOrd="2" destOrd="0" presId="urn:microsoft.com/office/officeart/2005/8/layout/chevron1"/>
    <dgm:cxn modelId="{2D9372A1-74A1-4056-A458-0B7181FB1546}" type="presParOf" srcId="{97985AAF-630C-4415-9EA9-A7F7DA0A64E5}" destId="{633DE02B-385B-44F5-BAC1-A1FD5FAD68C8}" srcOrd="3" destOrd="0" presId="urn:microsoft.com/office/officeart/2005/8/layout/chevron1"/>
    <dgm:cxn modelId="{399BBF77-AB86-479F-93A8-82C909E06DF9}" type="presParOf" srcId="{97985AAF-630C-4415-9EA9-A7F7DA0A64E5}" destId="{F7FCA9E6-5097-419C-8B57-8A124FE5B20B}"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DD72B8-F567-4370-995D-F418ADFE0CE7}">
      <dsp:nvSpPr>
        <dsp:cNvPr id="0" name=""/>
        <dsp:cNvSpPr/>
      </dsp:nvSpPr>
      <dsp:spPr>
        <a:xfrm>
          <a:off x="0" y="0"/>
          <a:ext cx="3079457" cy="1484840"/>
        </a:xfrm>
        <a:prstGeom prst="chevron">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fr-FR" sz="2300" kern="1200" dirty="0" smtClean="0"/>
            <a:t>Pilote de barre franche </a:t>
          </a:r>
          <a:endParaRPr lang="fr-FR" sz="2300" kern="1200" dirty="0"/>
        </a:p>
      </dsp:txBody>
      <dsp:txXfrm>
        <a:off x="742420" y="0"/>
        <a:ext cx="1594617" cy="1484840"/>
      </dsp:txXfrm>
    </dsp:sp>
    <dsp:sp modelId="{A4DFF073-14C4-405E-AA6B-28012A2FA7D1}">
      <dsp:nvSpPr>
        <dsp:cNvPr id="0" name=""/>
        <dsp:cNvSpPr/>
      </dsp:nvSpPr>
      <dsp:spPr>
        <a:xfrm>
          <a:off x="2781814" y="0"/>
          <a:ext cx="3079457" cy="1231782"/>
        </a:xfrm>
        <a:prstGeom prst="chevron">
          <a:avLst/>
        </a:prstGeom>
        <a:solidFill>
          <a:schemeClr val="accent4">
            <a:hueOff val="-4725531"/>
            <a:satOff val="-7569"/>
            <a:lumOff val="784"/>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fr-FR" sz="2300" kern="1200" dirty="0" smtClean="0"/>
            <a:t>Mode de fonctionnement </a:t>
          </a:r>
          <a:endParaRPr lang="fr-FR" sz="2300" kern="1200" dirty="0"/>
        </a:p>
      </dsp:txBody>
      <dsp:txXfrm>
        <a:off x="3397705" y="0"/>
        <a:ext cx="1847675" cy="12317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DD72B8-F567-4370-995D-F418ADFE0CE7}">
      <dsp:nvSpPr>
        <dsp:cNvPr id="0" name=""/>
        <dsp:cNvSpPr/>
      </dsp:nvSpPr>
      <dsp:spPr>
        <a:xfrm>
          <a:off x="2781805" y="0"/>
          <a:ext cx="3079457" cy="1630757"/>
        </a:xfrm>
        <a:prstGeom prst="chevron">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fr-FR" sz="1800" kern="1200" dirty="0" smtClean="0"/>
            <a:t>Mode de fonctionnement</a:t>
          </a:r>
          <a:endParaRPr lang="fr-FR" sz="1800" kern="1200" dirty="0"/>
        </a:p>
      </dsp:txBody>
      <dsp:txXfrm>
        <a:off x="3597184" y="0"/>
        <a:ext cx="1448700" cy="1630757"/>
      </dsp:txXfrm>
    </dsp:sp>
    <dsp:sp modelId="{A4DFF073-14C4-405E-AA6B-28012A2FA7D1}">
      <dsp:nvSpPr>
        <dsp:cNvPr id="0" name=""/>
        <dsp:cNvSpPr/>
      </dsp:nvSpPr>
      <dsp:spPr>
        <a:xfrm>
          <a:off x="64369" y="103026"/>
          <a:ext cx="3079457" cy="1231782"/>
        </a:xfrm>
        <a:prstGeom prst="chevron">
          <a:avLst/>
        </a:prstGeom>
        <a:solidFill>
          <a:schemeClr val="accent4">
            <a:hueOff val="-4725531"/>
            <a:satOff val="-7569"/>
            <a:lumOff val="784"/>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fr-FR" sz="1800" kern="1200" dirty="0" smtClean="0"/>
            <a:t>Pilote de barre franche </a:t>
          </a:r>
          <a:endParaRPr lang="fr-FR" sz="1800" kern="1200" dirty="0"/>
        </a:p>
      </dsp:txBody>
      <dsp:txXfrm>
        <a:off x="680260" y="103026"/>
        <a:ext cx="1847675" cy="12317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1BB015-6F55-4400-AD3B-BC8CB6C8300C}">
      <dsp:nvSpPr>
        <dsp:cNvPr id="0" name=""/>
        <dsp:cNvSpPr/>
      </dsp:nvSpPr>
      <dsp:spPr>
        <a:xfrm>
          <a:off x="2480" y="259127"/>
          <a:ext cx="3021753" cy="1711340"/>
        </a:xfrm>
        <a:prstGeom prst="chevron">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fr-FR" sz="2200" kern="1200" dirty="0" smtClean="0"/>
            <a:t>Objectif de bureau d’étude</a:t>
          </a:r>
          <a:endParaRPr lang="fr-FR" sz="2200" kern="1200" dirty="0"/>
        </a:p>
      </dsp:txBody>
      <dsp:txXfrm>
        <a:off x="858150" y="259127"/>
        <a:ext cx="1310413" cy="1711340"/>
      </dsp:txXfrm>
    </dsp:sp>
    <dsp:sp modelId="{08D15757-8EB6-485A-ACB2-DB7936D505F1}">
      <dsp:nvSpPr>
        <dsp:cNvPr id="0" name=""/>
        <dsp:cNvSpPr/>
      </dsp:nvSpPr>
      <dsp:spPr>
        <a:xfrm>
          <a:off x="2722058" y="284884"/>
          <a:ext cx="3021753" cy="1659825"/>
        </a:xfrm>
        <a:prstGeom prst="chevron">
          <a:avLst/>
        </a:prstGeom>
        <a:solidFill>
          <a:schemeClr val="accent4">
            <a:hueOff val="-2362766"/>
            <a:satOff val="-3784"/>
            <a:lumOff val="392"/>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fr-FR" sz="2200" kern="1200" dirty="0" smtClean="0"/>
            <a:t>Cahier de charge</a:t>
          </a:r>
          <a:endParaRPr lang="fr-FR" sz="2200" kern="1200" dirty="0"/>
        </a:p>
      </dsp:txBody>
      <dsp:txXfrm>
        <a:off x="3551971" y="284884"/>
        <a:ext cx="1361928" cy="1659825"/>
      </dsp:txXfrm>
    </dsp:sp>
    <dsp:sp modelId="{846D18F1-4917-4DF5-A4AC-672A272AB0DF}">
      <dsp:nvSpPr>
        <dsp:cNvPr id="0" name=""/>
        <dsp:cNvSpPr/>
      </dsp:nvSpPr>
      <dsp:spPr>
        <a:xfrm>
          <a:off x="5441637" y="555343"/>
          <a:ext cx="3021753" cy="1118907"/>
        </a:xfrm>
        <a:prstGeom prst="chevron">
          <a:avLst/>
        </a:prstGeom>
        <a:solidFill>
          <a:schemeClr val="accent4">
            <a:hueOff val="-4725531"/>
            <a:satOff val="-7569"/>
            <a:lumOff val="784"/>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fr-FR" sz="2200" kern="1200" smtClean="0"/>
            <a:t>Outils de conception et développement</a:t>
          </a:r>
          <a:endParaRPr lang="fr-FR" sz="2200" kern="1200" dirty="0"/>
        </a:p>
      </dsp:txBody>
      <dsp:txXfrm>
        <a:off x="6001091" y="555343"/>
        <a:ext cx="1902846" cy="11189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1BB015-6F55-4400-AD3B-BC8CB6C8300C}">
      <dsp:nvSpPr>
        <dsp:cNvPr id="0" name=""/>
        <dsp:cNvSpPr/>
      </dsp:nvSpPr>
      <dsp:spPr>
        <a:xfrm>
          <a:off x="2480" y="343410"/>
          <a:ext cx="3021753" cy="1542774"/>
        </a:xfrm>
        <a:prstGeom prst="chevron">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fr-FR" sz="1600" kern="1200" dirty="0" smtClean="0"/>
            <a:t>Objectif de bureau d’étude</a:t>
          </a:r>
          <a:endParaRPr lang="fr-FR" sz="1600" kern="1200" dirty="0"/>
        </a:p>
      </dsp:txBody>
      <dsp:txXfrm>
        <a:off x="773867" y="343410"/>
        <a:ext cx="1478979" cy="1542774"/>
      </dsp:txXfrm>
    </dsp:sp>
    <dsp:sp modelId="{08D15757-8EB6-485A-ACB2-DB7936D505F1}">
      <dsp:nvSpPr>
        <dsp:cNvPr id="0" name=""/>
        <dsp:cNvSpPr/>
      </dsp:nvSpPr>
      <dsp:spPr>
        <a:xfrm>
          <a:off x="5444117" y="259127"/>
          <a:ext cx="3021753" cy="1659825"/>
        </a:xfrm>
        <a:prstGeom prst="chevron">
          <a:avLst/>
        </a:prstGeom>
        <a:solidFill>
          <a:schemeClr val="accent4">
            <a:hueOff val="-2362766"/>
            <a:satOff val="-3784"/>
            <a:lumOff val="392"/>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fr-FR" sz="1600" kern="1200" dirty="0" smtClean="0"/>
            <a:t>Outils de conception et développement</a:t>
          </a:r>
          <a:endParaRPr lang="fr-FR" sz="1600" kern="1200" dirty="0"/>
        </a:p>
      </dsp:txBody>
      <dsp:txXfrm>
        <a:off x="6274030" y="259127"/>
        <a:ext cx="1361928" cy="1659825"/>
      </dsp:txXfrm>
    </dsp:sp>
    <dsp:sp modelId="{846D18F1-4917-4DF5-A4AC-672A272AB0DF}">
      <dsp:nvSpPr>
        <dsp:cNvPr id="0" name=""/>
        <dsp:cNvSpPr/>
      </dsp:nvSpPr>
      <dsp:spPr>
        <a:xfrm>
          <a:off x="2878736" y="598627"/>
          <a:ext cx="3021753" cy="1118907"/>
        </a:xfrm>
        <a:prstGeom prst="chevron">
          <a:avLst/>
        </a:prstGeom>
        <a:solidFill>
          <a:schemeClr val="accent4">
            <a:hueOff val="-4725531"/>
            <a:satOff val="-7569"/>
            <a:lumOff val="784"/>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fr-FR" sz="1600" kern="1200" dirty="0" smtClean="0"/>
            <a:t>Cahier de charge</a:t>
          </a:r>
          <a:endParaRPr lang="fr-FR" sz="1600" kern="1200" dirty="0"/>
        </a:p>
      </dsp:txBody>
      <dsp:txXfrm>
        <a:off x="3438190" y="598627"/>
        <a:ext cx="1902846" cy="11189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1BB015-6F55-4400-AD3B-BC8CB6C8300C}">
      <dsp:nvSpPr>
        <dsp:cNvPr id="0" name=""/>
        <dsp:cNvSpPr/>
      </dsp:nvSpPr>
      <dsp:spPr>
        <a:xfrm>
          <a:off x="2480" y="259127"/>
          <a:ext cx="3021753" cy="1711340"/>
        </a:xfrm>
        <a:prstGeom prst="chevron">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fr-FR" sz="2000" kern="1200" dirty="0" smtClean="0"/>
            <a:t>Réalisation</a:t>
          </a:r>
          <a:endParaRPr lang="fr-FR" sz="2000" kern="1200" dirty="0"/>
        </a:p>
      </dsp:txBody>
      <dsp:txXfrm>
        <a:off x="858150" y="259127"/>
        <a:ext cx="1310413" cy="1711340"/>
      </dsp:txXfrm>
    </dsp:sp>
    <dsp:sp modelId="{08D15757-8EB6-485A-ACB2-DB7936D505F1}">
      <dsp:nvSpPr>
        <dsp:cNvPr id="0" name=""/>
        <dsp:cNvSpPr/>
      </dsp:nvSpPr>
      <dsp:spPr>
        <a:xfrm>
          <a:off x="2722058" y="284884"/>
          <a:ext cx="3021753" cy="1659825"/>
        </a:xfrm>
        <a:prstGeom prst="chevron">
          <a:avLst/>
        </a:prstGeom>
        <a:solidFill>
          <a:schemeClr val="accent4">
            <a:hueOff val="-2362766"/>
            <a:satOff val="-3784"/>
            <a:lumOff val="392"/>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fr-FR" sz="2000" kern="1200" dirty="0" smtClean="0"/>
            <a:t>Gestion anémomètre</a:t>
          </a:r>
          <a:endParaRPr lang="fr-FR" sz="2000" kern="1200" dirty="0"/>
        </a:p>
      </dsp:txBody>
      <dsp:txXfrm>
        <a:off x="3551971" y="284884"/>
        <a:ext cx="1361928" cy="1659825"/>
      </dsp:txXfrm>
    </dsp:sp>
    <dsp:sp modelId="{846D18F1-4917-4DF5-A4AC-672A272AB0DF}">
      <dsp:nvSpPr>
        <dsp:cNvPr id="0" name=""/>
        <dsp:cNvSpPr/>
      </dsp:nvSpPr>
      <dsp:spPr>
        <a:xfrm>
          <a:off x="5441637" y="555343"/>
          <a:ext cx="3021753" cy="1118907"/>
        </a:xfrm>
        <a:prstGeom prst="chevron">
          <a:avLst/>
        </a:prstGeom>
        <a:solidFill>
          <a:schemeClr val="accent4">
            <a:hueOff val="-4725531"/>
            <a:satOff val="-7569"/>
            <a:lumOff val="784"/>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fr-FR" sz="2000" kern="1200" dirty="0" smtClean="0"/>
            <a:t>Gestion boutons </a:t>
          </a:r>
          <a:endParaRPr lang="fr-FR" sz="2000" kern="1200" dirty="0"/>
        </a:p>
      </dsp:txBody>
      <dsp:txXfrm>
        <a:off x="6001091" y="555343"/>
        <a:ext cx="1902846" cy="111890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1BB015-6F55-4400-AD3B-BC8CB6C8300C}">
      <dsp:nvSpPr>
        <dsp:cNvPr id="0" name=""/>
        <dsp:cNvSpPr/>
      </dsp:nvSpPr>
      <dsp:spPr>
        <a:xfrm>
          <a:off x="2480" y="259127"/>
          <a:ext cx="3021753" cy="1711340"/>
        </a:xfrm>
        <a:prstGeom prst="chevron">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lvl="0" algn="ctr" defTabSz="933450">
            <a:lnSpc>
              <a:spcPct val="90000"/>
            </a:lnSpc>
            <a:spcBef>
              <a:spcPct val="0"/>
            </a:spcBef>
            <a:spcAft>
              <a:spcPct val="35000"/>
            </a:spcAft>
          </a:pPr>
          <a:r>
            <a:rPr lang="fr-FR" sz="2100" kern="1200" dirty="0" smtClean="0"/>
            <a:t>Réalisation</a:t>
          </a:r>
          <a:endParaRPr lang="fr-FR" sz="2100" kern="1200" dirty="0"/>
        </a:p>
      </dsp:txBody>
      <dsp:txXfrm>
        <a:off x="858150" y="259127"/>
        <a:ext cx="1310413" cy="1711340"/>
      </dsp:txXfrm>
    </dsp:sp>
    <dsp:sp modelId="{08D15757-8EB6-485A-ACB2-DB7936D505F1}">
      <dsp:nvSpPr>
        <dsp:cNvPr id="0" name=""/>
        <dsp:cNvSpPr/>
      </dsp:nvSpPr>
      <dsp:spPr>
        <a:xfrm>
          <a:off x="5444117" y="91698"/>
          <a:ext cx="3021753" cy="1659825"/>
        </a:xfrm>
        <a:prstGeom prst="chevron">
          <a:avLst/>
        </a:prstGeom>
        <a:solidFill>
          <a:schemeClr val="accent4">
            <a:hueOff val="-2362766"/>
            <a:satOff val="-3784"/>
            <a:lumOff val="392"/>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lvl="0" algn="ctr" defTabSz="933450">
            <a:lnSpc>
              <a:spcPct val="90000"/>
            </a:lnSpc>
            <a:spcBef>
              <a:spcPct val="0"/>
            </a:spcBef>
            <a:spcAft>
              <a:spcPct val="35000"/>
            </a:spcAft>
          </a:pPr>
          <a:r>
            <a:rPr lang="fr-FR" sz="2100" kern="1200" dirty="0" smtClean="0"/>
            <a:t>Gestion boutons </a:t>
          </a:r>
          <a:endParaRPr lang="fr-FR" sz="2100" kern="1200" dirty="0"/>
        </a:p>
      </dsp:txBody>
      <dsp:txXfrm>
        <a:off x="6274030" y="91698"/>
        <a:ext cx="1361928" cy="1659825"/>
      </dsp:txXfrm>
    </dsp:sp>
    <dsp:sp modelId="{F7FCA9E6-5097-419C-8B57-8A124FE5B20B}">
      <dsp:nvSpPr>
        <dsp:cNvPr id="0" name=""/>
        <dsp:cNvSpPr/>
      </dsp:nvSpPr>
      <dsp:spPr>
        <a:xfrm>
          <a:off x="2840118" y="458931"/>
          <a:ext cx="3021753" cy="1208701"/>
        </a:xfrm>
        <a:prstGeom prst="chevron">
          <a:avLst/>
        </a:prstGeom>
        <a:solidFill>
          <a:schemeClr val="accent4">
            <a:hueOff val="-4725531"/>
            <a:satOff val="-7569"/>
            <a:lumOff val="784"/>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lvl="0" algn="ctr" defTabSz="933450">
            <a:lnSpc>
              <a:spcPct val="90000"/>
            </a:lnSpc>
            <a:spcBef>
              <a:spcPct val="0"/>
            </a:spcBef>
            <a:spcAft>
              <a:spcPct val="35000"/>
            </a:spcAft>
          </a:pPr>
          <a:r>
            <a:rPr lang="fr-FR" sz="2100" kern="1200" dirty="0" smtClean="0"/>
            <a:t>Gestion anémomètre</a:t>
          </a:r>
          <a:endParaRPr lang="fr-FR" sz="2100" kern="1200" dirty="0" smtClean="0"/>
        </a:p>
      </dsp:txBody>
      <dsp:txXfrm>
        <a:off x="3444469" y="458931"/>
        <a:ext cx="1813052" cy="120870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smtClean="0"/>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12/17/2020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smtClean="0"/>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12/17/2020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12/17/2020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12/17/2020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FR" dirty="0"/>
              <a:t/>
            </a:r>
            <a:br>
              <a:rPr lang="fr-FR" dirty="0"/>
            </a:br>
            <a:r>
              <a:rPr lang="fr-FR" dirty="0"/>
              <a:t> </a:t>
            </a:r>
            <a:r>
              <a:rPr lang="fr-FR" b="1" dirty="0"/>
              <a:t>Pilote de barre franche </a:t>
            </a:r>
            <a:r>
              <a:rPr lang="fr-FR" dirty="0"/>
              <a:t/>
            </a:r>
            <a:br>
              <a:rPr lang="fr-FR" dirty="0"/>
            </a:br>
            <a:r>
              <a:rPr lang="fr-FR" sz="3600" b="1" dirty="0"/>
              <a:t>- Gestion anémomètre </a:t>
            </a:r>
            <a:r>
              <a:rPr lang="fr-FR" sz="3600" dirty="0"/>
              <a:t/>
            </a:r>
            <a:br>
              <a:rPr lang="fr-FR" sz="3600" dirty="0"/>
            </a:br>
            <a:r>
              <a:rPr lang="fr-FR" sz="3600" b="1" dirty="0"/>
              <a:t>- Gestion boutons poussoirs </a:t>
            </a:r>
            <a:endParaRPr lang="fr-FR" sz="3600" dirty="0"/>
          </a:p>
        </p:txBody>
      </p:sp>
      <p:sp>
        <p:nvSpPr>
          <p:cNvPr id="3" name="Sous-titre 2"/>
          <p:cNvSpPr>
            <a:spLocks noGrp="1"/>
          </p:cNvSpPr>
          <p:nvPr>
            <p:ph type="subTitle" idx="1"/>
          </p:nvPr>
        </p:nvSpPr>
        <p:spPr>
          <a:xfrm>
            <a:off x="5649934" y="5636900"/>
            <a:ext cx="6443328" cy="854052"/>
          </a:xfrm>
        </p:spPr>
        <p:txBody>
          <a:bodyPr>
            <a:normAutofit fontScale="92500" lnSpcReduction="20000"/>
          </a:bodyPr>
          <a:lstStyle/>
          <a:p>
            <a:r>
              <a:rPr lang="fr-FR" dirty="0" smtClean="0"/>
              <a:t>Réalisé par : </a:t>
            </a:r>
            <a:r>
              <a:rPr lang="fr-FR" dirty="0" err="1" smtClean="0"/>
              <a:t>Oukziz</a:t>
            </a:r>
            <a:r>
              <a:rPr lang="fr-FR" dirty="0" smtClean="0"/>
              <a:t> Yasmine </a:t>
            </a:r>
          </a:p>
          <a:p>
            <a:r>
              <a:rPr lang="fr-FR" dirty="0"/>
              <a:t> </a:t>
            </a:r>
            <a:r>
              <a:rPr lang="fr-FR" dirty="0" smtClean="0"/>
              <a:t>                    </a:t>
            </a:r>
            <a:r>
              <a:rPr lang="fr-FR" dirty="0" err="1" smtClean="0"/>
              <a:t>Mahraz</a:t>
            </a:r>
            <a:r>
              <a:rPr lang="fr-FR" dirty="0" smtClean="0"/>
              <a:t> </a:t>
            </a:r>
            <a:r>
              <a:rPr lang="fr-FR" dirty="0" err="1" smtClean="0"/>
              <a:t>anass</a:t>
            </a:r>
            <a:endParaRPr lang="fr-FR" dirty="0"/>
          </a:p>
        </p:txBody>
      </p:sp>
    </p:spTree>
    <p:extLst>
      <p:ext uri="{BB962C8B-B14F-4D97-AF65-F5344CB8AC3E}">
        <p14:creationId xmlns:p14="http://schemas.microsoft.com/office/powerpoint/2010/main" val="1441626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Synthèse VHDL des fonctions : </a:t>
            </a:r>
            <a:endParaRPr lang="fr-FR" dirty="0"/>
          </a:p>
        </p:txBody>
      </p:sp>
      <p:sp>
        <p:nvSpPr>
          <p:cNvPr id="3" name="Espace réservé du contenu 2"/>
          <p:cNvSpPr>
            <a:spLocks noGrp="1"/>
          </p:cNvSpPr>
          <p:nvPr>
            <p:ph idx="1"/>
          </p:nvPr>
        </p:nvSpPr>
        <p:spPr/>
        <p:txBody>
          <a:bodyPr>
            <a:normAutofit fontScale="70000" lnSpcReduction="20000"/>
          </a:bodyPr>
          <a:lstStyle/>
          <a:p>
            <a:pPr marL="0" indent="0">
              <a:buNone/>
            </a:pPr>
            <a:r>
              <a:rPr lang="fr-FR" dirty="0"/>
              <a:t>Le circuit synthétisable « </a:t>
            </a:r>
            <a:r>
              <a:rPr lang="fr-FR" dirty="0" err="1"/>
              <a:t>gestion_anemometre</a:t>
            </a:r>
            <a:r>
              <a:rPr lang="fr-FR" dirty="0"/>
              <a:t> » a été développé en langage VHDL pour une carte DE2 (</a:t>
            </a:r>
            <a:r>
              <a:rPr lang="fr-FR" dirty="0" err="1"/>
              <a:t>FPGA,Cyclone</a:t>
            </a:r>
            <a:r>
              <a:rPr lang="fr-FR" dirty="0"/>
              <a:t> II, EP2C35F672C6) et suivant une approche hiérarchique et modulaire (les sous-fonctions sont implémentées par des </a:t>
            </a:r>
            <a:r>
              <a:rPr lang="fr-FR" dirty="0" err="1"/>
              <a:t>process</a:t>
            </a:r>
            <a:r>
              <a:rPr lang="fr-FR" dirty="0"/>
              <a:t>). </a:t>
            </a:r>
          </a:p>
          <a:p>
            <a:r>
              <a:rPr lang="fr-FR" dirty="0" smtClean="0"/>
              <a:t> </a:t>
            </a:r>
            <a:r>
              <a:rPr lang="fr-FR" b="1" dirty="0"/>
              <a:t>Génération base fréquence_10Khz : </a:t>
            </a:r>
            <a:r>
              <a:rPr lang="fr-FR" dirty="0"/>
              <a:t>Pour implémenter cette fonction, nous avons développé un diviseur de fréquence permettant de générer une </a:t>
            </a:r>
            <a:r>
              <a:rPr lang="fr-FR" dirty="0" smtClean="0"/>
              <a:t>horloge </a:t>
            </a:r>
            <a:r>
              <a:rPr lang="fr-FR" dirty="0"/>
              <a:t>10Khz à partir de l’horloge interne du FPGA (50Mhz). </a:t>
            </a:r>
          </a:p>
          <a:p>
            <a:r>
              <a:rPr lang="fr-FR" dirty="0" smtClean="0"/>
              <a:t> </a:t>
            </a:r>
            <a:r>
              <a:rPr lang="fr-FR" b="1" dirty="0"/>
              <a:t>Comptage fronts </a:t>
            </a:r>
            <a:r>
              <a:rPr lang="fr-FR" b="1" dirty="0" err="1"/>
              <a:t>in_freq</a:t>
            </a:r>
            <a:r>
              <a:rPr lang="fr-FR" b="1" dirty="0"/>
              <a:t> : </a:t>
            </a:r>
            <a:r>
              <a:rPr lang="fr-FR" dirty="0"/>
              <a:t>Cette fonction a été implémentée sous forme d’un compteur de 8 bits avec un </a:t>
            </a:r>
            <a:r>
              <a:rPr lang="fr-FR" dirty="0" err="1"/>
              <a:t>process</a:t>
            </a:r>
            <a:r>
              <a:rPr lang="fr-FR" dirty="0"/>
              <a:t> sensible au signale </a:t>
            </a:r>
            <a:r>
              <a:rPr lang="fr-FR" dirty="0" err="1"/>
              <a:t>in_freq</a:t>
            </a:r>
            <a:r>
              <a:rPr lang="fr-FR" dirty="0"/>
              <a:t> </a:t>
            </a:r>
          </a:p>
          <a:p>
            <a:r>
              <a:rPr lang="fr-FR" dirty="0" smtClean="0"/>
              <a:t> </a:t>
            </a:r>
            <a:r>
              <a:rPr lang="fr-FR" b="1" dirty="0"/>
              <a:t>M.A.E </a:t>
            </a:r>
            <a:r>
              <a:rPr lang="fr-FR" dirty="0"/>
              <a:t>:Cette fonction a été implémentée sous forme d’une machine à état avec un </a:t>
            </a:r>
            <a:r>
              <a:rPr lang="fr-FR" dirty="0" err="1"/>
              <a:t>process</a:t>
            </a:r>
            <a:r>
              <a:rPr lang="fr-FR" dirty="0"/>
              <a:t> sensible à notre horloge de synchronisation clk1. Ce processus prend en charge la transition entre les différents états pour assurer le fonctionnement convenable des </a:t>
            </a:r>
            <a:r>
              <a:rPr lang="fr-FR" dirty="0" err="1"/>
              <a:t>des</a:t>
            </a:r>
            <a:r>
              <a:rPr lang="fr-FR" dirty="0"/>
              <a:t> deux modes de mesure (</a:t>
            </a:r>
            <a:r>
              <a:rPr lang="fr-FR" dirty="0" err="1"/>
              <a:t>monocoup</a:t>
            </a:r>
            <a:r>
              <a:rPr lang="fr-FR" dirty="0"/>
              <a:t> et continu). </a:t>
            </a:r>
          </a:p>
          <a:p>
            <a:endParaRPr lang="fr-FR" dirty="0"/>
          </a:p>
        </p:txBody>
      </p:sp>
    </p:spTree>
    <p:extLst>
      <p:ext uri="{BB962C8B-B14F-4D97-AF65-F5344CB8AC3E}">
        <p14:creationId xmlns:p14="http://schemas.microsoft.com/office/powerpoint/2010/main" val="1196629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Simulation Partielle </a:t>
            </a:r>
            <a:endParaRPr lang="fr-FR" b="1" dirty="0"/>
          </a:p>
        </p:txBody>
      </p:sp>
      <p:sp>
        <p:nvSpPr>
          <p:cNvPr id="3" name="Espace réservé du contenu 2"/>
          <p:cNvSpPr>
            <a:spLocks noGrp="1"/>
          </p:cNvSpPr>
          <p:nvPr>
            <p:ph sz="half" idx="1"/>
          </p:nvPr>
        </p:nvSpPr>
        <p:spPr>
          <a:xfrm>
            <a:off x="1141410" y="1828800"/>
            <a:ext cx="10011694" cy="2537139"/>
          </a:xfrm>
        </p:spPr>
        <p:txBody>
          <a:bodyPr>
            <a:normAutofit/>
          </a:bodyPr>
          <a:lstStyle/>
          <a:p>
            <a:pPr marL="0" indent="0">
              <a:buNone/>
            </a:pPr>
            <a:endParaRPr lang="fr-FR" dirty="0"/>
          </a:p>
          <a:p>
            <a:r>
              <a:rPr lang="fr-FR" b="1" dirty="0"/>
              <a:t>Interprétation : </a:t>
            </a:r>
            <a:r>
              <a:rPr lang="fr-FR" dirty="0"/>
              <a:t>Sur le graphe de la simulation, nous arrivons à lire le nombre des fronts montants de la fréquence à mesurée, ce nombre est réinitialiser à 0 quand le reset devient à 1, ainsi il est activé quand l’entré de commande est à 1. Donc on a bien vérifié le fonctionnement de notre compteur8 de fronts. </a:t>
            </a:r>
          </a:p>
          <a:p>
            <a:endParaRPr lang="fr-FR" dirty="0"/>
          </a:p>
        </p:txBody>
      </p:sp>
      <p:pic>
        <p:nvPicPr>
          <p:cNvPr id="5" name="Espace réservé du contenu 4"/>
          <p:cNvPicPr>
            <a:picLocks noGrp="1" noChangeAspect="1"/>
          </p:cNvPicPr>
          <p:nvPr>
            <p:ph sz="half" idx="2"/>
          </p:nvPr>
        </p:nvPicPr>
        <p:blipFill>
          <a:blip r:embed="rId2"/>
          <a:stretch>
            <a:fillRect/>
          </a:stretch>
        </p:blipFill>
        <p:spPr>
          <a:xfrm>
            <a:off x="1141410" y="4685761"/>
            <a:ext cx="10011693" cy="1425262"/>
          </a:xfrm>
          <a:prstGeom prst="rect">
            <a:avLst/>
          </a:prstGeom>
        </p:spPr>
      </p:pic>
    </p:spTree>
    <p:extLst>
      <p:ext uri="{BB962C8B-B14F-4D97-AF65-F5344CB8AC3E}">
        <p14:creationId xmlns:p14="http://schemas.microsoft.com/office/powerpoint/2010/main" val="12113585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Synthèse VHDL globale du circuit : </a:t>
            </a:r>
            <a:endParaRPr lang="fr-FR" dirty="0"/>
          </a:p>
        </p:txBody>
      </p:sp>
      <p:pic>
        <p:nvPicPr>
          <p:cNvPr id="5" name="Espace réservé du contenu 4"/>
          <p:cNvPicPr>
            <a:picLocks noGrp="1" noChangeAspect="1"/>
          </p:cNvPicPr>
          <p:nvPr>
            <p:ph sz="half" idx="1"/>
          </p:nvPr>
        </p:nvPicPr>
        <p:blipFill>
          <a:blip r:embed="rId2"/>
          <a:stretch>
            <a:fillRect/>
          </a:stretch>
        </p:blipFill>
        <p:spPr>
          <a:xfrm>
            <a:off x="793683" y="2097088"/>
            <a:ext cx="5194993" cy="3694112"/>
          </a:xfrm>
          <a:prstGeom prst="rect">
            <a:avLst/>
          </a:prstGeom>
        </p:spPr>
      </p:pic>
      <p:pic>
        <p:nvPicPr>
          <p:cNvPr id="6" name="Espace réservé du contenu 5"/>
          <p:cNvPicPr>
            <a:picLocks noGrp="1" noChangeAspect="1"/>
          </p:cNvPicPr>
          <p:nvPr>
            <p:ph sz="half" idx="2"/>
          </p:nvPr>
        </p:nvPicPr>
        <p:blipFill>
          <a:blip r:embed="rId3"/>
          <a:stretch>
            <a:fillRect/>
          </a:stretch>
        </p:blipFill>
        <p:spPr>
          <a:xfrm>
            <a:off x="6172198" y="2097088"/>
            <a:ext cx="5222943" cy="3694112"/>
          </a:xfrm>
          <a:prstGeom prst="rect">
            <a:avLst/>
          </a:prstGeom>
        </p:spPr>
      </p:pic>
    </p:spTree>
    <p:extLst>
      <p:ext uri="{BB962C8B-B14F-4D97-AF65-F5344CB8AC3E}">
        <p14:creationId xmlns:p14="http://schemas.microsoft.com/office/powerpoint/2010/main" val="261031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dirty="0"/>
              <a:t/>
            </a:r>
            <a:br>
              <a:rPr lang="fr-FR" dirty="0"/>
            </a:br>
            <a:endParaRPr lang="fr-FR" dirty="0"/>
          </a:p>
        </p:txBody>
      </p:sp>
      <p:sp>
        <p:nvSpPr>
          <p:cNvPr id="3" name="Espace réservé du contenu 2"/>
          <p:cNvSpPr>
            <a:spLocks noGrp="1"/>
          </p:cNvSpPr>
          <p:nvPr>
            <p:ph idx="1"/>
          </p:nvPr>
        </p:nvSpPr>
        <p:spPr/>
        <p:txBody>
          <a:bodyPr/>
          <a:lstStyle/>
          <a:p>
            <a:r>
              <a:rPr lang="fr-FR" dirty="0"/>
              <a:t>Dans cette partie on va développer un circuit de gestion des boutons poussoirs qui permet à la fois de piloter le vérin à travers les trois boutons selon le mode de fonctionnement </a:t>
            </a:r>
            <a:r>
              <a:rPr lang="fr-FR" dirty="0" err="1"/>
              <a:t>at</a:t>
            </a:r>
            <a:r>
              <a:rPr lang="fr-FR" dirty="0"/>
              <a:t> aussi d’indiquer à l’utilisateur le mode de fonctionnement et la validation de chaque tâche à travers les trois </a:t>
            </a:r>
            <a:r>
              <a:rPr lang="fr-FR" dirty="0" err="1"/>
              <a:t>Leds</a:t>
            </a:r>
            <a:r>
              <a:rPr lang="fr-FR" dirty="0"/>
              <a:t> (Bâbord, Tribord et STBY) et le bip sonore </a:t>
            </a:r>
            <a:endParaRPr lang="fr-FR" dirty="0"/>
          </a:p>
        </p:txBody>
      </p:sp>
      <p:graphicFrame>
        <p:nvGraphicFramePr>
          <p:cNvPr id="4" name="Diagramme 3"/>
          <p:cNvGraphicFramePr/>
          <p:nvPr>
            <p:extLst>
              <p:ext uri="{D42A27DB-BD31-4B8C-83A1-F6EECF244321}">
                <p14:modId xmlns:p14="http://schemas.microsoft.com/office/powerpoint/2010/main" val="2274821117"/>
              </p:ext>
            </p:extLst>
          </p:nvPr>
        </p:nvGraphicFramePr>
        <p:xfrm>
          <a:off x="1759954" y="19892"/>
          <a:ext cx="8465871" cy="22295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87567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ANALYSE FONCTIONNELLE</a:t>
            </a:r>
            <a:endParaRPr lang="fr-FR" b="1" dirty="0"/>
          </a:p>
        </p:txBody>
      </p:sp>
      <p:sp>
        <p:nvSpPr>
          <p:cNvPr id="4" name="Espace réservé du contenu 3"/>
          <p:cNvSpPr>
            <a:spLocks noGrp="1"/>
          </p:cNvSpPr>
          <p:nvPr>
            <p:ph sz="half" idx="2"/>
          </p:nvPr>
        </p:nvSpPr>
        <p:spPr>
          <a:xfrm>
            <a:off x="6172200" y="2097088"/>
            <a:ext cx="4875211" cy="4368106"/>
          </a:xfrm>
        </p:spPr>
        <p:txBody>
          <a:bodyPr>
            <a:normAutofit fontScale="85000" lnSpcReduction="20000"/>
          </a:bodyPr>
          <a:lstStyle/>
          <a:p>
            <a:r>
              <a:rPr lang="fr-FR" sz="1500" b="1" dirty="0"/>
              <a:t>Diviseur 100 </a:t>
            </a:r>
            <a:r>
              <a:rPr lang="fr-FR" sz="1500" dirty="0"/>
              <a:t>: Ce bloc permet de générer une horloge de 100Hz à partir de l’horloge interne qui vaut 50MHz, il est utilisé </a:t>
            </a:r>
            <a:r>
              <a:rPr lang="fr-FR" sz="1500" dirty="0" smtClean="0"/>
              <a:t>pour synchroniser </a:t>
            </a:r>
            <a:r>
              <a:rPr lang="fr-FR" sz="1500" dirty="0"/>
              <a:t>des différents </a:t>
            </a:r>
            <a:r>
              <a:rPr lang="fr-FR" sz="1500" dirty="0" err="1"/>
              <a:t>process</a:t>
            </a:r>
            <a:r>
              <a:rPr lang="fr-FR" sz="1500" dirty="0"/>
              <a:t> de notre programme</a:t>
            </a:r>
            <a:r>
              <a:rPr lang="fr-FR" sz="1500" dirty="0" smtClean="0"/>
              <a:t>.</a:t>
            </a:r>
          </a:p>
          <a:p>
            <a:r>
              <a:rPr lang="fr-FR" sz="1500" b="1" dirty="0" smtClean="0"/>
              <a:t>Diviseur 1 </a:t>
            </a:r>
            <a:r>
              <a:rPr lang="fr-FR" sz="1500" dirty="0"/>
              <a:t>à partir d’horloge 100 Hz, ce bloc est utilisé dans ce projet pour clignoter la </a:t>
            </a:r>
            <a:r>
              <a:rPr lang="fr-FR" sz="1500" dirty="0" err="1"/>
              <a:t>Led</a:t>
            </a:r>
            <a:r>
              <a:rPr lang="fr-FR" sz="1500" dirty="0"/>
              <a:t> STBY en mode veille. </a:t>
            </a:r>
            <a:endParaRPr lang="fr-FR" sz="1500" dirty="0" smtClean="0"/>
          </a:p>
          <a:p>
            <a:r>
              <a:rPr lang="fr-FR" sz="1500" b="1" dirty="0" smtClean="0"/>
              <a:t>Diviseur 50 </a:t>
            </a:r>
            <a:r>
              <a:rPr lang="fr-FR" sz="1500" dirty="0" smtClean="0"/>
              <a:t>: </a:t>
            </a:r>
            <a:r>
              <a:rPr lang="fr-FR" sz="1500" dirty="0"/>
              <a:t>génération d’une horloge 1Hz à partir d’horloge 100 Hz, ce bloc est utilisé pour allumer les trois </a:t>
            </a:r>
            <a:r>
              <a:rPr lang="fr-FR" sz="1500" dirty="0" err="1"/>
              <a:t>Leds</a:t>
            </a:r>
            <a:r>
              <a:rPr lang="fr-FR" sz="1500" dirty="0"/>
              <a:t> </a:t>
            </a:r>
            <a:endParaRPr lang="fr-FR" sz="1500" dirty="0" smtClean="0"/>
          </a:p>
          <a:p>
            <a:r>
              <a:rPr lang="fr-FR" sz="1500" b="1" dirty="0" smtClean="0"/>
              <a:t>Temporisation</a:t>
            </a:r>
            <a:r>
              <a:rPr lang="fr-FR" sz="1500" dirty="0" smtClean="0"/>
              <a:t> : </a:t>
            </a:r>
            <a:r>
              <a:rPr lang="fr-FR" sz="1500" dirty="0"/>
              <a:t>Génération de la temporisation de 3 secondes afin de différencier les appuis longs et courts des boutons Bâbord et Tribord. </a:t>
            </a:r>
            <a:endParaRPr lang="fr-FR" sz="1500" dirty="0" smtClean="0"/>
          </a:p>
          <a:p>
            <a:r>
              <a:rPr lang="fr-FR" sz="1500" b="1" dirty="0" err="1" smtClean="0"/>
              <a:t>Gestion_bip</a:t>
            </a:r>
            <a:r>
              <a:rPr lang="fr-FR" sz="1500" dirty="0" smtClean="0"/>
              <a:t>: </a:t>
            </a:r>
            <a:r>
              <a:rPr lang="fr-FR" sz="1500" dirty="0"/>
              <a:t>Ce bloc représente une machine à état qui a pour but de générer des Bip et double Bip selon la durée d’appui exercée sur les deux boutons poussoirs. </a:t>
            </a:r>
            <a:endParaRPr lang="fr-FR" sz="1500" dirty="0" smtClean="0"/>
          </a:p>
          <a:p>
            <a:r>
              <a:rPr lang="fr-FR" sz="1500" b="1" dirty="0"/>
              <a:t>M,A,E </a:t>
            </a:r>
            <a:r>
              <a:rPr lang="fr-FR" sz="1500" dirty="0" smtClean="0"/>
              <a:t> :Ce </a:t>
            </a:r>
            <a:r>
              <a:rPr lang="fr-FR" sz="1500" dirty="0"/>
              <a:t>bloc représente une machine à état de gestion boutons poussoirs qui est le </a:t>
            </a:r>
            <a:r>
              <a:rPr lang="fr-FR" sz="1500" dirty="0" err="1"/>
              <a:t>coeur</a:t>
            </a:r>
            <a:r>
              <a:rPr lang="fr-FR" sz="1500" dirty="0"/>
              <a:t> de notre programme, il est synchronisé par une horloge de 100Hz. Il assure la transition d’un état à l’autre selon les modes de fonctionnement et aussi de générer les valeurs de </a:t>
            </a:r>
            <a:r>
              <a:rPr lang="fr-FR" sz="1500" dirty="0" err="1"/>
              <a:t>codeFonction</a:t>
            </a:r>
            <a:r>
              <a:rPr lang="fr-FR" sz="1500" dirty="0"/>
              <a:t> en sortie</a:t>
            </a:r>
            <a:r>
              <a:rPr lang="fr-FR" sz="1500" b="1" dirty="0"/>
              <a:t>. </a:t>
            </a:r>
            <a:endParaRPr lang="fr-FR" sz="1500" dirty="0" smtClean="0"/>
          </a:p>
          <a:p>
            <a:endParaRPr lang="fr-FR" sz="1400" dirty="0" smtClean="0"/>
          </a:p>
          <a:p>
            <a:endParaRPr lang="fr-FR" sz="1400" dirty="0" smtClean="0"/>
          </a:p>
          <a:p>
            <a:endParaRPr lang="fr-FR" sz="1400" dirty="0"/>
          </a:p>
        </p:txBody>
      </p:sp>
      <p:pic>
        <p:nvPicPr>
          <p:cNvPr id="7" name="Espace réservé du contenu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41413" y="2249486"/>
            <a:ext cx="4878387" cy="4215707"/>
          </a:xfrm>
        </p:spPr>
      </p:pic>
    </p:spTree>
    <p:extLst>
      <p:ext uri="{BB962C8B-B14F-4D97-AF65-F5344CB8AC3E}">
        <p14:creationId xmlns:p14="http://schemas.microsoft.com/office/powerpoint/2010/main" val="41087634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Simulation sur modelsim</a:t>
            </a:r>
            <a:endParaRPr lang="fr-FR" b="1" dirty="0"/>
          </a:p>
        </p:txBody>
      </p:sp>
      <p:pic>
        <p:nvPicPr>
          <p:cNvPr id="4" name="Espace réservé du contenu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41413" y="2097088"/>
            <a:ext cx="4878387" cy="3994619"/>
          </a:xfrm>
        </p:spPr>
      </p:pic>
      <p:sp>
        <p:nvSpPr>
          <p:cNvPr id="5" name="Espace réservé du contenu 4"/>
          <p:cNvSpPr>
            <a:spLocks noGrp="1"/>
          </p:cNvSpPr>
          <p:nvPr>
            <p:ph sz="half" idx="2"/>
          </p:nvPr>
        </p:nvSpPr>
        <p:spPr>
          <a:xfrm>
            <a:off x="6172200" y="2249485"/>
            <a:ext cx="5624848" cy="3842221"/>
          </a:xfrm>
        </p:spPr>
        <p:txBody>
          <a:bodyPr>
            <a:normAutofit/>
          </a:bodyPr>
          <a:lstStyle/>
          <a:p>
            <a:r>
              <a:rPr lang="fr-FR" dirty="0" smtClean="0"/>
              <a:t> </a:t>
            </a:r>
            <a:r>
              <a:rPr lang="fr-FR" dirty="0"/>
              <a:t>Exemple de simulation : Nous avons simulé le cas où le système est dans l’états</a:t>
            </a:r>
          </a:p>
          <a:p>
            <a:r>
              <a:rPr lang="fr-FR" dirty="0"/>
              <a:t>bâbord :, c’est-à-dire qu’il fait une rotation d’un degré à gauche.</a:t>
            </a:r>
          </a:p>
          <a:p>
            <a:pPr marL="0" indent="0">
              <a:buNone/>
            </a:pPr>
            <a:r>
              <a:rPr lang="fr-FR" dirty="0"/>
              <a:t>BP_STBY=’ 1’ ,BP_B='1' et </a:t>
            </a:r>
            <a:r>
              <a:rPr lang="fr-FR" dirty="0" err="1"/>
              <a:t>fin_tempo</a:t>
            </a:r>
            <a:r>
              <a:rPr lang="fr-FR" dirty="0"/>
              <a:t>='0' =&gt; </a:t>
            </a:r>
            <a:r>
              <a:rPr lang="fr-FR" dirty="0" err="1"/>
              <a:t>codeFonction</a:t>
            </a:r>
            <a:r>
              <a:rPr lang="fr-FR" dirty="0"/>
              <a:t> &lt;="0100"; </a:t>
            </a:r>
            <a:r>
              <a:rPr lang="fr-FR" dirty="0" err="1"/>
              <a:t>start_tempo</a:t>
            </a:r>
            <a:r>
              <a:rPr lang="fr-FR" dirty="0"/>
              <a:t> &lt;='0</a:t>
            </a:r>
            <a:r>
              <a:rPr lang="fr-FR" dirty="0" smtClean="0"/>
              <a:t>';S_bip</a:t>
            </a:r>
            <a:r>
              <a:rPr lang="fr-FR" dirty="0"/>
              <a:t>&lt;='1';</a:t>
            </a:r>
          </a:p>
        </p:txBody>
      </p:sp>
    </p:spTree>
    <p:extLst>
      <p:ext uri="{BB962C8B-B14F-4D97-AF65-F5344CB8AC3E}">
        <p14:creationId xmlns:p14="http://schemas.microsoft.com/office/powerpoint/2010/main" val="19059904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Synthèse VHDL globale du circuit :</a:t>
            </a:r>
            <a:endParaRPr lang="fr-FR" dirty="0"/>
          </a:p>
        </p:txBody>
      </p:sp>
      <p:pic>
        <p:nvPicPr>
          <p:cNvPr id="4" name="Espace réservé du contenu 3"/>
          <p:cNvPicPr>
            <a:picLocks noGrp="1" noChangeAspect="1"/>
          </p:cNvPicPr>
          <p:nvPr>
            <p:ph idx="1"/>
          </p:nvPr>
        </p:nvPicPr>
        <p:blipFill>
          <a:blip r:embed="rId2"/>
          <a:stretch>
            <a:fillRect/>
          </a:stretch>
        </p:blipFill>
        <p:spPr>
          <a:xfrm>
            <a:off x="1496005" y="2711922"/>
            <a:ext cx="9196815" cy="2616844"/>
          </a:xfrm>
          <a:prstGeom prst="rect">
            <a:avLst/>
          </a:prstGeom>
        </p:spPr>
      </p:pic>
    </p:spTree>
    <p:extLst>
      <p:ext uri="{BB962C8B-B14F-4D97-AF65-F5344CB8AC3E}">
        <p14:creationId xmlns:p14="http://schemas.microsoft.com/office/powerpoint/2010/main" val="3424157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Conclusion</a:t>
            </a:r>
            <a:endParaRPr lang="fr-FR" b="1" dirty="0"/>
          </a:p>
        </p:txBody>
      </p:sp>
      <p:sp>
        <p:nvSpPr>
          <p:cNvPr id="3" name="Espace réservé du contenu 2"/>
          <p:cNvSpPr>
            <a:spLocks noGrp="1"/>
          </p:cNvSpPr>
          <p:nvPr>
            <p:ph idx="1"/>
          </p:nvPr>
        </p:nvSpPr>
        <p:spPr/>
        <p:txBody>
          <a:bodyPr>
            <a:normAutofit fontScale="77500" lnSpcReduction="20000"/>
          </a:bodyPr>
          <a:lstStyle/>
          <a:p>
            <a:r>
              <a:rPr lang="fr-FR" dirty="0"/>
              <a:t>Ce système permet l’acquisition, le traitement et le control de ce dernier. L’idée principale fut </a:t>
            </a:r>
            <a:r>
              <a:rPr lang="fr-FR" dirty="0" smtClean="0"/>
              <a:t>de concevoir </a:t>
            </a:r>
            <a:r>
              <a:rPr lang="fr-FR" dirty="0"/>
              <a:t>une architecture électronique sur mono puce qui assure toutes ces fonctions, et </a:t>
            </a:r>
            <a:r>
              <a:rPr lang="fr-FR" dirty="0" smtClean="0"/>
              <a:t>de l’implémenter.</a:t>
            </a:r>
          </a:p>
          <a:p>
            <a:r>
              <a:rPr lang="fr-FR" dirty="0"/>
              <a:t>Ce travail a également été intéressant du fait de souligner la différence entre la description </a:t>
            </a:r>
            <a:r>
              <a:rPr lang="fr-FR" dirty="0" smtClean="0"/>
              <a:t>de l’aspect </a:t>
            </a:r>
            <a:r>
              <a:rPr lang="fr-FR" dirty="0"/>
              <a:t>matériel du circuit électronique avec le langage VHDL (reprogrammable dans notre cas) </a:t>
            </a:r>
            <a:r>
              <a:rPr lang="fr-FR" dirty="0" smtClean="0"/>
              <a:t>et la </a:t>
            </a:r>
            <a:r>
              <a:rPr lang="fr-FR" dirty="0"/>
              <a:t>modélisation de la partie logicielle avec le langage C. Nous avons pu ainsi constater la différence </a:t>
            </a:r>
            <a:r>
              <a:rPr lang="fr-FR" dirty="0" smtClean="0"/>
              <a:t>et les </a:t>
            </a:r>
            <a:r>
              <a:rPr lang="fr-FR" dirty="0"/>
              <a:t>fonctionnalités prises en charge par chacune des deux approches. L’initiation à cette </a:t>
            </a:r>
            <a:r>
              <a:rPr lang="fr-FR" dirty="0" smtClean="0"/>
              <a:t>modélisation nous </a:t>
            </a:r>
            <a:r>
              <a:rPr lang="fr-FR" dirty="0"/>
              <a:t>a permis de connaitre le </a:t>
            </a:r>
            <a:r>
              <a:rPr lang="fr-FR" dirty="0" err="1"/>
              <a:t>SystemC</a:t>
            </a:r>
            <a:r>
              <a:rPr lang="fr-FR" dirty="0"/>
              <a:t> qui regroupe des classes C++ qui introduisent les </a:t>
            </a:r>
            <a:r>
              <a:rPr lang="fr-FR" dirty="0" smtClean="0"/>
              <a:t>concepts nécessaires </a:t>
            </a:r>
            <a:r>
              <a:rPr lang="fr-FR" dirty="0"/>
              <a:t>à la modélisation du matériel, par exemple la notion du processus concurrent </a:t>
            </a:r>
            <a:r>
              <a:rPr lang="fr-FR"/>
              <a:t>que </a:t>
            </a:r>
            <a:r>
              <a:rPr lang="fr-FR" smtClean="0"/>
              <a:t>nous retrouvons </a:t>
            </a:r>
            <a:r>
              <a:rPr lang="fr-FR" dirty="0"/>
              <a:t>dans le VHDL. Il serait intéressant d’utiliser ce langage dans des travaux futurs.</a:t>
            </a:r>
          </a:p>
        </p:txBody>
      </p:sp>
    </p:spTree>
    <p:extLst>
      <p:ext uri="{BB962C8B-B14F-4D97-AF65-F5344CB8AC3E}">
        <p14:creationId xmlns:p14="http://schemas.microsoft.com/office/powerpoint/2010/main" val="27603923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 </a:t>
            </a:r>
            <a:endParaRPr lang="fr-FR" dirty="0"/>
          </a:p>
        </p:txBody>
      </p:sp>
      <p:sp>
        <p:nvSpPr>
          <p:cNvPr id="3" name="Espace réservé du contenu 2"/>
          <p:cNvSpPr>
            <a:spLocks noGrp="1"/>
          </p:cNvSpPr>
          <p:nvPr>
            <p:ph idx="1"/>
          </p:nvPr>
        </p:nvSpPr>
        <p:spPr/>
        <p:txBody>
          <a:bodyPr/>
          <a:lstStyle/>
          <a:p>
            <a:r>
              <a:rPr lang="fr-FR" b="1" dirty="0" smtClean="0"/>
              <a:t>Introduction </a:t>
            </a:r>
          </a:p>
          <a:p>
            <a:r>
              <a:rPr lang="fr-FR" b="1" dirty="0" smtClean="0"/>
              <a:t>Pilote de barre franche</a:t>
            </a:r>
          </a:p>
          <a:p>
            <a:r>
              <a:rPr lang="fr-FR" b="1" dirty="0" smtClean="0"/>
              <a:t>Objectif de bureau d’étude </a:t>
            </a:r>
          </a:p>
          <a:p>
            <a:r>
              <a:rPr lang="fr-FR" b="1" dirty="0" smtClean="0"/>
              <a:t>Programme </a:t>
            </a:r>
            <a:r>
              <a:rPr lang="fr-FR" b="1" dirty="0"/>
              <a:t>et réalisation </a:t>
            </a:r>
            <a:endParaRPr lang="fr-FR" b="1" dirty="0" smtClean="0"/>
          </a:p>
          <a:p>
            <a:r>
              <a:rPr lang="fr-FR" b="1" dirty="0" smtClean="0"/>
              <a:t>Conclusion</a:t>
            </a:r>
            <a:endParaRPr lang="fr-FR" dirty="0"/>
          </a:p>
        </p:txBody>
      </p:sp>
    </p:spTree>
    <p:extLst>
      <p:ext uri="{BB962C8B-B14F-4D97-AF65-F5344CB8AC3E}">
        <p14:creationId xmlns:p14="http://schemas.microsoft.com/office/powerpoint/2010/main" val="31158286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27763" y="549950"/>
            <a:ext cx="3856037" cy="858567"/>
          </a:xfrm>
        </p:spPr>
        <p:txBody>
          <a:bodyPr/>
          <a:lstStyle/>
          <a:p>
            <a:r>
              <a:rPr lang="fr-FR" b="1" dirty="0"/>
              <a:t>System Embarqués </a:t>
            </a:r>
            <a:endParaRPr lang="fr-FR" dirty="0"/>
          </a:p>
        </p:txBody>
      </p:sp>
      <p:pic>
        <p:nvPicPr>
          <p:cNvPr id="5" name="Espace réservé du contenu 4"/>
          <p:cNvPicPr>
            <a:picLocks noGrp="1" noChangeAspect="1"/>
          </p:cNvPicPr>
          <p:nvPr>
            <p:ph idx="1"/>
          </p:nvPr>
        </p:nvPicPr>
        <p:blipFill>
          <a:blip r:embed="rId2"/>
          <a:stretch>
            <a:fillRect/>
          </a:stretch>
        </p:blipFill>
        <p:spPr>
          <a:xfrm>
            <a:off x="6244073" y="979233"/>
            <a:ext cx="5127972" cy="4970806"/>
          </a:xfrm>
          <a:prstGeom prst="rect">
            <a:avLst/>
          </a:prstGeom>
        </p:spPr>
      </p:pic>
      <p:sp>
        <p:nvSpPr>
          <p:cNvPr id="4" name="Espace réservé du texte 3"/>
          <p:cNvSpPr>
            <a:spLocks noGrp="1"/>
          </p:cNvSpPr>
          <p:nvPr>
            <p:ph type="body" sz="half" idx="2"/>
          </p:nvPr>
        </p:nvSpPr>
        <p:spPr>
          <a:xfrm>
            <a:off x="927763" y="1408517"/>
            <a:ext cx="5007217" cy="5224529"/>
          </a:xfrm>
        </p:spPr>
        <p:txBody>
          <a:bodyPr/>
          <a:lstStyle/>
          <a:p>
            <a:r>
              <a:rPr lang="fr-FR" dirty="0"/>
              <a:t>Un système embarqué est un système électronique et informatique autonome qui est utilisé pour réaliser une tâche prédéfinie parfois en temps réel. </a:t>
            </a:r>
            <a:endParaRPr lang="fr-FR" dirty="0"/>
          </a:p>
          <a:p>
            <a:r>
              <a:rPr lang="fr-FR" b="1" dirty="0"/>
              <a:t>Le hardware d'un système embarqué (cadre gris) est souvent utilisé dans un mode “hardware in a </a:t>
            </a:r>
            <a:r>
              <a:rPr lang="fr-FR" b="1" dirty="0" err="1"/>
              <a:t>loop</a:t>
            </a:r>
            <a:r>
              <a:rPr lang="fr-FR" b="1" dirty="0"/>
              <a:t>”, c'est-à-dire dans une boucle qui passe à travers le système embarqué et l'environnement. </a:t>
            </a:r>
            <a:endParaRPr lang="fr-FR" b="1" dirty="0" smtClean="0"/>
          </a:p>
          <a:p>
            <a:r>
              <a:rPr lang="fr-FR" b="1" dirty="0" smtClean="0"/>
              <a:t>Dans un système embarqué on trouve :</a:t>
            </a:r>
          </a:p>
          <a:p>
            <a:pPr marL="285750" indent="-285750">
              <a:buFont typeface="Arial" panose="020B0604020202020204" pitchFamily="34" charset="0"/>
              <a:buChar char="•"/>
            </a:pPr>
            <a:r>
              <a:rPr lang="fr-FR" i="1" dirty="0"/>
              <a:t>l'</a:t>
            </a:r>
            <a:r>
              <a:rPr lang="fr-FR" dirty="0"/>
              <a:t>unité de calcul centrale (CPU) </a:t>
            </a:r>
            <a:endParaRPr lang="fr-FR" dirty="0" smtClean="0"/>
          </a:p>
          <a:p>
            <a:pPr marL="285750" indent="-285750">
              <a:buFont typeface="Arial" panose="020B0604020202020204" pitchFamily="34" charset="0"/>
              <a:buChar char="•"/>
            </a:pPr>
            <a:r>
              <a:rPr lang="fr-FR" dirty="0"/>
              <a:t>des convertisseurs A/D et D/A </a:t>
            </a:r>
            <a:endParaRPr lang="fr-FR" dirty="0" smtClean="0"/>
          </a:p>
          <a:p>
            <a:pPr marL="285750" indent="-285750">
              <a:buFont typeface="Arial" panose="020B0604020202020204" pitchFamily="34" charset="0"/>
              <a:buChar char="•"/>
            </a:pPr>
            <a:r>
              <a:rPr lang="fr-FR" dirty="0"/>
              <a:t>la mémoire </a:t>
            </a:r>
            <a:endParaRPr lang="fr-FR" dirty="0" smtClean="0"/>
          </a:p>
          <a:p>
            <a:pPr marL="285750" indent="-285750">
              <a:buFont typeface="Arial" panose="020B0604020202020204" pitchFamily="34" charset="0"/>
              <a:buChar char="•"/>
            </a:pPr>
            <a:r>
              <a:rPr lang="fr-FR" dirty="0"/>
              <a:t>unités de calcul de type FPGA ou ASIC </a:t>
            </a:r>
            <a:endParaRPr lang="fr-FR" dirty="0" smtClean="0"/>
          </a:p>
          <a:p>
            <a:endParaRPr lang="fr-FR" dirty="0"/>
          </a:p>
        </p:txBody>
      </p:sp>
    </p:spTree>
    <p:extLst>
      <p:ext uri="{BB962C8B-B14F-4D97-AF65-F5344CB8AC3E}">
        <p14:creationId xmlns:p14="http://schemas.microsoft.com/office/powerpoint/2010/main" val="19813982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1386109" y="2024847"/>
            <a:ext cx="5071975" cy="4624158"/>
          </a:xfrm>
        </p:spPr>
        <p:txBody>
          <a:bodyPr>
            <a:normAutofit/>
          </a:bodyPr>
          <a:lstStyle/>
          <a:p>
            <a:r>
              <a:rPr lang="fr-FR" dirty="0"/>
              <a:t>Un pilote automatique pour voilier est un équipement électrique ou hydraulique destiné à </a:t>
            </a:r>
            <a:r>
              <a:rPr lang="fr-FR" dirty="0" smtClean="0"/>
              <a:t>maintenir </a:t>
            </a:r>
            <a:r>
              <a:rPr lang="fr-FR" dirty="0"/>
              <a:t>le cap d'un voilier à la place d'un équipier. </a:t>
            </a:r>
            <a:endParaRPr lang="fr-FR" dirty="0" smtClean="0"/>
          </a:p>
          <a:p>
            <a:r>
              <a:rPr lang="fr-FR" dirty="0"/>
              <a:t>Ces pilotes automatiques sont très utiles </a:t>
            </a:r>
            <a:r>
              <a:rPr lang="fr-FR" dirty="0" smtClean="0"/>
              <a:t>aux </a:t>
            </a:r>
            <a:r>
              <a:rPr lang="fr-FR" dirty="0"/>
              <a:t>navigateurs solitaires ou en équipage réduit Le pilote est constitué de trois </a:t>
            </a:r>
            <a:r>
              <a:rPr lang="fr-FR" dirty="0" smtClean="0"/>
              <a:t>éléments principaux </a:t>
            </a:r>
            <a:r>
              <a:rPr lang="fr-FR" dirty="0"/>
              <a:t>: un compas, une unité électronique et une unité de puissance </a:t>
            </a:r>
            <a:endParaRPr lang="fr-FR" dirty="0"/>
          </a:p>
        </p:txBody>
      </p:sp>
      <p:pic>
        <p:nvPicPr>
          <p:cNvPr id="5" name="Espace réservé du contenu 4"/>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3657" b="10082"/>
          <a:stretch/>
        </p:blipFill>
        <p:spPr>
          <a:xfrm>
            <a:off x="7433815" y="1964436"/>
            <a:ext cx="3732569" cy="4744980"/>
          </a:xfrm>
        </p:spPr>
      </p:pic>
      <p:graphicFrame>
        <p:nvGraphicFramePr>
          <p:cNvPr id="6" name="Diagramme 5"/>
          <p:cNvGraphicFramePr/>
          <p:nvPr>
            <p:extLst>
              <p:ext uri="{D42A27DB-BD31-4B8C-83A1-F6EECF244321}">
                <p14:modId xmlns:p14="http://schemas.microsoft.com/office/powerpoint/2010/main" val="1160465852"/>
              </p:ext>
            </p:extLst>
          </p:nvPr>
        </p:nvGraphicFramePr>
        <p:xfrm>
          <a:off x="3025150" y="251546"/>
          <a:ext cx="5861272" cy="2556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576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          </a:t>
            </a:r>
            <a:endParaRPr lang="fr-FR" dirty="0"/>
          </a:p>
        </p:txBody>
      </p:sp>
      <p:sp>
        <p:nvSpPr>
          <p:cNvPr id="3" name="Espace réservé du contenu 2"/>
          <p:cNvSpPr>
            <a:spLocks noGrp="1"/>
          </p:cNvSpPr>
          <p:nvPr>
            <p:ph sz="half" idx="1"/>
          </p:nvPr>
        </p:nvSpPr>
        <p:spPr>
          <a:xfrm>
            <a:off x="1141413" y="1669936"/>
            <a:ext cx="4878389" cy="4614954"/>
          </a:xfrm>
        </p:spPr>
        <p:txBody>
          <a:bodyPr>
            <a:normAutofit fontScale="85000" lnSpcReduction="10000"/>
          </a:bodyPr>
          <a:lstStyle/>
          <a:p>
            <a:endParaRPr lang="fr-FR" dirty="0"/>
          </a:p>
          <a:p>
            <a:r>
              <a:rPr lang="fr-FR" dirty="0"/>
              <a:t>Mode manuel : appelé aussi mode veille. Dans ce mode, le vérin le vérin peut être entré et sorti manuellement en appuyant sur les touches fléchées Bâbord () et Tribord (), ce qui permet d’utiliser le </a:t>
            </a:r>
            <a:r>
              <a:rPr lang="fr-FR" dirty="0" err="1"/>
              <a:t>Tillerpilot</a:t>
            </a:r>
            <a:r>
              <a:rPr lang="fr-FR" dirty="0"/>
              <a:t> comme système de “barre motorisée”. </a:t>
            </a:r>
          </a:p>
          <a:p>
            <a:endParaRPr lang="fr-FR" dirty="0"/>
          </a:p>
        </p:txBody>
      </p:sp>
      <p:sp>
        <p:nvSpPr>
          <p:cNvPr id="4" name="Espace réservé du contenu 3"/>
          <p:cNvSpPr>
            <a:spLocks noGrp="1"/>
          </p:cNvSpPr>
          <p:nvPr>
            <p:ph sz="half" idx="2"/>
          </p:nvPr>
        </p:nvSpPr>
        <p:spPr>
          <a:xfrm>
            <a:off x="6352503" y="1824483"/>
            <a:ext cx="4875211" cy="3541714"/>
          </a:xfrm>
        </p:spPr>
        <p:txBody>
          <a:bodyPr>
            <a:normAutofit fontScale="85000" lnSpcReduction="10000"/>
          </a:bodyPr>
          <a:lstStyle/>
          <a:p>
            <a:endParaRPr lang="fr-FR" dirty="0"/>
          </a:p>
          <a:p>
            <a:r>
              <a:rPr lang="fr-FR" dirty="0"/>
              <a:t>Mode pilote automatique : Le pilote est d’abord verrouillé sur le cap actuel (au moment du passage au mode pilotage automatique).Le réglage du cap de ,1° ou de 10°, est réalisé grâce au mouvement de la barre vers </a:t>
            </a:r>
            <a:r>
              <a:rPr lang="fr-FR" dirty="0" err="1"/>
              <a:t>Babord</a:t>
            </a:r>
            <a:r>
              <a:rPr lang="fr-FR" dirty="0"/>
              <a:t> (gauche) ou tribord (droite) et s’effectue à l’aide des boutons correspondant du clavier </a:t>
            </a:r>
          </a:p>
          <a:p>
            <a:endParaRPr lang="fr-FR" dirty="0"/>
          </a:p>
        </p:txBody>
      </p:sp>
      <p:graphicFrame>
        <p:nvGraphicFramePr>
          <p:cNvPr id="5" name="Diagramme 4"/>
          <p:cNvGraphicFramePr/>
          <p:nvPr>
            <p:extLst>
              <p:ext uri="{D42A27DB-BD31-4B8C-83A1-F6EECF244321}">
                <p14:modId xmlns:p14="http://schemas.microsoft.com/office/powerpoint/2010/main" val="678694199"/>
              </p:ext>
            </p:extLst>
          </p:nvPr>
        </p:nvGraphicFramePr>
        <p:xfrm>
          <a:off x="3025150" y="251546"/>
          <a:ext cx="5861272" cy="2556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9353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70000" lnSpcReduction="20000"/>
          </a:bodyPr>
          <a:lstStyle/>
          <a:p>
            <a:pPr marL="0" indent="0">
              <a:buNone/>
            </a:pPr>
            <a:r>
              <a:rPr lang="fr-FR" dirty="0"/>
              <a:t>L’objectif de ce bureau d’étude est de concevoir le pilote de barre franche sous forme d’un système sur puce programmable SOPC (System On Programmable Chip) décrite à l’aide du langage de description de Hardware VHDL (</a:t>
            </a:r>
            <a:r>
              <a:rPr lang="fr-FR" dirty="0" err="1"/>
              <a:t>Very</a:t>
            </a:r>
            <a:r>
              <a:rPr lang="fr-FR" dirty="0"/>
              <a:t> High Speed Hardware Description Langage) en suivants les étapes suivantes : </a:t>
            </a:r>
          </a:p>
          <a:p>
            <a:r>
              <a:rPr lang="fr-FR" dirty="0" smtClean="0"/>
              <a:t> </a:t>
            </a:r>
            <a:r>
              <a:rPr lang="fr-FR" dirty="0"/>
              <a:t>analyse de spécifications et découpage fonctionnel du système choisi. </a:t>
            </a:r>
          </a:p>
          <a:p>
            <a:r>
              <a:rPr lang="fr-FR" dirty="0" smtClean="0"/>
              <a:t> </a:t>
            </a:r>
            <a:r>
              <a:rPr lang="fr-FR" dirty="0"/>
              <a:t>Conception de circuits d’interfaces numériques en VHDL (conception, simulation, vérification sur maquette) </a:t>
            </a:r>
          </a:p>
          <a:p>
            <a:r>
              <a:rPr lang="fr-FR" dirty="0" smtClean="0"/>
              <a:t> </a:t>
            </a:r>
            <a:r>
              <a:rPr lang="fr-FR" dirty="0"/>
              <a:t>Notion de Co-design et règles de conception - interfaçage avec bus microprocesseur (NIOS + </a:t>
            </a:r>
            <a:r>
              <a:rPr lang="fr-FR" dirty="0" err="1"/>
              <a:t>Altera</a:t>
            </a:r>
            <a:r>
              <a:rPr lang="fr-FR" dirty="0"/>
              <a:t> Avalon) </a:t>
            </a:r>
          </a:p>
          <a:p>
            <a:r>
              <a:rPr lang="fr-FR" dirty="0"/>
              <a:t> </a:t>
            </a:r>
            <a:r>
              <a:rPr lang="fr-FR" dirty="0" smtClean="0"/>
              <a:t>conception </a:t>
            </a:r>
            <a:r>
              <a:rPr lang="fr-FR" dirty="0"/>
              <a:t>d’un SOPC et intégration D’IP (</a:t>
            </a:r>
            <a:r>
              <a:rPr lang="fr-FR" dirty="0" err="1"/>
              <a:t>Intellectual</a:t>
            </a:r>
            <a:r>
              <a:rPr lang="fr-FR" dirty="0"/>
              <a:t> </a:t>
            </a:r>
            <a:r>
              <a:rPr lang="fr-FR" dirty="0" err="1"/>
              <a:t>Properties</a:t>
            </a:r>
            <a:r>
              <a:rPr lang="fr-FR" dirty="0"/>
              <a:t>) propriétaires et fournisseurs tiers - notions de simulation « Hardware In the </a:t>
            </a:r>
            <a:r>
              <a:rPr lang="fr-FR" dirty="0" err="1"/>
              <a:t>Loop</a:t>
            </a:r>
            <a:r>
              <a:rPr lang="fr-FR" dirty="0"/>
              <a:t> » - validation du SOPC en simulation (pour parties) </a:t>
            </a:r>
          </a:p>
          <a:p>
            <a:endParaRPr lang="fr-FR" dirty="0"/>
          </a:p>
        </p:txBody>
      </p:sp>
      <p:graphicFrame>
        <p:nvGraphicFramePr>
          <p:cNvPr id="4" name="Diagramme 3"/>
          <p:cNvGraphicFramePr/>
          <p:nvPr>
            <p:extLst>
              <p:ext uri="{D42A27DB-BD31-4B8C-83A1-F6EECF244321}">
                <p14:modId xmlns:p14="http://schemas.microsoft.com/office/powerpoint/2010/main" val="1341520749"/>
              </p:ext>
            </p:extLst>
          </p:nvPr>
        </p:nvGraphicFramePr>
        <p:xfrm>
          <a:off x="1759954" y="19892"/>
          <a:ext cx="8465871" cy="22295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39217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141412" y="2125014"/>
            <a:ext cx="9905999" cy="4636394"/>
          </a:xfrm>
        </p:spPr>
        <p:txBody>
          <a:bodyPr>
            <a:normAutofit fontScale="40000" lnSpcReduction="20000"/>
          </a:bodyPr>
          <a:lstStyle/>
          <a:p>
            <a:endParaRPr lang="fr-FR" dirty="0"/>
          </a:p>
          <a:p>
            <a:r>
              <a:rPr lang="fr-FR" sz="3800" b="1" dirty="0"/>
              <a:t>Technologie FPGA : </a:t>
            </a:r>
            <a:r>
              <a:rPr lang="fr-FR" sz="3800" dirty="0" smtClean="0"/>
              <a:t>Un </a:t>
            </a:r>
            <a:r>
              <a:rPr lang="fr-FR" sz="3800" dirty="0"/>
              <a:t>FPGA est un circuit en silicium reprogrammable. À l'aide de blocs logiques </a:t>
            </a:r>
            <a:r>
              <a:rPr lang="fr-FR" sz="3800" dirty="0" smtClean="0"/>
              <a:t>préconstruits et </a:t>
            </a:r>
            <a:r>
              <a:rPr lang="fr-FR" sz="3800" dirty="0"/>
              <a:t>de ressources de routage programmables, il est possible de configurer ce circuit afin de </a:t>
            </a:r>
            <a:r>
              <a:rPr lang="fr-FR" sz="3800" dirty="0" smtClean="0"/>
              <a:t> mettre </a:t>
            </a:r>
            <a:r>
              <a:rPr lang="fr-FR" sz="3800" dirty="0"/>
              <a:t>en </a:t>
            </a:r>
            <a:r>
              <a:rPr lang="fr-FR" sz="3800" dirty="0" err="1"/>
              <a:t>oeuvre</a:t>
            </a:r>
            <a:r>
              <a:rPr lang="fr-FR" sz="3800" dirty="0"/>
              <a:t> des fonctionnalités matérielles </a:t>
            </a:r>
            <a:r>
              <a:rPr lang="fr-FR" sz="3800" dirty="0" smtClean="0"/>
              <a:t>personnalisées </a:t>
            </a:r>
          </a:p>
          <a:p>
            <a:r>
              <a:rPr lang="fr-FR" sz="3800" b="1" dirty="0" smtClean="0"/>
              <a:t>Conception </a:t>
            </a:r>
            <a:r>
              <a:rPr lang="fr-FR" sz="3800" b="1" dirty="0"/>
              <a:t>conjointe </a:t>
            </a:r>
            <a:r>
              <a:rPr lang="fr-FR" sz="3800" dirty="0" smtClean="0"/>
              <a:t>Les </a:t>
            </a:r>
            <a:r>
              <a:rPr lang="fr-FR" sz="3800" dirty="0"/>
              <a:t>circuits FPGA permettent la conception conjointe matérielle/logicielle appelée « </a:t>
            </a:r>
            <a:r>
              <a:rPr lang="fr-FR" sz="3800" dirty="0" err="1"/>
              <a:t>co</a:t>
            </a:r>
            <a:r>
              <a:rPr lang="fr-FR" sz="3800" dirty="0"/>
              <a:t>-design », où </a:t>
            </a:r>
            <a:r>
              <a:rPr lang="fr-FR" sz="3800" dirty="0" smtClean="0"/>
              <a:t>une </a:t>
            </a:r>
            <a:r>
              <a:rPr lang="fr-FR" sz="3800" dirty="0"/>
              <a:t>fonctionnalité complexe allie à la fois une logique programmée pour sa flexibilité et une logique </a:t>
            </a:r>
            <a:r>
              <a:rPr lang="fr-FR" sz="3800" dirty="0" smtClean="0"/>
              <a:t>câblée </a:t>
            </a:r>
            <a:r>
              <a:rPr lang="fr-FR" sz="3800" dirty="0"/>
              <a:t>pour ses performances et ce grâce à la fonctionnalité SOPC (system on programmable chip) </a:t>
            </a:r>
            <a:r>
              <a:rPr lang="fr-FR" sz="3800" dirty="0" err="1" smtClean="0"/>
              <a:t>builder</a:t>
            </a:r>
            <a:r>
              <a:rPr lang="fr-FR" sz="3800" dirty="0" smtClean="0"/>
              <a:t> </a:t>
            </a:r>
            <a:r>
              <a:rPr lang="fr-FR" sz="3800" dirty="0"/>
              <a:t>que propose </a:t>
            </a:r>
            <a:r>
              <a:rPr lang="fr-FR" sz="3800" dirty="0" err="1"/>
              <a:t>Quartus</a:t>
            </a:r>
            <a:r>
              <a:rPr lang="fr-FR" sz="3800" dirty="0"/>
              <a:t> II. </a:t>
            </a:r>
          </a:p>
          <a:p>
            <a:r>
              <a:rPr lang="fr-FR" sz="3800" b="1" dirty="0"/>
              <a:t>Carte DE0 : </a:t>
            </a:r>
            <a:r>
              <a:rPr lang="fr-FR" sz="3800" dirty="0" smtClean="0"/>
              <a:t>La </a:t>
            </a:r>
            <a:r>
              <a:rPr lang="fr-FR" sz="3800" dirty="0"/>
              <a:t>carte DE0-Nano présente une plate-forme de développement FPGA compacte adaptée au </a:t>
            </a:r>
            <a:r>
              <a:rPr lang="fr-FR" sz="3800" dirty="0" smtClean="0"/>
              <a:t>prototypage </a:t>
            </a:r>
            <a:r>
              <a:rPr lang="fr-FR" sz="3800" dirty="0"/>
              <a:t>de conceptions de circuits telles que les robots et les projets "portables". </a:t>
            </a:r>
            <a:r>
              <a:rPr lang="fr-FR" sz="3800" dirty="0" smtClean="0"/>
              <a:t>Spécifications </a:t>
            </a:r>
            <a:r>
              <a:rPr lang="fr-FR" sz="3800" dirty="0"/>
              <a:t>: </a:t>
            </a:r>
            <a:r>
              <a:rPr lang="fr-FR" sz="3800" dirty="0" err="1"/>
              <a:t>Altera</a:t>
            </a:r>
            <a:r>
              <a:rPr lang="fr-FR" sz="3800" dirty="0"/>
              <a:t> Cyclone IV </a:t>
            </a:r>
            <a:r>
              <a:rPr lang="fr-FR" sz="3800" dirty="0" smtClean="0"/>
              <a:t>EP4CE22F17C6N</a:t>
            </a:r>
            <a:endParaRPr lang="fr-FR" sz="3800" dirty="0"/>
          </a:p>
          <a:p>
            <a:r>
              <a:rPr lang="fr-FR" sz="3800" b="1" dirty="0" err="1"/>
              <a:t>Softcore</a:t>
            </a:r>
            <a:r>
              <a:rPr lang="fr-FR" sz="3800" b="1" dirty="0"/>
              <a:t> NIOS II </a:t>
            </a:r>
            <a:r>
              <a:rPr lang="fr-FR" sz="3800" dirty="0" smtClean="0"/>
              <a:t>Le </a:t>
            </a:r>
            <a:r>
              <a:rPr lang="fr-FR" sz="3800" dirty="0"/>
              <a:t>NIOS est un processeur </a:t>
            </a:r>
            <a:r>
              <a:rPr lang="fr-FR" sz="3800" dirty="0" err="1"/>
              <a:t>softcore</a:t>
            </a:r>
            <a:r>
              <a:rPr lang="fr-FR" sz="3800" dirty="0"/>
              <a:t> propriétaire d’</a:t>
            </a:r>
            <a:r>
              <a:rPr lang="fr-FR" sz="3800" dirty="0" err="1"/>
              <a:t>Altera</a:t>
            </a:r>
            <a:r>
              <a:rPr lang="fr-FR" sz="3800" dirty="0"/>
              <a:t>. Il est basé sur un </a:t>
            </a:r>
            <a:r>
              <a:rPr lang="fr-FR" sz="3800" dirty="0" err="1"/>
              <a:t>coeur</a:t>
            </a:r>
            <a:r>
              <a:rPr lang="fr-FR" sz="3800" dirty="0"/>
              <a:t> 32 bits et </a:t>
            </a:r>
            <a:r>
              <a:rPr lang="fr-FR" sz="3800" dirty="0" smtClean="0"/>
              <a:t>doté </a:t>
            </a:r>
            <a:r>
              <a:rPr lang="fr-FR" sz="3800" dirty="0"/>
              <a:t>du bus Avalon. </a:t>
            </a:r>
            <a:r>
              <a:rPr lang="fr-FR" sz="3800" dirty="0" smtClean="0"/>
              <a:t>Dans </a:t>
            </a:r>
            <a:r>
              <a:rPr lang="fr-FR" sz="3800" dirty="0"/>
              <a:t>ce projet, l’architecture du processeur est décrite à l’aide du langage VHDL (</a:t>
            </a:r>
            <a:r>
              <a:rPr lang="fr-FR" sz="3800" dirty="0" err="1"/>
              <a:t>Very</a:t>
            </a:r>
            <a:r>
              <a:rPr lang="fr-FR" sz="3800" dirty="0"/>
              <a:t> High </a:t>
            </a:r>
            <a:r>
              <a:rPr lang="fr-FR" sz="3800" dirty="0" smtClean="0"/>
              <a:t>Speed </a:t>
            </a:r>
            <a:r>
              <a:rPr lang="fr-FR" sz="3800" dirty="0"/>
              <a:t>Hardware Description Langage) et synthétisé sur FPGA (sur carte DE0). </a:t>
            </a:r>
            <a:r>
              <a:rPr lang="fr-FR" sz="3800" dirty="0" smtClean="0"/>
              <a:t> </a:t>
            </a:r>
          </a:p>
          <a:p>
            <a:r>
              <a:rPr lang="fr-FR" sz="3800" b="1" dirty="0" err="1"/>
              <a:t>ModelSim</a:t>
            </a:r>
            <a:r>
              <a:rPr lang="fr-FR" sz="3800" dirty="0"/>
              <a:t> est un outil de Mentor </a:t>
            </a:r>
            <a:r>
              <a:rPr lang="fr-FR" sz="3800" dirty="0" err="1"/>
              <a:t>Graphics</a:t>
            </a:r>
            <a:r>
              <a:rPr lang="fr-FR" sz="3800" dirty="0"/>
              <a:t>. Il fournit un environnement complet de simulation et débogage pour les designs complexes en ASIC et en FPGA. Il supporte plusieurs langages de description, dont le </a:t>
            </a:r>
            <a:r>
              <a:rPr lang="fr-FR" sz="3800" dirty="0" err="1"/>
              <a:t>Verilog</a:t>
            </a:r>
            <a:r>
              <a:rPr lang="fr-FR" sz="3800" dirty="0"/>
              <a:t>, le </a:t>
            </a:r>
            <a:r>
              <a:rPr lang="fr-FR" sz="3800" dirty="0" err="1"/>
              <a:t>SystemVerilog</a:t>
            </a:r>
            <a:r>
              <a:rPr lang="fr-FR" sz="3800" dirty="0"/>
              <a:t>, le VHDL et le </a:t>
            </a:r>
            <a:r>
              <a:rPr lang="fr-FR" sz="3800" dirty="0" err="1"/>
              <a:t>SystemC</a:t>
            </a:r>
            <a:endParaRPr lang="fr-FR" sz="3800" dirty="0"/>
          </a:p>
        </p:txBody>
      </p:sp>
      <p:graphicFrame>
        <p:nvGraphicFramePr>
          <p:cNvPr id="4" name="Diagramme 3"/>
          <p:cNvGraphicFramePr/>
          <p:nvPr>
            <p:extLst>
              <p:ext uri="{D42A27DB-BD31-4B8C-83A1-F6EECF244321}">
                <p14:modId xmlns:p14="http://schemas.microsoft.com/office/powerpoint/2010/main" val="3773444992"/>
              </p:ext>
            </p:extLst>
          </p:nvPr>
        </p:nvGraphicFramePr>
        <p:xfrm>
          <a:off x="1759954" y="19892"/>
          <a:ext cx="8465871" cy="22295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1189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a:t>Le but de ce projet est de développer un circuit « gestion anémomètre » permettant de mesurer un signal de fréquence variable de 0 à 250 Hz à un signal numérique codé sur 8 bits. </a:t>
            </a:r>
            <a:endParaRPr lang="fr-FR" dirty="0"/>
          </a:p>
        </p:txBody>
      </p:sp>
      <p:graphicFrame>
        <p:nvGraphicFramePr>
          <p:cNvPr id="4" name="Diagramme 3"/>
          <p:cNvGraphicFramePr/>
          <p:nvPr>
            <p:extLst>
              <p:ext uri="{D42A27DB-BD31-4B8C-83A1-F6EECF244321}">
                <p14:modId xmlns:p14="http://schemas.microsoft.com/office/powerpoint/2010/main" val="1763782829"/>
              </p:ext>
            </p:extLst>
          </p:nvPr>
        </p:nvGraphicFramePr>
        <p:xfrm>
          <a:off x="1759954" y="19892"/>
          <a:ext cx="8465871" cy="22295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45385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Analyse Fonctionnelle </a:t>
            </a:r>
            <a:endParaRPr lang="fr-FR" b="1" dirty="0"/>
          </a:p>
        </p:txBody>
      </p:sp>
      <p:sp>
        <p:nvSpPr>
          <p:cNvPr id="3" name="Espace réservé du contenu 2"/>
          <p:cNvSpPr>
            <a:spLocks noGrp="1"/>
          </p:cNvSpPr>
          <p:nvPr>
            <p:ph sz="half" idx="1"/>
          </p:nvPr>
        </p:nvSpPr>
        <p:spPr/>
        <p:txBody>
          <a:bodyPr>
            <a:normAutofit fontScale="62500" lnSpcReduction="20000"/>
          </a:bodyPr>
          <a:lstStyle/>
          <a:p>
            <a:endParaRPr lang="fr-FR" dirty="0"/>
          </a:p>
          <a:p>
            <a:r>
              <a:rPr lang="fr-FR" dirty="0" smtClean="0"/>
              <a:t> </a:t>
            </a:r>
            <a:r>
              <a:rPr lang="fr-FR" b="1" dirty="0"/>
              <a:t>Diviseur </a:t>
            </a:r>
            <a:r>
              <a:rPr lang="fr-FR" dirty="0"/>
              <a:t>: C’est une fonction qui permet de génération une horloge de 10KHz pour synchroniser les différents </a:t>
            </a:r>
            <a:r>
              <a:rPr lang="fr-FR" dirty="0" err="1"/>
              <a:t>process</a:t>
            </a:r>
            <a:r>
              <a:rPr lang="fr-FR" dirty="0"/>
              <a:t> de notre circuit. </a:t>
            </a:r>
          </a:p>
          <a:p>
            <a:r>
              <a:rPr lang="fr-FR" dirty="0" smtClean="0"/>
              <a:t> </a:t>
            </a:r>
            <a:r>
              <a:rPr lang="fr-FR" b="1" dirty="0"/>
              <a:t>Compteur : </a:t>
            </a:r>
            <a:r>
              <a:rPr lang="fr-FR" dirty="0"/>
              <a:t>C’est une fonction qui permet de compter le nombre de fronts montant du signal numérique </a:t>
            </a:r>
            <a:r>
              <a:rPr lang="fr-FR" dirty="0" err="1"/>
              <a:t>in_freq</a:t>
            </a:r>
            <a:r>
              <a:rPr lang="fr-FR" dirty="0"/>
              <a:t> dans le but de mesurer sa fréquence. </a:t>
            </a:r>
          </a:p>
          <a:p>
            <a:r>
              <a:rPr lang="fr-FR" dirty="0" smtClean="0"/>
              <a:t> </a:t>
            </a:r>
            <a:r>
              <a:rPr lang="fr-FR" b="1" dirty="0"/>
              <a:t>M.A.E: </a:t>
            </a:r>
            <a:r>
              <a:rPr lang="fr-FR" dirty="0"/>
              <a:t>C’est une fonction qui gère les modes de mesure de la fréquence </a:t>
            </a:r>
            <a:r>
              <a:rPr lang="fr-FR" dirty="0" err="1"/>
              <a:t>in_freq</a:t>
            </a:r>
            <a:r>
              <a:rPr lang="fr-FR" dirty="0"/>
              <a:t>, qui sera mémorisée dans une variable de sortie codé de 8 bits nommé data_ </a:t>
            </a:r>
            <a:r>
              <a:rPr lang="fr-FR" dirty="0" err="1"/>
              <a:t>anemometre</a:t>
            </a:r>
            <a:r>
              <a:rPr lang="fr-FR" dirty="0"/>
              <a:t>, lorsqu’une mesure est valide, le circuit met sa sortie </a:t>
            </a:r>
            <a:r>
              <a:rPr lang="fr-FR" dirty="0" err="1"/>
              <a:t>data_valid</a:t>
            </a:r>
            <a:r>
              <a:rPr lang="fr-FR" dirty="0"/>
              <a:t> à 1 sinon elle est à 0. </a:t>
            </a:r>
          </a:p>
          <a:p>
            <a:pPr marL="0" indent="0">
              <a:buNone/>
            </a:pPr>
            <a:endParaRPr lang="fr-FR" dirty="0"/>
          </a:p>
        </p:txBody>
      </p:sp>
      <p:pic>
        <p:nvPicPr>
          <p:cNvPr id="5" name="Espace réservé du contenu 4"/>
          <p:cNvPicPr>
            <a:picLocks noGrp="1" noChangeAspect="1"/>
          </p:cNvPicPr>
          <p:nvPr>
            <p:ph sz="half" idx="2"/>
          </p:nvPr>
        </p:nvPicPr>
        <p:blipFill>
          <a:blip r:embed="rId2"/>
          <a:stretch>
            <a:fillRect/>
          </a:stretch>
        </p:blipFill>
        <p:spPr>
          <a:xfrm>
            <a:off x="6172200" y="2382592"/>
            <a:ext cx="5251361" cy="3271233"/>
          </a:xfrm>
          <a:prstGeom prst="rect">
            <a:avLst/>
          </a:prstGeom>
        </p:spPr>
      </p:pic>
    </p:spTree>
    <p:extLst>
      <p:ext uri="{BB962C8B-B14F-4D97-AF65-F5344CB8AC3E}">
        <p14:creationId xmlns:p14="http://schemas.microsoft.com/office/powerpoint/2010/main" val="39020419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116</TotalTime>
  <Words>1522</Words>
  <Application>Microsoft Office PowerPoint</Application>
  <PresentationFormat>Grand écran</PresentationFormat>
  <Paragraphs>84</Paragraphs>
  <Slides>17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17</vt:i4>
      </vt:variant>
    </vt:vector>
  </HeadingPairs>
  <TitlesOfParts>
    <vt:vector size="21" baseType="lpstr">
      <vt:lpstr>Arial</vt:lpstr>
      <vt:lpstr>Trebuchet MS</vt:lpstr>
      <vt:lpstr>Tw Cen MT</vt:lpstr>
      <vt:lpstr>Circuit</vt:lpstr>
      <vt:lpstr>  Pilote de barre franche  - Gestion anémomètre  - Gestion boutons poussoirs </vt:lpstr>
      <vt:lpstr>Plan </vt:lpstr>
      <vt:lpstr>System Embarqués </vt:lpstr>
      <vt:lpstr>Présentation PowerPoint</vt:lpstr>
      <vt:lpstr>          </vt:lpstr>
      <vt:lpstr>Présentation PowerPoint</vt:lpstr>
      <vt:lpstr>Présentation PowerPoint</vt:lpstr>
      <vt:lpstr>Présentation PowerPoint</vt:lpstr>
      <vt:lpstr>Analyse Fonctionnelle </vt:lpstr>
      <vt:lpstr>Synthèse VHDL des fonctions : </vt:lpstr>
      <vt:lpstr>Simulation Partielle </vt:lpstr>
      <vt:lpstr>Synthèse VHDL globale du circuit : </vt:lpstr>
      <vt:lpstr> </vt:lpstr>
      <vt:lpstr>ANALYSE FONCTIONNELLE</vt:lpstr>
      <vt:lpstr>Simulation sur modelsim</vt:lpstr>
      <vt:lpstr>Synthèse VHDL globale du circuit :</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Pilote de barre franche  - Gestion anémomètre  - Gestion boutons poussoirs</dc:title>
  <dc:creator>HP</dc:creator>
  <cp:lastModifiedBy>HP</cp:lastModifiedBy>
  <cp:revision>14</cp:revision>
  <dcterms:created xsi:type="dcterms:W3CDTF">2020-12-17T20:37:26Z</dcterms:created>
  <dcterms:modified xsi:type="dcterms:W3CDTF">2020-12-17T22:34:17Z</dcterms:modified>
</cp:coreProperties>
</file>