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3" r:id="rId3"/>
    <p:sldId id="257" r:id="rId4"/>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3" r:id="rId20"/>
    <p:sldId id="284" r:id="rId21"/>
    <p:sldId id="272" r:id="rId22"/>
    <p:sldId id="274" r:id="rId23"/>
    <p:sldId id="275" r:id="rId24"/>
    <p:sldId id="276" r:id="rId25"/>
    <p:sldId id="277"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10-May-23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58228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86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6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17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1206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90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18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43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22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6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10-May-23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0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10-May-23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11989103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9InKF6QktM48Px8oUl6x1Iapc-dWLjIn/view?usp=sharing" TargetMode="External"/><Relationship Id="rId2" Type="http://schemas.openxmlformats.org/officeDocument/2006/relationships/hyperlink" Target="https://github.com/anassalah24/Power-Window-Control-System-Using-Tiva-C-And-FreeRTOS.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27C27-A2E2-5ACA-D98E-4399ADC74A8A}"/>
              </a:ext>
            </a:extLst>
          </p:cNvPr>
          <p:cNvSpPr>
            <a:spLocks noGrp="1"/>
          </p:cNvSpPr>
          <p:nvPr>
            <p:ph type="ctrTitle"/>
          </p:nvPr>
        </p:nvSpPr>
        <p:spPr>
          <a:xfrm>
            <a:off x="435838" y="387604"/>
            <a:ext cx="3608208" cy="3450844"/>
          </a:xfrm>
        </p:spPr>
        <p:txBody>
          <a:bodyPr>
            <a:normAutofit/>
          </a:bodyPr>
          <a:lstStyle/>
          <a:p>
            <a:r>
              <a:rPr lang="en-US" sz="4800" dirty="0"/>
              <a:t>Power Window Control System</a:t>
            </a:r>
          </a:p>
        </p:txBody>
      </p:sp>
      <p:sp>
        <p:nvSpPr>
          <p:cNvPr id="3" name="Subtitle 2">
            <a:extLst>
              <a:ext uri="{FF2B5EF4-FFF2-40B4-BE49-F238E27FC236}">
                <a16:creationId xmlns:a16="http://schemas.microsoft.com/office/drawing/2014/main" id="{3BD0E436-CD37-1F85-2573-725881C8D853}"/>
              </a:ext>
            </a:extLst>
          </p:cNvPr>
          <p:cNvSpPr>
            <a:spLocks noGrp="1"/>
          </p:cNvSpPr>
          <p:nvPr>
            <p:ph type="subTitle" idx="1"/>
          </p:nvPr>
        </p:nvSpPr>
        <p:spPr>
          <a:xfrm>
            <a:off x="854593" y="3428996"/>
            <a:ext cx="2770698" cy="363729"/>
          </a:xfrm>
        </p:spPr>
        <p:txBody>
          <a:bodyPr>
            <a:normAutofit/>
          </a:bodyPr>
          <a:lstStyle/>
          <a:p>
            <a:r>
              <a:rPr lang="en-US" sz="1600" dirty="0"/>
              <a:t>Using </a:t>
            </a:r>
            <a:r>
              <a:rPr lang="en-US" sz="1600" dirty="0" err="1"/>
              <a:t>Tiva</a:t>
            </a:r>
            <a:r>
              <a:rPr lang="en-US" sz="1600" dirty="0"/>
              <a:t> C &amp; </a:t>
            </a:r>
            <a:r>
              <a:rPr lang="en-US" sz="1600" dirty="0" err="1"/>
              <a:t>FreeRTOS</a:t>
            </a:r>
            <a:endParaRPr lang="en-US" sz="1600" dirty="0"/>
          </a:p>
        </p:txBody>
      </p:sp>
      <p:sp>
        <p:nvSpPr>
          <p:cNvPr id="7"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Subtitle 2">
            <a:extLst>
              <a:ext uri="{FF2B5EF4-FFF2-40B4-BE49-F238E27FC236}">
                <a16:creationId xmlns:a16="http://schemas.microsoft.com/office/drawing/2014/main" id="{B0732988-6547-D953-C403-9062BEA9DFB5}"/>
              </a:ext>
            </a:extLst>
          </p:cNvPr>
          <p:cNvSpPr txBox="1">
            <a:spLocks/>
          </p:cNvSpPr>
          <p:nvPr/>
        </p:nvSpPr>
        <p:spPr>
          <a:xfrm>
            <a:off x="129643" y="4116744"/>
            <a:ext cx="4936386" cy="2558919"/>
          </a:xfrm>
          <a:prstGeom prst="rect">
            <a:avLst/>
          </a:prstGeom>
        </p:spPr>
        <p:txBody>
          <a:bodyPr vert="horz" lIns="91440" tIns="45720" rIns="91440" bIns="45720" rtlCol="0" anchor="b">
            <a:noAutofit/>
          </a:bodyPr>
          <a:lstStyle>
            <a:lvl1pPr marL="0" indent="0" algn="l" defTabSz="914400" rtl="0" eaLnBrk="1" latinLnBrk="0" hangingPunct="1">
              <a:lnSpc>
                <a:spcPct val="110000"/>
              </a:lnSpc>
              <a:spcBef>
                <a:spcPts val="1200"/>
              </a:spcBef>
              <a:buClr>
                <a:schemeClr val="accent1"/>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6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6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t>Team 17:</a:t>
            </a:r>
          </a:p>
          <a:p>
            <a:pPr marL="285750" indent="-285750">
              <a:buFont typeface="Arial" panose="020B0604020202020204" pitchFamily="34" charset="0"/>
              <a:buChar char="•"/>
            </a:pPr>
            <a:r>
              <a:rPr lang="en-US" sz="1200" dirty="0"/>
              <a:t>Anas Salah Abdelrazek 19P9033</a:t>
            </a:r>
          </a:p>
          <a:p>
            <a:pPr marL="285750" indent="-285750">
              <a:buFont typeface="Arial" panose="020B0604020202020204" pitchFamily="34" charset="0"/>
              <a:buChar char="•"/>
            </a:pPr>
            <a:r>
              <a:rPr lang="en-US" sz="1200" dirty="0"/>
              <a:t>Alaa Mohamed </a:t>
            </a:r>
            <a:r>
              <a:rPr lang="en-US" sz="1200" dirty="0" err="1"/>
              <a:t>Hamdy</a:t>
            </a:r>
            <a:r>
              <a:rPr lang="en-US" sz="1200" dirty="0"/>
              <a:t> 19P6621</a:t>
            </a:r>
          </a:p>
          <a:p>
            <a:pPr marL="285750" indent="-285750">
              <a:buFont typeface="Arial" panose="020B0604020202020204" pitchFamily="34" charset="0"/>
              <a:buChar char="•"/>
            </a:pPr>
            <a:r>
              <a:rPr lang="en-US" sz="1200" dirty="0"/>
              <a:t>Nada Amr Attia 19P1621</a:t>
            </a:r>
          </a:p>
          <a:p>
            <a:pPr marL="285750" indent="-285750">
              <a:buFont typeface="Arial" panose="020B0604020202020204" pitchFamily="34" charset="0"/>
              <a:buChar char="•"/>
            </a:pPr>
            <a:r>
              <a:rPr lang="en-US" sz="1200" dirty="0"/>
              <a:t>Ahmed Amr Mohyeldin </a:t>
            </a:r>
            <a:r>
              <a:rPr lang="en-US" sz="1200" dirty="0" err="1"/>
              <a:t>Elgayar</a:t>
            </a:r>
            <a:r>
              <a:rPr lang="en-US" sz="1200" dirty="0"/>
              <a:t> 19P8349</a:t>
            </a:r>
          </a:p>
          <a:p>
            <a:pPr marL="285750" indent="-285750">
              <a:buFont typeface="Arial" panose="020B0604020202020204" pitchFamily="34" charset="0"/>
              <a:buChar char="•"/>
            </a:pPr>
            <a:r>
              <a:rPr lang="en-US" sz="1200" dirty="0"/>
              <a:t>Mohamed Mahmoud Hussein Ahmed 19P7975</a:t>
            </a:r>
          </a:p>
          <a:p>
            <a:pPr marL="285750" indent="-285750">
              <a:buFont typeface="Arial" panose="020B0604020202020204" pitchFamily="34" charset="0"/>
              <a:buChar char="•"/>
            </a:pPr>
            <a:endParaRPr lang="en-US" sz="1200" dirty="0"/>
          </a:p>
        </p:txBody>
      </p:sp>
      <p:pic>
        <p:nvPicPr>
          <p:cNvPr id="1026" name="Picture 2" descr="Everything You Should Know About Car Door Windows">
            <a:extLst>
              <a:ext uri="{FF2B5EF4-FFF2-40B4-BE49-F238E27FC236}">
                <a16:creationId xmlns:a16="http://schemas.microsoft.com/office/drawing/2014/main" id="{B59E4621-563C-EF3E-889B-267ADEF64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857" y="1375489"/>
            <a:ext cx="6115059" cy="391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2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9" name="Rectangle 3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41" name="Rectangle 4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3FC8A3D-55C7-C9D3-50CD-8615FA6E836A}"/>
              </a:ext>
            </a:extLst>
          </p:cNvPr>
          <p:cNvSpPr txBox="1">
            <a:spLocks/>
          </p:cNvSpPr>
          <p:nvPr/>
        </p:nvSpPr>
        <p:spPr>
          <a:xfrm>
            <a:off x="1822487" y="4915282"/>
            <a:ext cx="9677833" cy="11344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lnSpc>
                <a:spcPct val="90000"/>
              </a:lnSpc>
              <a:spcAft>
                <a:spcPts val="600"/>
              </a:spcAft>
            </a:pPr>
            <a:r>
              <a:rPr lang="en-US" sz="3300" dirty="0"/>
              <a:t>Passenger State</a:t>
            </a:r>
          </a:p>
          <a:p>
            <a:pPr algn="ctr">
              <a:lnSpc>
                <a:spcPct val="90000"/>
              </a:lnSpc>
              <a:spcAft>
                <a:spcPts val="600"/>
              </a:spcAft>
            </a:pPr>
            <a:r>
              <a:rPr lang="en-US" sz="3300" dirty="0"/>
              <a:t>(container Diagram)</a:t>
            </a:r>
          </a:p>
        </p:txBody>
      </p:sp>
      <p:pic>
        <p:nvPicPr>
          <p:cNvPr id="3" name="Picture 2">
            <a:extLst>
              <a:ext uri="{FF2B5EF4-FFF2-40B4-BE49-F238E27FC236}">
                <a16:creationId xmlns:a16="http://schemas.microsoft.com/office/drawing/2014/main" id="{63824873-4A25-E2B0-4084-29FB087D6070}"/>
              </a:ext>
            </a:extLst>
          </p:cNvPr>
          <p:cNvPicPr>
            <a:picLocks noChangeAspect="1"/>
          </p:cNvPicPr>
          <p:nvPr/>
        </p:nvPicPr>
        <p:blipFill>
          <a:blip r:embed="rId2"/>
          <a:stretch>
            <a:fillRect/>
          </a:stretch>
        </p:blipFill>
        <p:spPr>
          <a:xfrm>
            <a:off x="1663484" y="260091"/>
            <a:ext cx="9934112" cy="4431606"/>
          </a:xfrm>
          <a:prstGeom prst="rect">
            <a:avLst/>
          </a:prstGeom>
        </p:spPr>
      </p:pic>
    </p:spTree>
    <p:extLst>
      <p:ext uri="{BB962C8B-B14F-4D97-AF65-F5344CB8AC3E}">
        <p14:creationId xmlns:p14="http://schemas.microsoft.com/office/powerpoint/2010/main" val="155820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313390" y="245051"/>
            <a:ext cx="5654338" cy="779078"/>
          </a:xfrm>
        </p:spPr>
        <p:txBody>
          <a:bodyPr/>
          <a:lstStyle/>
          <a:p>
            <a:r>
              <a:rPr lang="en-US" dirty="0"/>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225296" y="1024129"/>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err="1">
                <a:solidFill>
                  <a:schemeClr val="tx1">
                    <a:lumMod val="75000"/>
                  </a:schemeClr>
                </a:solidFill>
              </a:rPr>
              <a:t>Tiva</a:t>
            </a:r>
            <a:r>
              <a:rPr lang="en-US" sz="2800" dirty="0">
                <a:solidFill>
                  <a:schemeClr val="tx1">
                    <a:lumMod val="75000"/>
                  </a:schemeClr>
                </a:solidFill>
              </a:rPr>
              <a:t> C Connections</a:t>
            </a:r>
          </a:p>
        </p:txBody>
      </p:sp>
      <p:pic>
        <p:nvPicPr>
          <p:cNvPr id="2050" name="Picture 2" descr="Getting Started with TIVA C Series TM4C123G LaunchPad from Texas ...">
            <a:extLst>
              <a:ext uri="{FF2B5EF4-FFF2-40B4-BE49-F238E27FC236}">
                <a16:creationId xmlns:a16="http://schemas.microsoft.com/office/drawing/2014/main" id="{73E2564C-0601-FB08-750D-33530D50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226" y="1410511"/>
            <a:ext cx="3810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70973F-3578-598B-169C-6B4C25D59F5F}"/>
              </a:ext>
            </a:extLst>
          </p:cNvPr>
          <p:cNvSpPr>
            <a:spLocks noGrp="1"/>
          </p:cNvSpPr>
          <p:nvPr>
            <p:ph idx="1"/>
          </p:nvPr>
        </p:nvSpPr>
        <p:spPr>
          <a:xfrm>
            <a:off x="1225296" y="1803207"/>
            <a:ext cx="4416552" cy="4725609"/>
          </a:xfrm>
        </p:spPr>
        <p:txBody>
          <a:bodyPr>
            <a:normAutofit/>
          </a:bodyPr>
          <a:lstStyle/>
          <a:p>
            <a:pPr>
              <a:lnSpc>
                <a:spcPct val="150000"/>
              </a:lnSpc>
            </a:pPr>
            <a:r>
              <a:rPr lang="en-US" sz="1400" dirty="0"/>
              <a:t>Window Buttons (Port C)</a:t>
            </a:r>
          </a:p>
          <a:p>
            <a:pPr marL="0" indent="0">
              <a:lnSpc>
                <a:spcPct val="150000"/>
              </a:lnSpc>
              <a:buNone/>
            </a:pPr>
            <a:endParaRPr lang="en-US" sz="1400" dirty="0"/>
          </a:p>
        </p:txBody>
      </p:sp>
      <p:graphicFrame>
        <p:nvGraphicFramePr>
          <p:cNvPr id="9" name="Table 9">
            <a:extLst>
              <a:ext uri="{FF2B5EF4-FFF2-40B4-BE49-F238E27FC236}">
                <a16:creationId xmlns:a16="http://schemas.microsoft.com/office/drawing/2014/main" id="{2DFE3592-F959-FE0C-C8FE-F3DE287B6B50}"/>
              </a:ext>
            </a:extLst>
          </p:cNvPr>
          <p:cNvGraphicFramePr>
            <a:graphicFrameLocks noGrp="1"/>
          </p:cNvGraphicFramePr>
          <p:nvPr>
            <p:extLst>
              <p:ext uri="{D42A27DB-BD31-4B8C-83A1-F6EECF244321}">
                <p14:modId xmlns:p14="http://schemas.microsoft.com/office/powerpoint/2010/main" val="3380477694"/>
              </p:ext>
            </p:extLst>
          </p:nvPr>
        </p:nvGraphicFramePr>
        <p:xfrm>
          <a:off x="1382776" y="2303911"/>
          <a:ext cx="3810000" cy="4135800"/>
        </p:xfrm>
        <a:graphic>
          <a:graphicData uri="http://schemas.openxmlformats.org/drawingml/2006/table">
            <a:tbl>
              <a:tblPr firstRow="1" bandRow="1">
                <a:tableStyleId>{F5AB1C69-6EDB-4FF4-983F-18BD219EF322}</a:tableStyleId>
              </a:tblPr>
              <a:tblGrid>
                <a:gridCol w="1905000">
                  <a:extLst>
                    <a:ext uri="{9D8B030D-6E8A-4147-A177-3AD203B41FA5}">
                      <a16:colId xmlns:a16="http://schemas.microsoft.com/office/drawing/2014/main" val="1155387114"/>
                    </a:ext>
                  </a:extLst>
                </a:gridCol>
                <a:gridCol w="1905000">
                  <a:extLst>
                    <a:ext uri="{9D8B030D-6E8A-4147-A177-3AD203B41FA5}">
                      <a16:colId xmlns:a16="http://schemas.microsoft.com/office/drawing/2014/main" val="3239632143"/>
                    </a:ext>
                  </a:extLst>
                </a:gridCol>
              </a:tblGrid>
              <a:tr h="1033950">
                <a:tc>
                  <a:txBody>
                    <a:bodyPr/>
                    <a:lstStyle/>
                    <a:p>
                      <a:pPr algn="ctr"/>
                      <a:r>
                        <a:rPr lang="en-US" dirty="0"/>
                        <a:t>PC4</a:t>
                      </a:r>
                    </a:p>
                  </a:txBody>
                  <a:tcPr anchor="ctr"/>
                </a:tc>
                <a:tc>
                  <a:txBody>
                    <a:bodyPr/>
                    <a:lstStyle/>
                    <a:p>
                      <a:pPr algn="ctr"/>
                      <a:r>
                        <a:rPr lang="en-US" dirty="0"/>
                        <a:t>Driver Up</a:t>
                      </a:r>
                    </a:p>
                  </a:txBody>
                  <a:tcPr anchor="ctr"/>
                </a:tc>
                <a:extLst>
                  <a:ext uri="{0D108BD9-81ED-4DB2-BD59-A6C34878D82A}">
                    <a16:rowId xmlns:a16="http://schemas.microsoft.com/office/drawing/2014/main" val="226470706"/>
                  </a:ext>
                </a:extLst>
              </a:tr>
              <a:tr h="1033950">
                <a:tc>
                  <a:txBody>
                    <a:bodyPr/>
                    <a:lstStyle/>
                    <a:p>
                      <a:pPr algn="ctr"/>
                      <a:r>
                        <a:rPr lang="en-US" dirty="0"/>
                        <a:t>PC5</a:t>
                      </a:r>
                    </a:p>
                  </a:txBody>
                  <a:tcPr anchor="ctr"/>
                </a:tc>
                <a:tc>
                  <a:txBody>
                    <a:bodyPr/>
                    <a:lstStyle/>
                    <a:p>
                      <a:pPr algn="ctr"/>
                      <a:r>
                        <a:rPr lang="en-US" dirty="0"/>
                        <a:t>Driver Down</a:t>
                      </a:r>
                    </a:p>
                  </a:txBody>
                  <a:tcPr anchor="ctr"/>
                </a:tc>
                <a:extLst>
                  <a:ext uri="{0D108BD9-81ED-4DB2-BD59-A6C34878D82A}">
                    <a16:rowId xmlns:a16="http://schemas.microsoft.com/office/drawing/2014/main" val="1752061181"/>
                  </a:ext>
                </a:extLst>
              </a:tr>
              <a:tr h="1033950">
                <a:tc>
                  <a:txBody>
                    <a:bodyPr/>
                    <a:lstStyle/>
                    <a:p>
                      <a:pPr algn="ctr"/>
                      <a:r>
                        <a:rPr lang="en-US" dirty="0"/>
                        <a:t>PC6</a:t>
                      </a:r>
                    </a:p>
                  </a:txBody>
                  <a:tcPr anchor="ctr"/>
                </a:tc>
                <a:tc>
                  <a:txBody>
                    <a:bodyPr/>
                    <a:lstStyle/>
                    <a:p>
                      <a:pPr algn="ctr"/>
                      <a:r>
                        <a:rPr lang="en-US" dirty="0"/>
                        <a:t>Passenger Up</a:t>
                      </a:r>
                    </a:p>
                  </a:txBody>
                  <a:tcPr anchor="ctr"/>
                </a:tc>
                <a:extLst>
                  <a:ext uri="{0D108BD9-81ED-4DB2-BD59-A6C34878D82A}">
                    <a16:rowId xmlns:a16="http://schemas.microsoft.com/office/drawing/2014/main" val="3427352825"/>
                  </a:ext>
                </a:extLst>
              </a:tr>
              <a:tr h="1033950">
                <a:tc>
                  <a:txBody>
                    <a:bodyPr/>
                    <a:lstStyle/>
                    <a:p>
                      <a:pPr algn="ctr"/>
                      <a:r>
                        <a:rPr lang="en-US" dirty="0"/>
                        <a:t>PC7</a:t>
                      </a:r>
                    </a:p>
                  </a:txBody>
                  <a:tcPr anchor="ctr"/>
                </a:tc>
                <a:tc>
                  <a:txBody>
                    <a:bodyPr/>
                    <a:lstStyle/>
                    <a:p>
                      <a:pPr algn="ctr"/>
                      <a:r>
                        <a:rPr lang="en-US" dirty="0"/>
                        <a:t>Passenger Down</a:t>
                      </a:r>
                    </a:p>
                  </a:txBody>
                  <a:tcPr anchor="ctr"/>
                </a:tc>
                <a:extLst>
                  <a:ext uri="{0D108BD9-81ED-4DB2-BD59-A6C34878D82A}">
                    <a16:rowId xmlns:a16="http://schemas.microsoft.com/office/drawing/2014/main" val="101783703"/>
                  </a:ext>
                </a:extLst>
              </a:tr>
            </a:tbl>
          </a:graphicData>
        </a:graphic>
      </p:graphicFrame>
      <p:sp>
        <p:nvSpPr>
          <p:cNvPr id="10" name="Oval 9">
            <a:extLst>
              <a:ext uri="{FF2B5EF4-FFF2-40B4-BE49-F238E27FC236}">
                <a16:creationId xmlns:a16="http://schemas.microsoft.com/office/drawing/2014/main" id="{41C0AEDC-479D-C986-B8FA-79286F120390}"/>
              </a:ext>
            </a:extLst>
          </p:cNvPr>
          <p:cNvSpPr/>
          <p:nvPr/>
        </p:nvSpPr>
        <p:spPr>
          <a:xfrm>
            <a:off x="10598912" y="4262083"/>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BCD7C-D104-72B4-6F23-2AB1FA546D3B}"/>
              </a:ext>
            </a:extLst>
          </p:cNvPr>
          <p:cNvSpPr/>
          <p:nvPr/>
        </p:nvSpPr>
        <p:spPr>
          <a:xfrm>
            <a:off x="10598912" y="4471906"/>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B62491-DC57-0514-BF2C-5E226355910C}"/>
              </a:ext>
            </a:extLst>
          </p:cNvPr>
          <p:cNvSpPr/>
          <p:nvPr/>
        </p:nvSpPr>
        <p:spPr>
          <a:xfrm>
            <a:off x="10598912" y="4667055"/>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1848DBD-63EE-C390-BE2D-FA9C45F324EB}"/>
              </a:ext>
            </a:extLst>
          </p:cNvPr>
          <p:cNvSpPr/>
          <p:nvPr/>
        </p:nvSpPr>
        <p:spPr>
          <a:xfrm>
            <a:off x="10598912" y="4867244"/>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35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313390" y="245051"/>
            <a:ext cx="5654338" cy="779078"/>
          </a:xfrm>
        </p:spPr>
        <p:txBody>
          <a:bodyPr/>
          <a:lstStyle/>
          <a:p>
            <a:r>
              <a:rPr lang="en-US" dirty="0"/>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225296" y="1024129"/>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err="1">
                <a:solidFill>
                  <a:schemeClr val="tx1">
                    <a:lumMod val="75000"/>
                  </a:schemeClr>
                </a:solidFill>
              </a:rPr>
              <a:t>Tiva</a:t>
            </a:r>
            <a:r>
              <a:rPr lang="en-US" sz="2800" dirty="0">
                <a:solidFill>
                  <a:schemeClr val="tx1">
                    <a:lumMod val="75000"/>
                  </a:schemeClr>
                </a:solidFill>
              </a:rPr>
              <a:t> C Connections</a:t>
            </a:r>
          </a:p>
        </p:txBody>
      </p:sp>
      <p:pic>
        <p:nvPicPr>
          <p:cNvPr id="2050" name="Picture 2" descr="Getting Started with TIVA C Series TM4C123G LaunchPad from Texas ...">
            <a:extLst>
              <a:ext uri="{FF2B5EF4-FFF2-40B4-BE49-F238E27FC236}">
                <a16:creationId xmlns:a16="http://schemas.microsoft.com/office/drawing/2014/main" id="{73E2564C-0601-FB08-750D-33530D50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226" y="1410511"/>
            <a:ext cx="3810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70973F-3578-598B-169C-6B4C25D59F5F}"/>
              </a:ext>
            </a:extLst>
          </p:cNvPr>
          <p:cNvSpPr>
            <a:spLocks noGrp="1"/>
          </p:cNvSpPr>
          <p:nvPr>
            <p:ph idx="1"/>
          </p:nvPr>
        </p:nvSpPr>
        <p:spPr>
          <a:xfrm>
            <a:off x="1225296" y="1803207"/>
            <a:ext cx="4416552" cy="4725609"/>
          </a:xfrm>
        </p:spPr>
        <p:txBody>
          <a:bodyPr>
            <a:normAutofit/>
          </a:bodyPr>
          <a:lstStyle/>
          <a:p>
            <a:pPr>
              <a:lnSpc>
                <a:spcPct val="150000"/>
              </a:lnSpc>
            </a:pPr>
            <a:r>
              <a:rPr lang="en-US" sz="1400" dirty="0"/>
              <a:t>Interrupt Buttons (Port E)</a:t>
            </a:r>
          </a:p>
          <a:p>
            <a:pPr marL="0" indent="0">
              <a:lnSpc>
                <a:spcPct val="150000"/>
              </a:lnSpc>
              <a:buNone/>
            </a:pPr>
            <a:endParaRPr lang="en-US" sz="1400" dirty="0"/>
          </a:p>
        </p:txBody>
      </p:sp>
      <p:graphicFrame>
        <p:nvGraphicFramePr>
          <p:cNvPr id="9" name="Table 9">
            <a:extLst>
              <a:ext uri="{FF2B5EF4-FFF2-40B4-BE49-F238E27FC236}">
                <a16:creationId xmlns:a16="http://schemas.microsoft.com/office/drawing/2014/main" id="{2DFE3592-F959-FE0C-C8FE-F3DE287B6B50}"/>
              </a:ext>
            </a:extLst>
          </p:cNvPr>
          <p:cNvGraphicFramePr>
            <a:graphicFrameLocks noGrp="1"/>
          </p:cNvGraphicFramePr>
          <p:nvPr>
            <p:extLst>
              <p:ext uri="{D42A27DB-BD31-4B8C-83A1-F6EECF244321}">
                <p14:modId xmlns:p14="http://schemas.microsoft.com/office/powerpoint/2010/main" val="4285547000"/>
              </p:ext>
            </p:extLst>
          </p:nvPr>
        </p:nvGraphicFramePr>
        <p:xfrm>
          <a:off x="1382776" y="2303911"/>
          <a:ext cx="3810000" cy="4135800"/>
        </p:xfrm>
        <a:graphic>
          <a:graphicData uri="http://schemas.openxmlformats.org/drawingml/2006/table">
            <a:tbl>
              <a:tblPr firstRow="1" bandRow="1">
                <a:tableStyleId>{F5AB1C69-6EDB-4FF4-983F-18BD219EF322}</a:tableStyleId>
              </a:tblPr>
              <a:tblGrid>
                <a:gridCol w="1905000">
                  <a:extLst>
                    <a:ext uri="{9D8B030D-6E8A-4147-A177-3AD203B41FA5}">
                      <a16:colId xmlns:a16="http://schemas.microsoft.com/office/drawing/2014/main" val="1155387114"/>
                    </a:ext>
                  </a:extLst>
                </a:gridCol>
                <a:gridCol w="1905000">
                  <a:extLst>
                    <a:ext uri="{9D8B030D-6E8A-4147-A177-3AD203B41FA5}">
                      <a16:colId xmlns:a16="http://schemas.microsoft.com/office/drawing/2014/main" val="3239632143"/>
                    </a:ext>
                  </a:extLst>
                </a:gridCol>
              </a:tblGrid>
              <a:tr h="1033950">
                <a:tc>
                  <a:txBody>
                    <a:bodyPr/>
                    <a:lstStyle/>
                    <a:p>
                      <a:pPr algn="ctr"/>
                      <a:r>
                        <a:rPr lang="en-US" dirty="0"/>
                        <a:t>PE1</a:t>
                      </a:r>
                    </a:p>
                  </a:txBody>
                  <a:tcPr anchor="ctr"/>
                </a:tc>
                <a:tc>
                  <a:txBody>
                    <a:bodyPr/>
                    <a:lstStyle/>
                    <a:p>
                      <a:pPr algn="ctr"/>
                      <a:r>
                        <a:rPr lang="en-US" dirty="0"/>
                        <a:t>Upper Limit Switch</a:t>
                      </a:r>
                    </a:p>
                  </a:txBody>
                  <a:tcPr anchor="ctr"/>
                </a:tc>
                <a:extLst>
                  <a:ext uri="{0D108BD9-81ED-4DB2-BD59-A6C34878D82A}">
                    <a16:rowId xmlns:a16="http://schemas.microsoft.com/office/drawing/2014/main" val="226470706"/>
                  </a:ext>
                </a:extLst>
              </a:tr>
              <a:tr h="1033950">
                <a:tc>
                  <a:txBody>
                    <a:bodyPr/>
                    <a:lstStyle/>
                    <a:p>
                      <a:pPr algn="ctr"/>
                      <a:r>
                        <a:rPr lang="en-US" dirty="0"/>
                        <a:t>PE2</a:t>
                      </a:r>
                    </a:p>
                  </a:txBody>
                  <a:tcPr anchor="ctr"/>
                </a:tc>
                <a:tc>
                  <a:txBody>
                    <a:bodyPr/>
                    <a:lstStyle/>
                    <a:p>
                      <a:pPr algn="ctr"/>
                      <a:r>
                        <a:rPr lang="en-US" dirty="0"/>
                        <a:t>Lower Limit Switch</a:t>
                      </a:r>
                    </a:p>
                  </a:txBody>
                  <a:tcPr anchor="ctr"/>
                </a:tc>
                <a:extLst>
                  <a:ext uri="{0D108BD9-81ED-4DB2-BD59-A6C34878D82A}">
                    <a16:rowId xmlns:a16="http://schemas.microsoft.com/office/drawing/2014/main" val="1752061181"/>
                  </a:ext>
                </a:extLst>
              </a:tr>
              <a:tr h="1033950">
                <a:tc>
                  <a:txBody>
                    <a:bodyPr/>
                    <a:lstStyle/>
                    <a:p>
                      <a:pPr algn="ctr"/>
                      <a:r>
                        <a:rPr lang="en-US" dirty="0"/>
                        <a:t>PE3</a:t>
                      </a:r>
                    </a:p>
                  </a:txBody>
                  <a:tcPr anchor="ctr"/>
                </a:tc>
                <a:tc>
                  <a:txBody>
                    <a:bodyPr/>
                    <a:lstStyle/>
                    <a:p>
                      <a:pPr algn="ctr"/>
                      <a:r>
                        <a:rPr lang="en-US" dirty="0"/>
                        <a:t>Window Lock</a:t>
                      </a:r>
                    </a:p>
                    <a:p>
                      <a:pPr algn="ctr"/>
                      <a:r>
                        <a:rPr lang="en-US" dirty="0"/>
                        <a:t>Push Button</a:t>
                      </a:r>
                    </a:p>
                  </a:txBody>
                  <a:tcPr anchor="ctr"/>
                </a:tc>
                <a:extLst>
                  <a:ext uri="{0D108BD9-81ED-4DB2-BD59-A6C34878D82A}">
                    <a16:rowId xmlns:a16="http://schemas.microsoft.com/office/drawing/2014/main" val="3427352825"/>
                  </a:ext>
                </a:extLst>
              </a:tr>
              <a:tr h="1033950">
                <a:tc>
                  <a:txBody>
                    <a:bodyPr/>
                    <a:lstStyle/>
                    <a:p>
                      <a:pPr algn="ctr"/>
                      <a:r>
                        <a:rPr lang="en-US" dirty="0"/>
                        <a:t>PE4</a:t>
                      </a:r>
                    </a:p>
                  </a:txBody>
                  <a:tcPr anchor="ctr"/>
                </a:tc>
                <a:tc>
                  <a:txBody>
                    <a:bodyPr/>
                    <a:lstStyle/>
                    <a:p>
                      <a:pPr algn="ctr"/>
                      <a:r>
                        <a:rPr lang="en-US" dirty="0"/>
                        <a:t>Jam Detected </a:t>
                      </a:r>
                    </a:p>
                    <a:p>
                      <a:pPr algn="ctr"/>
                      <a:r>
                        <a:rPr lang="en-US" dirty="0"/>
                        <a:t>Push Button</a:t>
                      </a:r>
                    </a:p>
                  </a:txBody>
                  <a:tcPr anchor="ctr"/>
                </a:tc>
                <a:extLst>
                  <a:ext uri="{0D108BD9-81ED-4DB2-BD59-A6C34878D82A}">
                    <a16:rowId xmlns:a16="http://schemas.microsoft.com/office/drawing/2014/main" val="101783703"/>
                  </a:ext>
                </a:extLst>
              </a:tr>
            </a:tbl>
          </a:graphicData>
        </a:graphic>
      </p:graphicFrame>
      <p:sp>
        <p:nvSpPr>
          <p:cNvPr id="10" name="Oval 9">
            <a:extLst>
              <a:ext uri="{FF2B5EF4-FFF2-40B4-BE49-F238E27FC236}">
                <a16:creationId xmlns:a16="http://schemas.microsoft.com/office/drawing/2014/main" id="{41C0AEDC-479D-C986-B8FA-79286F120390}"/>
              </a:ext>
            </a:extLst>
          </p:cNvPr>
          <p:cNvSpPr/>
          <p:nvPr/>
        </p:nvSpPr>
        <p:spPr>
          <a:xfrm>
            <a:off x="8390679" y="4826492"/>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BCD7C-D104-72B4-6F23-2AB1FA546D3B}"/>
              </a:ext>
            </a:extLst>
          </p:cNvPr>
          <p:cNvSpPr/>
          <p:nvPr/>
        </p:nvSpPr>
        <p:spPr>
          <a:xfrm>
            <a:off x="8390679" y="5027263"/>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8B62491-DC57-0514-BF2C-5E226355910C}"/>
              </a:ext>
            </a:extLst>
          </p:cNvPr>
          <p:cNvSpPr/>
          <p:nvPr/>
        </p:nvSpPr>
        <p:spPr>
          <a:xfrm>
            <a:off x="8390679" y="5216952"/>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1848DBD-63EE-C390-BE2D-FA9C45F324EB}"/>
              </a:ext>
            </a:extLst>
          </p:cNvPr>
          <p:cNvSpPr/>
          <p:nvPr/>
        </p:nvSpPr>
        <p:spPr>
          <a:xfrm>
            <a:off x="8180367" y="4506651"/>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91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313390" y="245051"/>
            <a:ext cx="5654338" cy="779078"/>
          </a:xfrm>
        </p:spPr>
        <p:txBody>
          <a:bodyPr/>
          <a:lstStyle/>
          <a:p>
            <a:r>
              <a:rPr lang="en-US" dirty="0"/>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225296" y="1024129"/>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err="1">
                <a:solidFill>
                  <a:schemeClr val="tx1">
                    <a:lumMod val="75000"/>
                  </a:schemeClr>
                </a:solidFill>
              </a:rPr>
              <a:t>Tiva</a:t>
            </a:r>
            <a:r>
              <a:rPr lang="en-US" sz="2800" dirty="0">
                <a:solidFill>
                  <a:schemeClr val="tx1">
                    <a:lumMod val="75000"/>
                  </a:schemeClr>
                </a:solidFill>
              </a:rPr>
              <a:t> C Connections</a:t>
            </a:r>
          </a:p>
        </p:txBody>
      </p:sp>
      <p:pic>
        <p:nvPicPr>
          <p:cNvPr id="2050" name="Picture 2" descr="Getting Started with TIVA C Series TM4C123G LaunchPad from Texas ...">
            <a:extLst>
              <a:ext uri="{FF2B5EF4-FFF2-40B4-BE49-F238E27FC236}">
                <a16:creationId xmlns:a16="http://schemas.microsoft.com/office/drawing/2014/main" id="{73E2564C-0601-FB08-750D-33530D50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226" y="1410511"/>
            <a:ext cx="3810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70973F-3578-598B-169C-6B4C25D59F5F}"/>
              </a:ext>
            </a:extLst>
          </p:cNvPr>
          <p:cNvSpPr>
            <a:spLocks noGrp="1"/>
          </p:cNvSpPr>
          <p:nvPr>
            <p:ph idx="1"/>
          </p:nvPr>
        </p:nvSpPr>
        <p:spPr>
          <a:xfrm>
            <a:off x="1225296" y="1803207"/>
            <a:ext cx="4416552" cy="4725609"/>
          </a:xfrm>
        </p:spPr>
        <p:txBody>
          <a:bodyPr>
            <a:normAutofit/>
          </a:bodyPr>
          <a:lstStyle/>
          <a:p>
            <a:pPr>
              <a:lnSpc>
                <a:spcPct val="150000"/>
              </a:lnSpc>
            </a:pPr>
            <a:r>
              <a:rPr lang="en-US" sz="1400" dirty="0"/>
              <a:t>Motor Module (Port A)</a:t>
            </a:r>
          </a:p>
          <a:p>
            <a:pPr marL="0" indent="0">
              <a:lnSpc>
                <a:spcPct val="150000"/>
              </a:lnSpc>
              <a:buNone/>
            </a:pPr>
            <a:endParaRPr lang="en-US" sz="1400" dirty="0"/>
          </a:p>
        </p:txBody>
      </p:sp>
      <p:graphicFrame>
        <p:nvGraphicFramePr>
          <p:cNvPr id="9" name="Table 9">
            <a:extLst>
              <a:ext uri="{FF2B5EF4-FFF2-40B4-BE49-F238E27FC236}">
                <a16:creationId xmlns:a16="http://schemas.microsoft.com/office/drawing/2014/main" id="{2DFE3592-F959-FE0C-C8FE-F3DE287B6B50}"/>
              </a:ext>
            </a:extLst>
          </p:cNvPr>
          <p:cNvGraphicFramePr>
            <a:graphicFrameLocks noGrp="1"/>
          </p:cNvGraphicFramePr>
          <p:nvPr>
            <p:extLst>
              <p:ext uri="{D42A27DB-BD31-4B8C-83A1-F6EECF244321}">
                <p14:modId xmlns:p14="http://schemas.microsoft.com/office/powerpoint/2010/main" val="2676525464"/>
              </p:ext>
            </p:extLst>
          </p:nvPr>
        </p:nvGraphicFramePr>
        <p:xfrm>
          <a:off x="1382776" y="2303911"/>
          <a:ext cx="3810000" cy="3101850"/>
        </p:xfrm>
        <a:graphic>
          <a:graphicData uri="http://schemas.openxmlformats.org/drawingml/2006/table">
            <a:tbl>
              <a:tblPr firstRow="1" bandRow="1">
                <a:tableStyleId>{F5AB1C69-6EDB-4FF4-983F-18BD219EF322}</a:tableStyleId>
              </a:tblPr>
              <a:tblGrid>
                <a:gridCol w="1905000">
                  <a:extLst>
                    <a:ext uri="{9D8B030D-6E8A-4147-A177-3AD203B41FA5}">
                      <a16:colId xmlns:a16="http://schemas.microsoft.com/office/drawing/2014/main" val="1155387114"/>
                    </a:ext>
                  </a:extLst>
                </a:gridCol>
                <a:gridCol w="1905000">
                  <a:extLst>
                    <a:ext uri="{9D8B030D-6E8A-4147-A177-3AD203B41FA5}">
                      <a16:colId xmlns:a16="http://schemas.microsoft.com/office/drawing/2014/main" val="3239632143"/>
                    </a:ext>
                  </a:extLst>
                </a:gridCol>
              </a:tblGrid>
              <a:tr h="1033950">
                <a:tc>
                  <a:txBody>
                    <a:bodyPr/>
                    <a:lstStyle/>
                    <a:p>
                      <a:pPr algn="ctr"/>
                      <a:r>
                        <a:rPr lang="en-US" dirty="0"/>
                        <a:t>PA2</a:t>
                      </a:r>
                    </a:p>
                  </a:txBody>
                  <a:tcPr anchor="ctr"/>
                </a:tc>
                <a:tc>
                  <a:txBody>
                    <a:bodyPr/>
                    <a:lstStyle/>
                    <a:p>
                      <a:pPr algn="ctr"/>
                      <a:r>
                        <a:rPr lang="en-US" dirty="0"/>
                        <a:t>ENA</a:t>
                      </a:r>
                    </a:p>
                  </a:txBody>
                  <a:tcPr anchor="ctr"/>
                </a:tc>
                <a:extLst>
                  <a:ext uri="{0D108BD9-81ED-4DB2-BD59-A6C34878D82A}">
                    <a16:rowId xmlns:a16="http://schemas.microsoft.com/office/drawing/2014/main" val="1752061181"/>
                  </a:ext>
                </a:extLst>
              </a:tr>
              <a:tr h="1033950">
                <a:tc>
                  <a:txBody>
                    <a:bodyPr/>
                    <a:lstStyle/>
                    <a:p>
                      <a:pPr algn="ctr"/>
                      <a:r>
                        <a:rPr lang="en-US" dirty="0"/>
                        <a:t>PA3</a:t>
                      </a:r>
                    </a:p>
                  </a:txBody>
                  <a:tcPr anchor="ctr"/>
                </a:tc>
                <a:tc>
                  <a:txBody>
                    <a:bodyPr/>
                    <a:lstStyle/>
                    <a:p>
                      <a:pPr algn="ctr"/>
                      <a:r>
                        <a:rPr lang="en-US" dirty="0"/>
                        <a:t>IN1</a:t>
                      </a:r>
                    </a:p>
                  </a:txBody>
                  <a:tcPr anchor="ctr"/>
                </a:tc>
                <a:extLst>
                  <a:ext uri="{0D108BD9-81ED-4DB2-BD59-A6C34878D82A}">
                    <a16:rowId xmlns:a16="http://schemas.microsoft.com/office/drawing/2014/main" val="3427352825"/>
                  </a:ext>
                </a:extLst>
              </a:tr>
              <a:tr h="1033950">
                <a:tc>
                  <a:txBody>
                    <a:bodyPr/>
                    <a:lstStyle/>
                    <a:p>
                      <a:pPr algn="ctr"/>
                      <a:r>
                        <a:rPr lang="en-US" dirty="0"/>
                        <a:t>PA4</a:t>
                      </a:r>
                    </a:p>
                  </a:txBody>
                  <a:tcPr anchor="ctr"/>
                </a:tc>
                <a:tc>
                  <a:txBody>
                    <a:bodyPr/>
                    <a:lstStyle/>
                    <a:p>
                      <a:pPr algn="ctr"/>
                      <a:r>
                        <a:rPr lang="en-US" dirty="0"/>
                        <a:t>IN2</a:t>
                      </a:r>
                    </a:p>
                  </a:txBody>
                  <a:tcPr anchor="ctr"/>
                </a:tc>
                <a:extLst>
                  <a:ext uri="{0D108BD9-81ED-4DB2-BD59-A6C34878D82A}">
                    <a16:rowId xmlns:a16="http://schemas.microsoft.com/office/drawing/2014/main" val="101783703"/>
                  </a:ext>
                </a:extLst>
              </a:tr>
            </a:tbl>
          </a:graphicData>
        </a:graphic>
      </p:graphicFrame>
      <p:sp>
        <p:nvSpPr>
          <p:cNvPr id="10" name="Oval 9">
            <a:extLst>
              <a:ext uri="{FF2B5EF4-FFF2-40B4-BE49-F238E27FC236}">
                <a16:creationId xmlns:a16="http://schemas.microsoft.com/office/drawing/2014/main" id="{41C0AEDC-479D-C986-B8FA-79286F120390}"/>
              </a:ext>
            </a:extLst>
          </p:cNvPr>
          <p:cNvSpPr/>
          <p:nvPr/>
        </p:nvSpPr>
        <p:spPr>
          <a:xfrm>
            <a:off x="10784883" y="5186305"/>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BCD7C-D104-72B4-6F23-2AB1FA546D3B}"/>
              </a:ext>
            </a:extLst>
          </p:cNvPr>
          <p:cNvSpPr/>
          <p:nvPr/>
        </p:nvSpPr>
        <p:spPr>
          <a:xfrm>
            <a:off x="10776798" y="4997496"/>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1848DBD-63EE-C390-BE2D-FA9C45F324EB}"/>
              </a:ext>
            </a:extLst>
          </p:cNvPr>
          <p:cNvSpPr/>
          <p:nvPr/>
        </p:nvSpPr>
        <p:spPr>
          <a:xfrm>
            <a:off x="10809224" y="5405761"/>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7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313390" y="245051"/>
            <a:ext cx="5654338" cy="779078"/>
          </a:xfrm>
        </p:spPr>
        <p:txBody>
          <a:bodyPr/>
          <a:lstStyle/>
          <a:p>
            <a:r>
              <a:rPr lang="en-US" dirty="0"/>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225296" y="1024129"/>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err="1">
                <a:solidFill>
                  <a:schemeClr val="tx1">
                    <a:lumMod val="75000"/>
                  </a:schemeClr>
                </a:solidFill>
              </a:rPr>
              <a:t>Tiva</a:t>
            </a:r>
            <a:r>
              <a:rPr lang="en-US" sz="2800" dirty="0">
                <a:solidFill>
                  <a:schemeClr val="tx1">
                    <a:lumMod val="75000"/>
                  </a:schemeClr>
                </a:solidFill>
              </a:rPr>
              <a:t> C Connections</a:t>
            </a:r>
          </a:p>
        </p:txBody>
      </p:sp>
      <p:pic>
        <p:nvPicPr>
          <p:cNvPr id="2050" name="Picture 2" descr="Getting Started with TIVA C Series TM4C123G LaunchPad from Texas ...">
            <a:extLst>
              <a:ext uri="{FF2B5EF4-FFF2-40B4-BE49-F238E27FC236}">
                <a16:creationId xmlns:a16="http://schemas.microsoft.com/office/drawing/2014/main" id="{73E2564C-0601-FB08-750D-33530D50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226" y="1410511"/>
            <a:ext cx="3810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0C70973F-3578-598B-169C-6B4C25D59F5F}"/>
              </a:ext>
            </a:extLst>
          </p:cNvPr>
          <p:cNvSpPr>
            <a:spLocks noGrp="1"/>
          </p:cNvSpPr>
          <p:nvPr>
            <p:ph idx="1"/>
          </p:nvPr>
        </p:nvSpPr>
        <p:spPr>
          <a:xfrm>
            <a:off x="1225296" y="1803207"/>
            <a:ext cx="4416552" cy="4725609"/>
          </a:xfrm>
        </p:spPr>
        <p:txBody>
          <a:bodyPr>
            <a:normAutofit/>
          </a:bodyPr>
          <a:lstStyle/>
          <a:p>
            <a:pPr>
              <a:lnSpc>
                <a:spcPct val="150000"/>
              </a:lnSpc>
            </a:pPr>
            <a:r>
              <a:rPr lang="en-US" sz="1400" dirty="0"/>
              <a:t>LCD Module (Port B)</a:t>
            </a:r>
          </a:p>
          <a:p>
            <a:pPr marL="0" indent="0">
              <a:lnSpc>
                <a:spcPct val="150000"/>
              </a:lnSpc>
              <a:buNone/>
            </a:pPr>
            <a:endParaRPr lang="en-US" sz="1400" dirty="0"/>
          </a:p>
        </p:txBody>
      </p:sp>
      <p:sp>
        <p:nvSpPr>
          <p:cNvPr id="14" name="Oval 13">
            <a:extLst>
              <a:ext uri="{FF2B5EF4-FFF2-40B4-BE49-F238E27FC236}">
                <a16:creationId xmlns:a16="http://schemas.microsoft.com/office/drawing/2014/main" id="{C1848DBD-63EE-C390-BE2D-FA9C45F324EB}"/>
              </a:ext>
            </a:extLst>
          </p:cNvPr>
          <p:cNvSpPr/>
          <p:nvPr/>
        </p:nvSpPr>
        <p:spPr>
          <a:xfrm>
            <a:off x="8171352" y="4096005"/>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B82FBA-B708-BD21-433F-A5549965A706}"/>
              </a:ext>
            </a:extLst>
          </p:cNvPr>
          <p:cNvPicPr>
            <a:picLocks noChangeAspect="1"/>
          </p:cNvPicPr>
          <p:nvPr/>
        </p:nvPicPr>
        <p:blipFill>
          <a:blip r:embed="rId3"/>
          <a:stretch>
            <a:fillRect/>
          </a:stretch>
        </p:blipFill>
        <p:spPr>
          <a:xfrm>
            <a:off x="1635917" y="2434142"/>
            <a:ext cx="2318197" cy="3889420"/>
          </a:xfrm>
          <a:prstGeom prst="rect">
            <a:avLst/>
          </a:prstGeom>
        </p:spPr>
      </p:pic>
      <p:sp>
        <p:nvSpPr>
          <p:cNvPr id="7" name="Oval 6">
            <a:extLst>
              <a:ext uri="{FF2B5EF4-FFF2-40B4-BE49-F238E27FC236}">
                <a16:creationId xmlns:a16="http://schemas.microsoft.com/office/drawing/2014/main" id="{CA44BF4D-97E0-285C-CAE4-49DAAAC80BBF}"/>
              </a:ext>
            </a:extLst>
          </p:cNvPr>
          <p:cNvSpPr/>
          <p:nvPr/>
        </p:nvSpPr>
        <p:spPr>
          <a:xfrm>
            <a:off x="8189046" y="4269124"/>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41CDA37-09F8-4CEC-A8EE-2BE78425886A}"/>
              </a:ext>
            </a:extLst>
          </p:cNvPr>
          <p:cNvSpPr/>
          <p:nvPr/>
        </p:nvSpPr>
        <p:spPr>
          <a:xfrm>
            <a:off x="8182020" y="4842148"/>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B42C22C-2C29-9DE4-28E0-274283D7E41A}"/>
              </a:ext>
            </a:extLst>
          </p:cNvPr>
          <p:cNvSpPr/>
          <p:nvPr/>
        </p:nvSpPr>
        <p:spPr>
          <a:xfrm>
            <a:off x="8171352" y="3926026"/>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9DFF2F4-6F30-C202-13F5-9E357DD37437}"/>
              </a:ext>
            </a:extLst>
          </p:cNvPr>
          <p:cNvSpPr/>
          <p:nvPr/>
        </p:nvSpPr>
        <p:spPr>
          <a:xfrm>
            <a:off x="10792968" y="4834421"/>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075BE57-14F1-DA06-E1A5-39FE7140909E}"/>
              </a:ext>
            </a:extLst>
          </p:cNvPr>
          <p:cNvSpPr/>
          <p:nvPr/>
        </p:nvSpPr>
        <p:spPr>
          <a:xfrm>
            <a:off x="10790893" y="4622692"/>
            <a:ext cx="210312" cy="21945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36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157962" y="415110"/>
            <a:ext cx="5462314" cy="1550419"/>
          </a:xfrm>
        </p:spPr>
        <p:txBody>
          <a:bodyPr vert="horz" lIns="91440" tIns="45720" rIns="91440" bIns="45720" rtlCol="0" anchor="t">
            <a:normAutofit/>
          </a:bodyPr>
          <a:lstStyle/>
          <a:p>
            <a:r>
              <a:rPr lang="en-US" b="1" kern="1200" dirty="0">
                <a:solidFill>
                  <a:schemeClr val="tx1"/>
                </a:solidFill>
                <a:latin typeface="+mj-lt"/>
                <a:ea typeface="+mj-ea"/>
                <a:cs typeface="+mj-cs"/>
              </a:rPr>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587710" y="2160016"/>
            <a:ext cx="4067909" cy="39261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110000"/>
              </a:lnSpc>
              <a:spcAft>
                <a:spcPts val="600"/>
              </a:spcAft>
              <a:buClr>
                <a:schemeClr val="accent1"/>
              </a:buClr>
            </a:pPr>
            <a:r>
              <a:rPr lang="en-US" sz="2800" dirty="0">
                <a:solidFill>
                  <a:schemeClr val="tx1">
                    <a:lumMod val="65000"/>
                  </a:schemeClr>
                </a:solidFill>
                <a:latin typeface="+mn-lt"/>
                <a:ea typeface="+mn-ea"/>
                <a:cs typeface="+mn-cs"/>
              </a:rPr>
              <a:t>LCD Connections (breadboard 1)</a:t>
            </a:r>
          </a:p>
        </p:txBody>
      </p:sp>
      <p:pic>
        <p:nvPicPr>
          <p:cNvPr id="10" name="Picture 9">
            <a:extLst>
              <a:ext uri="{FF2B5EF4-FFF2-40B4-BE49-F238E27FC236}">
                <a16:creationId xmlns:a16="http://schemas.microsoft.com/office/drawing/2014/main" id="{4DBE1011-BC04-2328-D12A-E1FE7F460B9F}"/>
              </a:ext>
            </a:extLst>
          </p:cNvPr>
          <p:cNvPicPr>
            <a:picLocks noChangeAspect="1"/>
          </p:cNvPicPr>
          <p:nvPr/>
        </p:nvPicPr>
        <p:blipFill>
          <a:blip r:embed="rId2"/>
          <a:stretch>
            <a:fillRect/>
          </a:stretch>
        </p:blipFill>
        <p:spPr>
          <a:xfrm rot="5400000">
            <a:off x="6088103" y="764695"/>
            <a:ext cx="5472019" cy="5170927"/>
          </a:xfrm>
          <a:prstGeom prst="rect">
            <a:avLst/>
          </a:prstGeom>
        </p:spPr>
      </p:pic>
      <p:sp>
        <p:nvSpPr>
          <p:cNvPr id="11" name="Title 1">
            <a:extLst>
              <a:ext uri="{FF2B5EF4-FFF2-40B4-BE49-F238E27FC236}">
                <a16:creationId xmlns:a16="http://schemas.microsoft.com/office/drawing/2014/main" id="{442ACBA7-3D12-36BD-E65A-2720AED6F03D}"/>
              </a:ext>
            </a:extLst>
          </p:cNvPr>
          <p:cNvSpPr txBox="1">
            <a:spLocks/>
          </p:cNvSpPr>
          <p:nvPr/>
        </p:nvSpPr>
        <p:spPr>
          <a:xfrm>
            <a:off x="1225296" y="1939393"/>
            <a:ext cx="5339811" cy="42571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endParaRPr lang="en-US" sz="2800" dirty="0">
              <a:solidFill>
                <a:schemeClr val="tx1">
                  <a:lumMod val="75000"/>
                </a:schemeClr>
              </a:solidFill>
            </a:endParaRPr>
          </a:p>
        </p:txBody>
      </p:sp>
    </p:spTree>
    <p:extLst>
      <p:ext uri="{BB962C8B-B14F-4D97-AF65-F5344CB8AC3E}">
        <p14:creationId xmlns:p14="http://schemas.microsoft.com/office/powerpoint/2010/main" val="251281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157962" y="415110"/>
            <a:ext cx="5462314" cy="1550419"/>
          </a:xfrm>
        </p:spPr>
        <p:txBody>
          <a:bodyPr vert="horz" lIns="91440" tIns="45720" rIns="91440" bIns="45720" rtlCol="0" anchor="t">
            <a:normAutofit/>
          </a:bodyPr>
          <a:lstStyle/>
          <a:p>
            <a:r>
              <a:rPr lang="en-US" b="1" kern="1200" dirty="0">
                <a:solidFill>
                  <a:schemeClr val="tx1"/>
                </a:solidFill>
                <a:latin typeface="+mj-lt"/>
                <a:ea typeface="+mj-ea"/>
                <a:cs typeface="+mj-cs"/>
              </a:rPr>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256383" y="1878132"/>
            <a:ext cx="4067909" cy="39261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110000"/>
              </a:lnSpc>
              <a:spcAft>
                <a:spcPts val="600"/>
              </a:spcAft>
              <a:buClr>
                <a:schemeClr val="accent1"/>
              </a:buClr>
            </a:pPr>
            <a:r>
              <a:rPr lang="en-US" sz="2800" dirty="0">
                <a:solidFill>
                  <a:schemeClr val="tx1">
                    <a:lumMod val="65000"/>
                  </a:schemeClr>
                </a:solidFill>
                <a:latin typeface="+mn-lt"/>
                <a:ea typeface="+mn-ea"/>
                <a:cs typeface="+mn-cs"/>
              </a:rPr>
              <a:t>Driver and Passenger buttons Connections (breadboard 2)</a:t>
            </a:r>
          </a:p>
        </p:txBody>
      </p:sp>
      <p:sp>
        <p:nvSpPr>
          <p:cNvPr id="11" name="Title 1">
            <a:extLst>
              <a:ext uri="{FF2B5EF4-FFF2-40B4-BE49-F238E27FC236}">
                <a16:creationId xmlns:a16="http://schemas.microsoft.com/office/drawing/2014/main" id="{442ACBA7-3D12-36BD-E65A-2720AED6F03D}"/>
              </a:ext>
            </a:extLst>
          </p:cNvPr>
          <p:cNvSpPr txBox="1">
            <a:spLocks/>
          </p:cNvSpPr>
          <p:nvPr/>
        </p:nvSpPr>
        <p:spPr>
          <a:xfrm>
            <a:off x="1225296" y="1939393"/>
            <a:ext cx="5339811" cy="42571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endParaRPr lang="en-US" sz="2800" dirty="0">
              <a:solidFill>
                <a:schemeClr val="tx1">
                  <a:lumMod val="75000"/>
                </a:schemeClr>
              </a:solidFill>
            </a:endParaRPr>
          </a:p>
        </p:txBody>
      </p:sp>
      <p:pic>
        <p:nvPicPr>
          <p:cNvPr id="3" name="Picture 2">
            <a:extLst>
              <a:ext uri="{FF2B5EF4-FFF2-40B4-BE49-F238E27FC236}">
                <a16:creationId xmlns:a16="http://schemas.microsoft.com/office/drawing/2014/main" id="{5DDD70DC-9493-7858-6B93-C436885B39C6}"/>
              </a:ext>
            </a:extLst>
          </p:cNvPr>
          <p:cNvPicPr>
            <a:picLocks noChangeAspect="1"/>
          </p:cNvPicPr>
          <p:nvPr/>
        </p:nvPicPr>
        <p:blipFill>
          <a:blip r:embed="rId2"/>
          <a:stretch>
            <a:fillRect/>
          </a:stretch>
        </p:blipFill>
        <p:spPr>
          <a:xfrm>
            <a:off x="5415732" y="1596731"/>
            <a:ext cx="6773220" cy="4229690"/>
          </a:xfrm>
          <a:prstGeom prst="rect">
            <a:avLst/>
          </a:prstGeom>
        </p:spPr>
      </p:pic>
      <p:sp>
        <p:nvSpPr>
          <p:cNvPr id="6" name="Rectangle 5">
            <a:extLst>
              <a:ext uri="{FF2B5EF4-FFF2-40B4-BE49-F238E27FC236}">
                <a16:creationId xmlns:a16="http://schemas.microsoft.com/office/drawing/2014/main" id="{B8A39A6E-ECD6-94EF-1BD2-0909F21A08C7}"/>
              </a:ext>
            </a:extLst>
          </p:cNvPr>
          <p:cNvSpPr/>
          <p:nvPr/>
        </p:nvSpPr>
        <p:spPr>
          <a:xfrm>
            <a:off x="6998976" y="3555546"/>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up</a:t>
            </a:r>
          </a:p>
        </p:txBody>
      </p:sp>
      <p:sp>
        <p:nvSpPr>
          <p:cNvPr id="7" name="Rectangle 6">
            <a:extLst>
              <a:ext uri="{FF2B5EF4-FFF2-40B4-BE49-F238E27FC236}">
                <a16:creationId xmlns:a16="http://schemas.microsoft.com/office/drawing/2014/main" id="{64CC683C-D7A1-3D19-09C5-5FC6F6485885}"/>
              </a:ext>
            </a:extLst>
          </p:cNvPr>
          <p:cNvSpPr/>
          <p:nvPr/>
        </p:nvSpPr>
        <p:spPr>
          <a:xfrm>
            <a:off x="5726213" y="3555546"/>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down</a:t>
            </a:r>
          </a:p>
        </p:txBody>
      </p:sp>
      <p:sp>
        <p:nvSpPr>
          <p:cNvPr id="8" name="Rectangle 7">
            <a:extLst>
              <a:ext uri="{FF2B5EF4-FFF2-40B4-BE49-F238E27FC236}">
                <a16:creationId xmlns:a16="http://schemas.microsoft.com/office/drawing/2014/main" id="{90C3EEFD-FCE1-9F35-6AEC-F183AAAAC1C1}"/>
              </a:ext>
            </a:extLst>
          </p:cNvPr>
          <p:cNvSpPr/>
          <p:nvPr/>
        </p:nvSpPr>
        <p:spPr>
          <a:xfrm>
            <a:off x="9714602" y="3510950"/>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pass down</a:t>
            </a:r>
          </a:p>
        </p:txBody>
      </p:sp>
      <p:sp>
        <p:nvSpPr>
          <p:cNvPr id="9" name="Rectangle 8">
            <a:extLst>
              <a:ext uri="{FF2B5EF4-FFF2-40B4-BE49-F238E27FC236}">
                <a16:creationId xmlns:a16="http://schemas.microsoft.com/office/drawing/2014/main" id="{004299C5-FE93-2CE3-A223-415E268D94BB}"/>
              </a:ext>
            </a:extLst>
          </p:cNvPr>
          <p:cNvSpPr/>
          <p:nvPr/>
        </p:nvSpPr>
        <p:spPr>
          <a:xfrm>
            <a:off x="8473787" y="3547130"/>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pass up</a:t>
            </a:r>
          </a:p>
        </p:txBody>
      </p:sp>
    </p:spTree>
    <p:extLst>
      <p:ext uri="{BB962C8B-B14F-4D97-AF65-F5344CB8AC3E}">
        <p14:creationId xmlns:p14="http://schemas.microsoft.com/office/powerpoint/2010/main" val="164462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157962" y="415110"/>
            <a:ext cx="5462314" cy="1550419"/>
          </a:xfrm>
        </p:spPr>
        <p:txBody>
          <a:bodyPr vert="horz" lIns="91440" tIns="45720" rIns="91440" bIns="45720" rtlCol="0" anchor="t">
            <a:normAutofit/>
          </a:bodyPr>
          <a:lstStyle/>
          <a:p>
            <a:r>
              <a:rPr lang="en-US" b="1" kern="1200" dirty="0">
                <a:solidFill>
                  <a:schemeClr val="tx1"/>
                </a:solidFill>
                <a:latin typeface="+mj-lt"/>
                <a:ea typeface="+mj-ea"/>
                <a:cs typeface="+mj-cs"/>
              </a:rPr>
              <a:t>Circuit Topology</a:t>
            </a:r>
          </a:p>
        </p:txBody>
      </p:sp>
      <p:sp>
        <p:nvSpPr>
          <p:cNvPr id="5" name="Title 1">
            <a:extLst>
              <a:ext uri="{FF2B5EF4-FFF2-40B4-BE49-F238E27FC236}">
                <a16:creationId xmlns:a16="http://schemas.microsoft.com/office/drawing/2014/main" id="{9460F0CE-A9D8-0F4A-30E3-9EAA8A2B097C}"/>
              </a:ext>
            </a:extLst>
          </p:cNvPr>
          <p:cNvSpPr txBox="1">
            <a:spLocks/>
          </p:cNvSpPr>
          <p:nvPr/>
        </p:nvSpPr>
        <p:spPr>
          <a:xfrm>
            <a:off x="1157962" y="1648458"/>
            <a:ext cx="4067909" cy="39261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110000"/>
              </a:lnSpc>
              <a:spcAft>
                <a:spcPts val="600"/>
              </a:spcAft>
              <a:buClr>
                <a:schemeClr val="accent1"/>
              </a:buClr>
            </a:pPr>
            <a:r>
              <a:rPr lang="en-US" sz="2800" dirty="0">
                <a:solidFill>
                  <a:schemeClr val="tx1">
                    <a:lumMod val="65000"/>
                  </a:schemeClr>
                </a:solidFill>
                <a:latin typeface="+mn-lt"/>
                <a:ea typeface="+mn-ea"/>
                <a:cs typeface="+mn-cs"/>
              </a:rPr>
              <a:t>Interrupt Buttons</a:t>
            </a:r>
          </a:p>
          <a:p>
            <a:pPr>
              <a:lnSpc>
                <a:spcPct val="110000"/>
              </a:lnSpc>
              <a:spcAft>
                <a:spcPts val="600"/>
              </a:spcAft>
              <a:buClr>
                <a:schemeClr val="accent1"/>
              </a:buClr>
            </a:pPr>
            <a:r>
              <a:rPr lang="en-US" sz="2800" dirty="0">
                <a:solidFill>
                  <a:schemeClr val="tx1">
                    <a:lumMod val="65000"/>
                  </a:schemeClr>
                </a:solidFill>
                <a:latin typeface="+mn-lt"/>
                <a:ea typeface="+mn-ea"/>
                <a:cs typeface="+mn-cs"/>
              </a:rPr>
              <a:t>(Jam , Lock , limits)</a:t>
            </a:r>
          </a:p>
        </p:txBody>
      </p:sp>
      <p:sp>
        <p:nvSpPr>
          <p:cNvPr id="11" name="Title 1">
            <a:extLst>
              <a:ext uri="{FF2B5EF4-FFF2-40B4-BE49-F238E27FC236}">
                <a16:creationId xmlns:a16="http://schemas.microsoft.com/office/drawing/2014/main" id="{442ACBA7-3D12-36BD-E65A-2720AED6F03D}"/>
              </a:ext>
            </a:extLst>
          </p:cNvPr>
          <p:cNvSpPr txBox="1">
            <a:spLocks/>
          </p:cNvSpPr>
          <p:nvPr/>
        </p:nvSpPr>
        <p:spPr>
          <a:xfrm>
            <a:off x="1263035" y="1965529"/>
            <a:ext cx="5339811" cy="42571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endParaRPr lang="en-US" sz="2800" dirty="0">
              <a:solidFill>
                <a:schemeClr val="tx1">
                  <a:lumMod val="75000"/>
                </a:schemeClr>
              </a:solidFill>
            </a:endParaRPr>
          </a:p>
        </p:txBody>
      </p:sp>
      <p:pic>
        <p:nvPicPr>
          <p:cNvPr id="10" name="Picture 9">
            <a:extLst>
              <a:ext uri="{FF2B5EF4-FFF2-40B4-BE49-F238E27FC236}">
                <a16:creationId xmlns:a16="http://schemas.microsoft.com/office/drawing/2014/main" id="{B7B245AF-5145-5B24-879D-4C809E65B17D}"/>
              </a:ext>
            </a:extLst>
          </p:cNvPr>
          <p:cNvPicPr>
            <a:picLocks noChangeAspect="1"/>
          </p:cNvPicPr>
          <p:nvPr/>
        </p:nvPicPr>
        <p:blipFill>
          <a:blip r:embed="rId2"/>
          <a:stretch>
            <a:fillRect/>
          </a:stretch>
        </p:blipFill>
        <p:spPr>
          <a:xfrm>
            <a:off x="4653589" y="1525920"/>
            <a:ext cx="7401958" cy="4048690"/>
          </a:xfrm>
          <a:prstGeom prst="rect">
            <a:avLst/>
          </a:prstGeom>
        </p:spPr>
      </p:pic>
      <p:sp>
        <p:nvSpPr>
          <p:cNvPr id="12" name="Rectangle 11">
            <a:extLst>
              <a:ext uri="{FF2B5EF4-FFF2-40B4-BE49-F238E27FC236}">
                <a16:creationId xmlns:a16="http://schemas.microsoft.com/office/drawing/2014/main" id="{E46AF97F-942F-CDCD-201F-A410E2409B89}"/>
              </a:ext>
            </a:extLst>
          </p:cNvPr>
          <p:cNvSpPr/>
          <p:nvPr/>
        </p:nvSpPr>
        <p:spPr>
          <a:xfrm>
            <a:off x="5249977" y="3228370"/>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limiter</a:t>
            </a:r>
          </a:p>
        </p:txBody>
      </p:sp>
      <p:sp>
        <p:nvSpPr>
          <p:cNvPr id="13" name="Rectangle 12">
            <a:extLst>
              <a:ext uri="{FF2B5EF4-FFF2-40B4-BE49-F238E27FC236}">
                <a16:creationId xmlns:a16="http://schemas.microsoft.com/office/drawing/2014/main" id="{CAFAAA76-BF4C-11FF-91BF-7089482B784F}"/>
              </a:ext>
            </a:extLst>
          </p:cNvPr>
          <p:cNvSpPr/>
          <p:nvPr/>
        </p:nvSpPr>
        <p:spPr>
          <a:xfrm>
            <a:off x="6412835" y="3218142"/>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limiter</a:t>
            </a:r>
          </a:p>
        </p:txBody>
      </p:sp>
      <p:sp>
        <p:nvSpPr>
          <p:cNvPr id="14" name="Rectangle 13">
            <a:extLst>
              <a:ext uri="{FF2B5EF4-FFF2-40B4-BE49-F238E27FC236}">
                <a16:creationId xmlns:a16="http://schemas.microsoft.com/office/drawing/2014/main" id="{F9863486-8FB5-92C1-AA9A-46BEF19F7125}"/>
              </a:ext>
            </a:extLst>
          </p:cNvPr>
          <p:cNvSpPr/>
          <p:nvPr/>
        </p:nvSpPr>
        <p:spPr>
          <a:xfrm>
            <a:off x="9403706" y="3209394"/>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Jam </a:t>
            </a:r>
          </a:p>
        </p:txBody>
      </p:sp>
      <p:sp>
        <p:nvSpPr>
          <p:cNvPr id="15" name="Rectangle 14">
            <a:extLst>
              <a:ext uri="{FF2B5EF4-FFF2-40B4-BE49-F238E27FC236}">
                <a16:creationId xmlns:a16="http://schemas.microsoft.com/office/drawing/2014/main" id="{F37E6EE8-FF5F-EA6C-5E38-C885861D840E}"/>
              </a:ext>
            </a:extLst>
          </p:cNvPr>
          <p:cNvSpPr/>
          <p:nvPr/>
        </p:nvSpPr>
        <p:spPr>
          <a:xfrm>
            <a:off x="8095954" y="3218142"/>
            <a:ext cx="1040941" cy="40125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Window Lock</a:t>
            </a:r>
          </a:p>
        </p:txBody>
      </p:sp>
    </p:spTree>
    <p:extLst>
      <p:ext uri="{BB962C8B-B14F-4D97-AF65-F5344CB8AC3E}">
        <p14:creationId xmlns:p14="http://schemas.microsoft.com/office/powerpoint/2010/main" val="214960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06D4A7C-614E-8781-AC6A-18631CC99B4F}"/>
              </a:ext>
            </a:extLst>
          </p:cNvPr>
          <p:cNvSpPr>
            <a:spLocks noGrp="1"/>
          </p:cNvSpPr>
          <p:nvPr>
            <p:ph type="title"/>
          </p:nvPr>
        </p:nvSpPr>
        <p:spPr>
          <a:xfrm>
            <a:off x="1157962" y="415110"/>
            <a:ext cx="5462314" cy="1550419"/>
          </a:xfrm>
        </p:spPr>
        <p:txBody>
          <a:bodyPr vert="horz" lIns="91440" tIns="45720" rIns="91440" bIns="45720" rtlCol="0" anchor="t">
            <a:normAutofit/>
          </a:bodyPr>
          <a:lstStyle/>
          <a:p>
            <a:r>
              <a:rPr lang="en-US" b="1" kern="1200" dirty="0">
                <a:solidFill>
                  <a:schemeClr val="tx1"/>
                </a:solidFill>
                <a:latin typeface="+mj-lt"/>
                <a:ea typeface="+mj-ea"/>
                <a:cs typeface="+mj-cs"/>
              </a:rPr>
              <a:t>Circuit Topology</a:t>
            </a:r>
          </a:p>
        </p:txBody>
      </p:sp>
      <p:sp>
        <p:nvSpPr>
          <p:cNvPr id="11" name="Title 1">
            <a:extLst>
              <a:ext uri="{FF2B5EF4-FFF2-40B4-BE49-F238E27FC236}">
                <a16:creationId xmlns:a16="http://schemas.microsoft.com/office/drawing/2014/main" id="{442ACBA7-3D12-36BD-E65A-2720AED6F03D}"/>
              </a:ext>
            </a:extLst>
          </p:cNvPr>
          <p:cNvSpPr txBox="1">
            <a:spLocks/>
          </p:cNvSpPr>
          <p:nvPr/>
        </p:nvSpPr>
        <p:spPr>
          <a:xfrm>
            <a:off x="1263035" y="1965529"/>
            <a:ext cx="5339811" cy="42571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endParaRPr lang="en-US" sz="2800" dirty="0">
              <a:solidFill>
                <a:schemeClr val="tx1">
                  <a:lumMod val="75000"/>
                </a:schemeClr>
              </a:solidFill>
            </a:endParaRPr>
          </a:p>
        </p:txBody>
      </p:sp>
      <p:pic>
        <p:nvPicPr>
          <p:cNvPr id="3" name="Picture 2">
            <a:extLst>
              <a:ext uri="{FF2B5EF4-FFF2-40B4-BE49-F238E27FC236}">
                <a16:creationId xmlns:a16="http://schemas.microsoft.com/office/drawing/2014/main" id="{C50111F9-21E1-B289-77A4-5581F68F3B1C}"/>
              </a:ext>
            </a:extLst>
          </p:cNvPr>
          <p:cNvPicPr>
            <a:picLocks noChangeAspect="1"/>
          </p:cNvPicPr>
          <p:nvPr/>
        </p:nvPicPr>
        <p:blipFill>
          <a:blip r:embed="rId2"/>
          <a:stretch>
            <a:fillRect/>
          </a:stretch>
        </p:blipFill>
        <p:spPr>
          <a:xfrm>
            <a:off x="5841293" y="1724998"/>
            <a:ext cx="6735115" cy="3581900"/>
          </a:xfrm>
          <a:prstGeom prst="rect">
            <a:avLst/>
          </a:prstGeom>
        </p:spPr>
      </p:pic>
      <p:sp>
        <p:nvSpPr>
          <p:cNvPr id="6" name="Title 1">
            <a:extLst>
              <a:ext uri="{FF2B5EF4-FFF2-40B4-BE49-F238E27FC236}">
                <a16:creationId xmlns:a16="http://schemas.microsoft.com/office/drawing/2014/main" id="{7B27CB07-97F7-2038-493F-1ED62A448C56}"/>
              </a:ext>
            </a:extLst>
          </p:cNvPr>
          <p:cNvSpPr txBox="1">
            <a:spLocks/>
          </p:cNvSpPr>
          <p:nvPr/>
        </p:nvSpPr>
        <p:spPr>
          <a:xfrm>
            <a:off x="1465673" y="1673138"/>
            <a:ext cx="4067909" cy="39261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110000"/>
              </a:lnSpc>
              <a:spcAft>
                <a:spcPts val="600"/>
              </a:spcAft>
              <a:buClr>
                <a:schemeClr val="accent1"/>
              </a:buClr>
            </a:pPr>
            <a:r>
              <a:rPr lang="en-US" sz="2800" dirty="0">
                <a:solidFill>
                  <a:schemeClr val="tx1">
                    <a:lumMod val="65000"/>
                  </a:schemeClr>
                </a:solidFill>
                <a:latin typeface="+mn-lt"/>
                <a:ea typeface="+mn-ea"/>
                <a:cs typeface="+mn-cs"/>
              </a:rPr>
              <a:t>L298N Motor Driver Module</a:t>
            </a:r>
          </a:p>
        </p:txBody>
      </p:sp>
    </p:spTree>
    <p:extLst>
      <p:ext uri="{BB962C8B-B14F-4D97-AF65-F5344CB8AC3E}">
        <p14:creationId xmlns:p14="http://schemas.microsoft.com/office/powerpoint/2010/main" val="131796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CBD0E2D-DD5E-1EF7-4AE6-38F606DFE89A}"/>
              </a:ext>
            </a:extLst>
          </p:cNvPr>
          <p:cNvPicPr>
            <a:picLocks noChangeAspect="1"/>
          </p:cNvPicPr>
          <p:nvPr/>
        </p:nvPicPr>
        <p:blipFill>
          <a:blip r:embed="rId2"/>
          <a:stretch>
            <a:fillRect/>
          </a:stretch>
        </p:blipFill>
        <p:spPr>
          <a:xfrm>
            <a:off x="-18780" y="0"/>
            <a:ext cx="7597868" cy="6858000"/>
          </a:xfrm>
          <a:prstGeom prst="rect">
            <a:avLst/>
          </a:prstGeom>
        </p:spPr>
      </p:pic>
      <p:sp>
        <p:nvSpPr>
          <p:cNvPr id="6" name="Rectangle 5">
            <a:extLst>
              <a:ext uri="{FF2B5EF4-FFF2-40B4-BE49-F238E27FC236}">
                <a16:creationId xmlns:a16="http://schemas.microsoft.com/office/drawing/2014/main" id="{5D8BDACE-7474-D9B3-4D9A-8BE669314024}"/>
              </a:ext>
            </a:extLst>
          </p:cNvPr>
          <p:cNvSpPr/>
          <p:nvPr/>
        </p:nvSpPr>
        <p:spPr>
          <a:xfrm>
            <a:off x="7579089" y="0"/>
            <a:ext cx="4612912"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21D6A20-3137-5429-3786-CCECF148F027}"/>
              </a:ext>
            </a:extLst>
          </p:cNvPr>
          <p:cNvPicPr>
            <a:picLocks noChangeAspect="1"/>
          </p:cNvPicPr>
          <p:nvPr/>
        </p:nvPicPr>
        <p:blipFill rotWithShape="1">
          <a:blip r:embed="rId3"/>
          <a:srcRect r="6544"/>
          <a:stretch/>
        </p:blipFill>
        <p:spPr>
          <a:xfrm rot="5400000">
            <a:off x="8556514" y="1371928"/>
            <a:ext cx="4253797" cy="2420668"/>
          </a:xfrm>
          <a:prstGeom prst="rect">
            <a:avLst/>
          </a:prstGeom>
        </p:spPr>
      </p:pic>
      <p:sp>
        <p:nvSpPr>
          <p:cNvPr id="8" name="Rectangle 7">
            <a:extLst>
              <a:ext uri="{FF2B5EF4-FFF2-40B4-BE49-F238E27FC236}">
                <a16:creationId xmlns:a16="http://schemas.microsoft.com/office/drawing/2014/main" id="{6F2F098A-83F1-A7F2-1044-96D881354530}"/>
              </a:ext>
            </a:extLst>
          </p:cNvPr>
          <p:cNvSpPr/>
          <p:nvPr/>
        </p:nvSpPr>
        <p:spPr>
          <a:xfrm>
            <a:off x="9174826" y="210312"/>
            <a:ext cx="1048166" cy="7680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Getting Started with TIVA C Series TM4C123G LaunchPad from Texas ...">
            <a:extLst>
              <a:ext uri="{FF2B5EF4-FFF2-40B4-BE49-F238E27FC236}">
                <a16:creationId xmlns:a16="http://schemas.microsoft.com/office/drawing/2014/main" id="{A55E86F8-F399-8B7A-10F0-A3CADA565B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59" t="4565"/>
          <a:stretch/>
        </p:blipFill>
        <p:spPr bwMode="auto">
          <a:xfrm>
            <a:off x="4392011" y="2935224"/>
            <a:ext cx="1135802" cy="146537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71EF4FB9-428A-2EE7-A83B-B2C589C79412}"/>
              </a:ext>
            </a:extLst>
          </p:cNvPr>
          <p:cNvCxnSpPr/>
          <p:nvPr/>
        </p:nvCxnSpPr>
        <p:spPr>
          <a:xfrm flipH="1">
            <a:off x="4864608" y="1709928"/>
            <a:ext cx="6117336" cy="8778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F59AE9-81CF-C0B7-9090-E2F07D838E62}"/>
              </a:ext>
            </a:extLst>
          </p:cNvPr>
          <p:cNvCxnSpPr>
            <a:cxnSpLocks/>
          </p:cNvCxnSpPr>
          <p:nvPr/>
        </p:nvCxnSpPr>
        <p:spPr>
          <a:xfrm flipH="1">
            <a:off x="6224844" y="1362456"/>
            <a:ext cx="3897564" cy="357530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B6ACD9-AA8E-A29F-5E1E-2BF28694E665}"/>
              </a:ext>
            </a:extLst>
          </p:cNvPr>
          <p:cNvCxnSpPr>
            <a:cxnSpLocks/>
          </p:cNvCxnSpPr>
          <p:nvPr/>
        </p:nvCxnSpPr>
        <p:spPr>
          <a:xfrm>
            <a:off x="5507817" y="3429000"/>
            <a:ext cx="3965261" cy="35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456F56-E4FF-28EB-379C-5D7E1894AE34}"/>
              </a:ext>
            </a:extLst>
          </p:cNvPr>
          <p:cNvCxnSpPr>
            <a:cxnSpLocks/>
          </p:cNvCxnSpPr>
          <p:nvPr/>
        </p:nvCxnSpPr>
        <p:spPr>
          <a:xfrm>
            <a:off x="5507816" y="3497580"/>
            <a:ext cx="3965262" cy="37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743FE1-2B25-4CF8-D2C2-2A191752FD30}"/>
              </a:ext>
            </a:extLst>
          </p:cNvPr>
          <p:cNvCxnSpPr/>
          <p:nvPr/>
        </p:nvCxnSpPr>
        <p:spPr>
          <a:xfrm flipV="1">
            <a:off x="1975104" y="3849624"/>
            <a:ext cx="2416907" cy="1362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ADA61-43EA-BB31-DFF1-E168E1FD980E}"/>
              </a:ext>
            </a:extLst>
          </p:cNvPr>
          <p:cNvCxnSpPr>
            <a:cxnSpLocks/>
          </p:cNvCxnSpPr>
          <p:nvPr/>
        </p:nvCxnSpPr>
        <p:spPr>
          <a:xfrm flipV="1">
            <a:off x="1563624" y="3585615"/>
            <a:ext cx="2828386" cy="162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9BFBA2-6901-D343-D8CB-5713C4CDB46A}"/>
              </a:ext>
            </a:extLst>
          </p:cNvPr>
          <p:cNvCxnSpPr>
            <a:cxnSpLocks/>
          </p:cNvCxnSpPr>
          <p:nvPr/>
        </p:nvCxnSpPr>
        <p:spPr>
          <a:xfrm flipV="1">
            <a:off x="2599483" y="4125111"/>
            <a:ext cx="1792527" cy="1084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8C7BB9-9715-B671-AA7E-97A7738BA860}"/>
              </a:ext>
            </a:extLst>
          </p:cNvPr>
          <p:cNvCxnSpPr>
            <a:cxnSpLocks/>
          </p:cNvCxnSpPr>
          <p:nvPr/>
        </p:nvCxnSpPr>
        <p:spPr>
          <a:xfrm flipV="1">
            <a:off x="2988150" y="4262855"/>
            <a:ext cx="1403860" cy="1084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4BBB817-A323-3371-BFD4-8287E4A893AA}"/>
              </a:ext>
            </a:extLst>
          </p:cNvPr>
          <p:cNvCxnSpPr>
            <a:cxnSpLocks/>
          </p:cNvCxnSpPr>
          <p:nvPr/>
        </p:nvCxnSpPr>
        <p:spPr>
          <a:xfrm flipV="1">
            <a:off x="4587980" y="4398847"/>
            <a:ext cx="43570" cy="811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A68412-C461-D851-85EA-0646432E2FCA}"/>
              </a:ext>
            </a:extLst>
          </p:cNvPr>
          <p:cNvCxnSpPr>
            <a:cxnSpLocks/>
          </p:cNvCxnSpPr>
          <p:nvPr/>
        </p:nvCxnSpPr>
        <p:spPr>
          <a:xfrm flipV="1">
            <a:off x="5052980" y="4382893"/>
            <a:ext cx="43570" cy="811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44DEB1-5F4A-9847-3EDA-F66ECA6F22F4}"/>
              </a:ext>
            </a:extLst>
          </p:cNvPr>
          <p:cNvCxnSpPr>
            <a:cxnSpLocks/>
          </p:cNvCxnSpPr>
          <p:nvPr/>
        </p:nvCxnSpPr>
        <p:spPr>
          <a:xfrm flipH="1" flipV="1">
            <a:off x="5394803" y="4382893"/>
            <a:ext cx="328979" cy="82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AB6DB2-A3EA-E5B0-47D7-00A32B091554}"/>
              </a:ext>
            </a:extLst>
          </p:cNvPr>
          <p:cNvCxnSpPr>
            <a:cxnSpLocks/>
          </p:cNvCxnSpPr>
          <p:nvPr/>
        </p:nvCxnSpPr>
        <p:spPr>
          <a:xfrm flipH="1" flipV="1">
            <a:off x="5507816" y="4297115"/>
            <a:ext cx="521059" cy="912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2A167B0-BA85-06FD-0A63-E4AE99AE5140}"/>
              </a:ext>
            </a:extLst>
          </p:cNvPr>
          <p:cNvCxnSpPr/>
          <p:nvPr/>
        </p:nvCxnSpPr>
        <p:spPr>
          <a:xfrm flipH="1">
            <a:off x="9473078" y="3497580"/>
            <a:ext cx="368152" cy="189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76C4B0F-A773-AFE7-2070-8A3D80AC1DE6}"/>
              </a:ext>
            </a:extLst>
          </p:cNvPr>
          <p:cNvCxnSpPr>
            <a:cxnSpLocks/>
          </p:cNvCxnSpPr>
          <p:nvPr/>
        </p:nvCxnSpPr>
        <p:spPr>
          <a:xfrm flipH="1" flipV="1">
            <a:off x="4707749" y="1709928"/>
            <a:ext cx="5470" cy="122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A247A2-3C9F-7BE0-3E25-BF041ED4E23E}"/>
              </a:ext>
            </a:extLst>
          </p:cNvPr>
          <p:cNvCxnSpPr>
            <a:cxnSpLocks/>
          </p:cNvCxnSpPr>
          <p:nvPr/>
        </p:nvCxnSpPr>
        <p:spPr>
          <a:xfrm flipV="1">
            <a:off x="4609765" y="1709928"/>
            <a:ext cx="19555" cy="122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8AA74F-408F-9E16-7074-88A8EABF5BE3}"/>
              </a:ext>
            </a:extLst>
          </p:cNvPr>
          <p:cNvCxnSpPr>
            <a:cxnSpLocks/>
          </p:cNvCxnSpPr>
          <p:nvPr/>
        </p:nvCxnSpPr>
        <p:spPr>
          <a:xfrm flipV="1">
            <a:off x="4566354" y="1709928"/>
            <a:ext cx="21626" cy="122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F5E00BE-A484-328C-41E2-2E8ABEC001CA}"/>
              </a:ext>
            </a:extLst>
          </p:cNvPr>
          <p:cNvCxnSpPr>
            <a:cxnSpLocks/>
          </p:cNvCxnSpPr>
          <p:nvPr/>
        </p:nvCxnSpPr>
        <p:spPr>
          <a:xfrm flipH="1" flipV="1">
            <a:off x="4065292" y="1709928"/>
            <a:ext cx="367796" cy="1225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B3B559F-81FE-5BDF-DC27-BB7D0E794859}"/>
              </a:ext>
            </a:extLst>
          </p:cNvPr>
          <p:cNvCxnSpPr>
            <a:cxnSpLocks/>
          </p:cNvCxnSpPr>
          <p:nvPr/>
        </p:nvCxnSpPr>
        <p:spPr>
          <a:xfrm flipH="1" flipV="1">
            <a:off x="4108703" y="1707844"/>
            <a:ext cx="374645" cy="1245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13CD20C-96C8-1DD2-0627-E4BC22BC5FE3}"/>
              </a:ext>
            </a:extLst>
          </p:cNvPr>
          <p:cNvCxnSpPr>
            <a:cxnSpLocks/>
          </p:cNvCxnSpPr>
          <p:nvPr/>
        </p:nvCxnSpPr>
        <p:spPr>
          <a:xfrm flipH="1" flipV="1">
            <a:off x="4167577" y="1705760"/>
            <a:ext cx="371957" cy="126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AF3654-7565-7A5D-D752-70DED590126C}"/>
              </a:ext>
            </a:extLst>
          </p:cNvPr>
          <p:cNvCxnSpPr>
            <a:cxnSpLocks/>
          </p:cNvCxnSpPr>
          <p:nvPr/>
        </p:nvCxnSpPr>
        <p:spPr>
          <a:xfrm flipH="1" flipV="1">
            <a:off x="4259176" y="1705760"/>
            <a:ext cx="304929" cy="12425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32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5C4-17C7-AC89-93D7-6B9AD08666D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3113872-9804-99D7-D5CC-1D8D7C4425DA}"/>
              </a:ext>
            </a:extLst>
          </p:cNvPr>
          <p:cNvSpPr>
            <a:spLocks noGrp="1"/>
          </p:cNvSpPr>
          <p:nvPr>
            <p:ph idx="1"/>
          </p:nvPr>
        </p:nvSpPr>
        <p:spPr/>
        <p:txBody>
          <a:bodyPr>
            <a:normAutofit fontScale="92500" lnSpcReduction="20000"/>
          </a:bodyPr>
          <a:lstStyle/>
          <a:p>
            <a:r>
              <a:rPr lang="en-US" dirty="0"/>
              <a:t>Team Members Contribution</a:t>
            </a:r>
          </a:p>
          <a:p>
            <a:r>
              <a:rPr lang="en-US" dirty="0"/>
              <a:t>GitHub &amp; video Link</a:t>
            </a:r>
          </a:p>
          <a:p>
            <a:r>
              <a:rPr lang="en-US" dirty="0"/>
              <a:t>Project Requirements</a:t>
            </a:r>
          </a:p>
          <a:p>
            <a:r>
              <a:rPr lang="en-US" dirty="0"/>
              <a:t>Project Approach</a:t>
            </a:r>
          </a:p>
          <a:p>
            <a:r>
              <a:rPr lang="en-US" dirty="0"/>
              <a:t>Overview on How our system Works</a:t>
            </a:r>
          </a:p>
          <a:p>
            <a:r>
              <a:rPr lang="en-US" dirty="0"/>
              <a:t>State Diagrams</a:t>
            </a:r>
          </a:p>
          <a:p>
            <a:r>
              <a:rPr lang="en-US" dirty="0"/>
              <a:t>Circuit Topology</a:t>
            </a:r>
          </a:p>
          <a:p>
            <a:r>
              <a:rPr lang="en-US" dirty="0"/>
              <a:t>Handling Different Cases Using Timing Diagrams</a:t>
            </a:r>
          </a:p>
          <a:p>
            <a:r>
              <a:rPr lang="en-US" dirty="0"/>
              <a:t>Uses of Semaphores , Queues and Mutex</a:t>
            </a:r>
          </a:p>
          <a:p>
            <a:endParaRPr lang="en-US" dirty="0"/>
          </a:p>
          <a:p>
            <a:endParaRPr lang="en-US" dirty="0"/>
          </a:p>
        </p:txBody>
      </p:sp>
    </p:spTree>
    <p:extLst>
      <p:ext uri="{BB962C8B-B14F-4D97-AF65-F5344CB8AC3E}">
        <p14:creationId xmlns:p14="http://schemas.microsoft.com/office/powerpoint/2010/main" val="412441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electrical wiring, cable, electronic engineering, electronics&#10;&#10;Description automatically generated">
            <a:extLst>
              <a:ext uri="{FF2B5EF4-FFF2-40B4-BE49-F238E27FC236}">
                <a16:creationId xmlns:a16="http://schemas.microsoft.com/office/drawing/2014/main" id="{33E54F4E-6192-51A9-D2CC-92ABDE156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70648" y="-1134488"/>
            <a:ext cx="6850704" cy="9134272"/>
          </a:xfrm>
          <a:prstGeom prst="rect">
            <a:avLst/>
          </a:prstGeom>
        </p:spPr>
      </p:pic>
    </p:spTree>
    <p:extLst>
      <p:ext uri="{BB962C8B-B14F-4D97-AF65-F5344CB8AC3E}">
        <p14:creationId xmlns:p14="http://schemas.microsoft.com/office/powerpoint/2010/main" val="63578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B69C-CC66-57B1-2CF1-6ED57F839A6B}"/>
              </a:ext>
            </a:extLst>
          </p:cNvPr>
          <p:cNvSpPr>
            <a:spLocks noGrp="1"/>
          </p:cNvSpPr>
          <p:nvPr>
            <p:ph type="title"/>
          </p:nvPr>
        </p:nvSpPr>
        <p:spPr/>
        <p:txBody>
          <a:bodyPr/>
          <a:lstStyle/>
          <a:p>
            <a:r>
              <a:rPr lang="en-US" dirty="0"/>
              <a:t>Handling Different Cases Using Timing diagrams</a:t>
            </a:r>
          </a:p>
        </p:txBody>
      </p:sp>
      <p:sp>
        <p:nvSpPr>
          <p:cNvPr id="3" name="Content Placeholder 2">
            <a:extLst>
              <a:ext uri="{FF2B5EF4-FFF2-40B4-BE49-F238E27FC236}">
                <a16:creationId xmlns:a16="http://schemas.microsoft.com/office/drawing/2014/main" id="{8CB48D09-978C-584C-795C-F3B353F2D448}"/>
              </a:ext>
            </a:extLst>
          </p:cNvPr>
          <p:cNvSpPr>
            <a:spLocks noGrp="1"/>
          </p:cNvSpPr>
          <p:nvPr>
            <p:ph idx="1"/>
          </p:nvPr>
        </p:nvSpPr>
        <p:spPr>
          <a:xfrm>
            <a:off x="1587710" y="2160016"/>
            <a:ext cx="8052401" cy="425665"/>
          </a:xfrm>
        </p:spPr>
        <p:txBody>
          <a:bodyPr>
            <a:normAutofit fontScale="85000" lnSpcReduction="10000"/>
          </a:bodyPr>
          <a:lstStyle/>
          <a:p>
            <a:r>
              <a:rPr lang="en-US" dirty="0"/>
              <a:t>Action :Driver presses up automatic mode , till upper limit reached</a:t>
            </a:r>
          </a:p>
        </p:txBody>
      </p:sp>
      <p:pic>
        <p:nvPicPr>
          <p:cNvPr id="5" name="Picture 4">
            <a:extLst>
              <a:ext uri="{FF2B5EF4-FFF2-40B4-BE49-F238E27FC236}">
                <a16:creationId xmlns:a16="http://schemas.microsoft.com/office/drawing/2014/main" id="{AFFAC15B-90D0-6669-2ECD-21D819D8C6E4}"/>
              </a:ext>
            </a:extLst>
          </p:cNvPr>
          <p:cNvPicPr>
            <a:picLocks noChangeAspect="1"/>
          </p:cNvPicPr>
          <p:nvPr/>
        </p:nvPicPr>
        <p:blipFill>
          <a:blip r:embed="rId2"/>
          <a:stretch>
            <a:fillRect/>
          </a:stretch>
        </p:blipFill>
        <p:spPr>
          <a:xfrm>
            <a:off x="3832437" y="2585681"/>
            <a:ext cx="4990551" cy="4128494"/>
          </a:xfrm>
          <a:prstGeom prst="rect">
            <a:avLst/>
          </a:prstGeom>
        </p:spPr>
      </p:pic>
      <p:sp>
        <p:nvSpPr>
          <p:cNvPr id="8" name="Content Placeholder 2">
            <a:extLst>
              <a:ext uri="{FF2B5EF4-FFF2-40B4-BE49-F238E27FC236}">
                <a16:creationId xmlns:a16="http://schemas.microsoft.com/office/drawing/2014/main" id="{EAE8AC05-CD73-3596-8995-710A8AE40E04}"/>
              </a:ext>
            </a:extLst>
          </p:cNvPr>
          <p:cNvSpPr txBox="1">
            <a:spLocks/>
          </p:cNvSpPr>
          <p:nvPr/>
        </p:nvSpPr>
        <p:spPr>
          <a:xfrm>
            <a:off x="9338553" y="2985463"/>
            <a:ext cx="2545405" cy="34171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similar timing diagram is for any motion of window by any user interrupted by any sporadic task</a:t>
            </a:r>
          </a:p>
        </p:txBody>
      </p:sp>
    </p:spTree>
    <p:extLst>
      <p:ext uri="{BB962C8B-B14F-4D97-AF65-F5344CB8AC3E}">
        <p14:creationId xmlns:p14="http://schemas.microsoft.com/office/powerpoint/2010/main" val="287666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B69C-CC66-57B1-2CF1-6ED57F839A6B}"/>
              </a:ext>
            </a:extLst>
          </p:cNvPr>
          <p:cNvSpPr>
            <a:spLocks noGrp="1"/>
          </p:cNvSpPr>
          <p:nvPr>
            <p:ph type="title"/>
          </p:nvPr>
        </p:nvSpPr>
        <p:spPr/>
        <p:txBody>
          <a:bodyPr/>
          <a:lstStyle/>
          <a:p>
            <a:r>
              <a:rPr lang="en-US" dirty="0"/>
              <a:t>Handling Different Cases Using Timing diagrams</a:t>
            </a:r>
          </a:p>
        </p:txBody>
      </p:sp>
      <p:sp>
        <p:nvSpPr>
          <p:cNvPr id="3" name="Content Placeholder 2">
            <a:extLst>
              <a:ext uri="{FF2B5EF4-FFF2-40B4-BE49-F238E27FC236}">
                <a16:creationId xmlns:a16="http://schemas.microsoft.com/office/drawing/2014/main" id="{8CB48D09-978C-584C-795C-F3B353F2D448}"/>
              </a:ext>
            </a:extLst>
          </p:cNvPr>
          <p:cNvSpPr>
            <a:spLocks noGrp="1"/>
          </p:cNvSpPr>
          <p:nvPr>
            <p:ph idx="1"/>
          </p:nvPr>
        </p:nvSpPr>
        <p:spPr>
          <a:xfrm>
            <a:off x="1587710" y="2160016"/>
            <a:ext cx="8626138" cy="425665"/>
          </a:xfrm>
        </p:spPr>
        <p:txBody>
          <a:bodyPr>
            <a:normAutofit fontScale="77500" lnSpcReduction="20000"/>
          </a:bodyPr>
          <a:lstStyle/>
          <a:p>
            <a:r>
              <a:rPr lang="en-US" dirty="0"/>
              <a:t>Action: Driver / Passenger pressed button down manually until button is released</a:t>
            </a:r>
          </a:p>
        </p:txBody>
      </p:sp>
      <p:sp>
        <p:nvSpPr>
          <p:cNvPr id="8" name="Content Placeholder 2">
            <a:extLst>
              <a:ext uri="{FF2B5EF4-FFF2-40B4-BE49-F238E27FC236}">
                <a16:creationId xmlns:a16="http://schemas.microsoft.com/office/drawing/2014/main" id="{EAE8AC05-CD73-3596-8995-710A8AE40E04}"/>
              </a:ext>
            </a:extLst>
          </p:cNvPr>
          <p:cNvSpPr txBox="1">
            <a:spLocks/>
          </p:cNvSpPr>
          <p:nvPr/>
        </p:nvSpPr>
        <p:spPr>
          <a:xfrm>
            <a:off x="9338553" y="2985463"/>
            <a:ext cx="2545405" cy="34171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similar timing diagram is for any manual motion of window by any user </a:t>
            </a:r>
          </a:p>
        </p:txBody>
      </p:sp>
      <p:pic>
        <p:nvPicPr>
          <p:cNvPr id="6" name="Picture 5">
            <a:extLst>
              <a:ext uri="{FF2B5EF4-FFF2-40B4-BE49-F238E27FC236}">
                <a16:creationId xmlns:a16="http://schemas.microsoft.com/office/drawing/2014/main" id="{F714AA0E-C273-45A2-9231-F5E01B44DFC5}"/>
              </a:ext>
            </a:extLst>
          </p:cNvPr>
          <p:cNvPicPr>
            <a:picLocks noChangeAspect="1"/>
          </p:cNvPicPr>
          <p:nvPr/>
        </p:nvPicPr>
        <p:blipFill>
          <a:blip r:embed="rId2"/>
          <a:stretch>
            <a:fillRect/>
          </a:stretch>
        </p:blipFill>
        <p:spPr>
          <a:xfrm>
            <a:off x="2200958" y="2965104"/>
            <a:ext cx="6526816" cy="2953401"/>
          </a:xfrm>
          <a:prstGeom prst="rect">
            <a:avLst/>
          </a:prstGeom>
        </p:spPr>
      </p:pic>
    </p:spTree>
    <p:extLst>
      <p:ext uri="{BB962C8B-B14F-4D97-AF65-F5344CB8AC3E}">
        <p14:creationId xmlns:p14="http://schemas.microsoft.com/office/powerpoint/2010/main" val="2470689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B69C-CC66-57B1-2CF1-6ED57F839A6B}"/>
              </a:ext>
            </a:extLst>
          </p:cNvPr>
          <p:cNvSpPr>
            <a:spLocks noGrp="1"/>
          </p:cNvSpPr>
          <p:nvPr>
            <p:ph type="title"/>
          </p:nvPr>
        </p:nvSpPr>
        <p:spPr/>
        <p:txBody>
          <a:bodyPr/>
          <a:lstStyle/>
          <a:p>
            <a:r>
              <a:rPr lang="en-US" dirty="0"/>
              <a:t>Handling Different Cases Using Timing diagrams</a:t>
            </a:r>
          </a:p>
        </p:txBody>
      </p:sp>
      <p:sp>
        <p:nvSpPr>
          <p:cNvPr id="3" name="Content Placeholder 2">
            <a:extLst>
              <a:ext uri="{FF2B5EF4-FFF2-40B4-BE49-F238E27FC236}">
                <a16:creationId xmlns:a16="http://schemas.microsoft.com/office/drawing/2014/main" id="{8CB48D09-978C-584C-795C-F3B353F2D448}"/>
              </a:ext>
            </a:extLst>
          </p:cNvPr>
          <p:cNvSpPr>
            <a:spLocks noGrp="1"/>
          </p:cNvSpPr>
          <p:nvPr>
            <p:ph idx="1"/>
          </p:nvPr>
        </p:nvSpPr>
        <p:spPr>
          <a:xfrm>
            <a:off x="1587710" y="2160016"/>
            <a:ext cx="5357152" cy="425665"/>
          </a:xfrm>
        </p:spPr>
        <p:txBody>
          <a:bodyPr>
            <a:normAutofit fontScale="70000" lnSpcReduction="20000"/>
          </a:bodyPr>
          <a:lstStyle/>
          <a:p>
            <a:r>
              <a:rPr lang="en-US" dirty="0"/>
              <a:t>Action: Pass down , driver up , upper limit reached</a:t>
            </a:r>
          </a:p>
        </p:txBody>
      </p:sp>
      <p:pic>
        <p:nvPicPr>
          <p:cNvPr id="5" name="Picture 4">
            <a:extLst>
              <a:ext uri="{FF2B5EF4-FFF2-40B4-BE49-F238E27FC236}">
                <a16:creationId xmlns:a16="http://schemas.microsoft.com/office/drawing/2014/main" id="{9808F0B8-81C4-E12F-9A57-A3664373434E}"/>
              </a:ext>
            </a:extLst>
          </p:cNvPr>
          <p:cNvPicPr>
            <a:picLocks noChangeAspect="1"/>
          </p:cNvPicPr>
          <p:nvPr/>
        </p:nvPicPr>
        <p:blipFill>
          <a:blip r:embed="rId2"/>
          <a:stretch>
            <a:fillRect/>
          </a:stretch>
        </p:blipFill>
        <p:spPr>
          <a:xfrm>
            <a:off x="6944862" y="1472184"/>
            <a:ext cx="4978817" cy="5149910"/>
          </a:xfrm>
          <a:prstGeom prst="rect">
            <a:avLst/>
          </a:prstGeom>
        </p:spPr>
      </p:pic>
      <p:sp>
        <p:nvSpPr>
          <p:cNvPr id="7" name="Content Placeholder 2">
            <a:extLst>
              <a:ext uri="{FF2B5EF4-FFF2-40B4-BE49-F238E27FC236}">
                <a16:creationId xmlns:a16="http://schemas.microsoft.com/office/drawing/2014/main" id="{6BBA8F7F-46F4-4919-6D5D-8DF15F27D144}"/>
              </a:ext>
            </a:extLst>
          </p:cNvPr>
          <p:cNvSpPr txBox="1">
            <a:spLocks/>
          </p:cNvSpPr>
          <p:nvPr/>
        </p:nvSpPr>
        <p:spPr>
          <a:xfrm>
            <a:off x="1587710" y="2739916"/>
            <a:ext cx="2545405" cy="34171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similar timing diagram is for any passenger action that it will always be overridden by the driver if he make any action</a:t>
            </a:r>
          </a:p>
          <a:p>
            <a:r>
              <a:rPr lang="en-US" dirty="0"/>
              <a:t>Passenger task is deleted when we enter driver task</a:t>
            </a:r>
          </a:p>
        </p:txBody>
      </p:sp>
    </p:spTree>
    <p:extLst>
      <p:ext uri="{BB962C8B-B14F-4D97-AF65-F5344CB8AC3E}">
        <p14:creationId xmlns:p14="http://schemas.microsoft.com/office/powerpoint/2010/main" val="57020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B69C-CC66-57B1-2CF1-6ED57F839A6B}"/>
              </a:ext>
            </a:extLst>
          </p:cNvPr>
          <p:cNvSpPr>
            <a:spLocks noGrp="1"/>
          </p:cNvSpPr>
          <p:nvPr>
            <p:ph type="title"/>
          </p:nvPr>
        </p:nvSpPr>
        <p:spPr/>
        <p:txBody>
          <a:bodyPr/>
          <a:lstStyle/>
          <a:p>
            <a:r>
              <a:rPr lang="en-US" dirty="0"/>
              <a:t>Handling Different Cases Using Timing diagrams</a:t>
            </a:r>
          </a:p>
        </p:txBody>
      </p:sp>
      <p:sp>
        <p:nvSpPr>
          <p:cNvPr id="3" name="Content Placeholder 2">
            <a:extLst>
              <a:ext uri="{FF2B5EF4-FFF2-40B4-BE49-F238E27FC236}">
                <a16:creationId xmlns:a16="http://schemas.microsoft.com/office/drawing/2014/main" id="{8CB48D09-978C-584C-795C-F3B353F2D448}"/>
              </a:ext>
            </a:extLst>
          </p:cNvPr>
          <p:cNvSpPr>
            <a:spLocks noGrp="1"/>
          </p:cNvSpPr>
          <p:nvPr>
            <p:ph idx="1"/>
          </p:nvPr>
        </p:nvSpPr>
        <p:spPr>
          <a:xfrm>
            <a:off x="1587710" y="2160016"/>
            <a:ext cx="5357152" cy="425665"/>
          </a:xfrm>
        </p:spPr>
        <p:txBody>
          <a:bodyPr>
            <a:normAutofit fontScale="70000" lnSpcReduction="20000"/>
          </a:bodyPr>
          <a:lstStyle/>
          <a:p>
            <a:r>
              <a:rPr lang="en-US" dirty="0"/>
              <a:t>Action: pass down auto , window locked , driver up auto</a:t>
            </a:r>
          </a:p>
        </p:txBody>
      </p:sp>
      <p:sp>
        <p:nvSpPr>
          <p:cNvPr id="7" name="Content Placeholder 2">
            <a:extLst>
              <a:ext uri="{FF2B5EF4-FFF2-40B4-BE49-F238E27FC236}">
                <a16:creationId xmlns:a16="http://schemas.microsoft.com/office/drawing/2014/main" id="{6BBA8F7F-46F4-4919-6D5D-8DF15F27D144}"/>
              </a:ext>
            </a:extLst>
          </p:cNvPr>
          <p:cNvSpPr txBox="1">
            <a:spLocks/>
          </p:cNvSpPr>
          <p:nvPr/>
        </p:nvSpPr>
        <p:spPr>
          <a:xfrm>
            <a:off x="1587710" y="2739916"/>
            <a:ext cx="2545405" cy="34171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window lock will lock the window from any action from any user in any direction</a:t>
            </a:r>
          </a:p>
        </p:txBody>
      </p:sp>
      <p:pic>
        <p:nvPicPr>
          <p:cNvPr id="6" name="Picture 5">
            <a:extLst>
              <a:ext uri="{FF2B5EF4-FFF2-40B4-BE49-F238E27FC236}">
                <a16:creationId xmlns:a16="http://schemas.microsoft.com/office/drawing/2014/main" id="{369CB253-1DBD-6FB4-F7F6-7BABB40786C2}"/>
              </a:ext>
            </a:extLst>
          </p:cNvPr>
          <p:cNvPicPr>
            <a:picLocks noChangeAspect="1"/>
          </p:cNvPicPr>
          <p:nvPr/>
        </p:nvPicPr>
        <p:blipFill>
          <a:blip r:embed="rId2"/>
          <a:stretch>
            <a:fillRect/>
          </a:stretch>
        </p:blipFill>
        <p:spPr>
          <a:xfrm>
            <a:off x="7376988" y="1747714"/>
            <a:ext cx="4515480" cy="4496427"/>
          </a:xfrm>
          <a:prstGeom prst="rect">
            <a:avLst/>
          </a:prstGeom>
        </p:spPr>
      </p:pic>
    </p:spTree>
    <p:extLst>
      <p:ext uri="{BB962C8B-B14F-4D97-AF65-F5344CB8AC3E}">
        <p14:creationId xmlns:p14="http://schemas.microsoft.com/office/powerpoint/2010/main" val="47010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B69C-CC66-57B1-2CF1-6ED57F839A6B}"/>
              </a:ext>
            </a:extLst>
          </p:cNvPr>
          <p:cNvSpPr>
            <a:spLocks noGrp="1"/>
          </p:cNvSpPr>
          <p:nvPr>
            <p:ph type="title"/>
          </p:nvPr>
        </p:nvSpPr>
        <p:spPr/>
        <p:txBody>
          <a:bodyPr/>
          <a:lstStyle/>
          <a:p>
            <a:r>
              <a:rPr lang="en-US" dirty="0"/>
              <a:t>Handling Different Cases Using Timing diagrams</a:t>
            </a:r>
          </a:p>
        </p:txBody>
      </p:sp>
      <p:sp>
        <p:nvSpPr>
          <p:cNvPr id="3" name="Content Placeholder 2">
            <a:extLst>
              <a:ext uri="{FF2B5EF4-FFF2-40B4-BE49-F238E27FC236}">
                <a16:creationId xmlns:a16="http://schemas.microsoft.com/office/drawing/2014/main" id="{8CB48D09-978C-584C-795C-F3B353F2D448}"/>
              </a:ext>
            </a:extLst>
          </p:cNvPr>
          <p:cNvSpPr>
            <a:spLocks noGrp="1"/>
          </p:cNvSpPr>
          <p:nvPr>
            <p:ph idx="1"/>
          </p:nvPr>
        </p:nvSpPr>
        <p:spPr>
          <a:xfrm>
            <a:off x="1587710" y="2160016"/>
            <a:ext cx="5357152" cy="425665"/>
          </a:xfrm>
        </p:spPr>
        <p:txBody>
          <a:bodyPr>
            <a:normAutofit fontScale="92500"/>
          </a:bodyPr>
          <a:lstStyle/>
          <a:p>
            <a:r>
              <a:rPr lang="en-US" dirty="0"/>
              <a:t>Action: driver up manual , jam detected </a:t>
            </a:r>
          </a:p>
        </p:txBody>
      </p:sp>
      <p:sp>
        <p:nvSpPr>
          <p:cNvPr id="7" name="Content Placeholder 2">
            <a:extLst>
              <a:ext uri="{FF2B5EF4-FFF2-40B4-BE49-F238E27FC236}">
                <a16:creationId xmlns:a16="http://schemas.microsoft.com/office/drawing/2014/main" id="{6BBA8F7F-46F4-4919-6D5D-8DF15F27D144}"/>
              </a:ext>
            </a:extLst>
          </p:cNvPr>
          <p:cNvSpPr txBox="1">
            <a:spLocks/>
          </p:cNvSpPr>
          <p:nvPr/>
        </p:nvSpPr>
        <p:spPr>
          <a:xfrm>
            <a:off x="1587710" y="2739916"/>
            <a:ext cx="2545405" cy="34171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Jam detected will cause the motor to move in opposite direction for 500ms inside the task itself</a:t>
            </a:r>
          </a:p>
        </p:txBody>
      </p:sp>
      <p:pic>
        <p:nvPicPr>
          <p:cNvPr id="5" name="Picture 4">
            <a:extLst>
              <a:ext uri="{FF2B5EF4-FFF2-40B4-BE49-F238E27FC236}">
                <a16:creationId xmlns:a16="http://schemas.microsoft.com/office/drawing/2014/main" id="{D22F3F44-BE11-5F4F-C9ED-2035CF514917}"/>
              </a:ext>
            </a:extLst>
          </p:cNvPr>
          <p:cNvPicPr>
            <a:picLocks noChangeAspect="1"/>
          </p:cNvPicPr>
          <p:nvPr/>
        </p:nvPicPr>
        <p:blipFill>
          <a:blip r:embed="rId2"/>
          <a:stretch>
            <a:fillRect/>
          </a:stretch>
        </p:blipFill>
        <p:spPr>
          <a:xfrm>
            <a:off x="6559655" y="1780414"/>
            <a:ext cx="5417730" cy="4376677"/>
          </a:xfrm>
          <a:prstGeom prst="rect">
            <a:avLst/>
          </a:prstGeom>
        </p:spPr>
      </p:pic>
    </p:spTree>
    <p:extLst>
      <p:ext uri="{BB962C8B-B14F-4D97-AF65-F5344CB8AC3E}">
        <p14:creationId xmlns:p14="http://schemas.microsoft.com/office/powerpoint/2010/main" val="206652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1735-25B3-49AD-1A8B-8353B4B2C0E5}"/>
              </a:ext>
            </a:extLst>
          </p:cNvPr>
          <p:cNvSpPr>
            <a:spLocks noGrp="1"/>
          </p:cNvSpPr>
          <p:nvPr>
            <p:ph type="title"/>
          </p:nvPr>
        </p:nvSpPr>
        <p:spPr/>
        <p:txBody>
          <a:bodyPr/>
          <a:lstStyle/>
          <a:p>
            <a:r>
              <a:rPr lang="en-US" dirty="0"/>
              <a:t>Use of Semaphores</a:t>
            </a:r>
          </a:p>
        </p:txBody>
      </p:sp>
      <p:sp>
        <p:nvSpPr>
          <p:cNvPr id="3" name="Content Placeholder 2">
            <a:extLst>
              <a:ext uri="{FF2B5EF4-FFF2-40B4-BE49-F238E27FC236}">
                <a16:creationId xmlns:a16="http://schemas.microsoft.com/office/drawing/2014/main" id="{F99B7A0F-78B2-3016-72F7-17D78472AFBF}"/>
              </a:ext>
            </a:extLst>
          </p:cNvPr>
          <p:cNvSpPr>
            <a:spLocks noGrp="1"/>
          </p:cNvSpPr>
          <p:nvPr>
            <p:ph idx="1"/>
          </p:nvPr>
        </p:nvSpPr>
        <p:spPr>
          <a:xfrm>
            <a:off x="1487126" y="1318768"/>
            <a:ext cx="9486690" cy="1936496"/>
          </a:xfrm>
        </p:spPr>
        <p:txBody>
          <a:bodyPr/>
          <a:lstStyle/>
          <a:p>
            <a:r>
              <a:rPr lang="en-US" dirty="0"/>
              <a:t>We Used binary semaphore to allow sporadic tasks to happen </a:t>
            </a:r>
          </a:p>
          <a:p>
            <a:r>
              <a:rPr lang="en-US" dirty="0"/>
              <a:t>Initially these tasks block on taking semaphore </a:t>
            </a:r>
          </a:p>
          <a:p>
            <a:r>
              <a:rPr lang="en-US" dirty="0"/>
              <a:t>Whenever we enter the ISR , a semaphore is given which unblocks the appropriate task</a:t>
            </a:r>
          </a:p>
        </p:txBody>
      </p:sp>
      <p:pic>
        <p:nvPicPr>
          <p:cNvPr id="5" name="Picture 4">
            <a:extLst>
              <a:ext uri="{FF2B5EF4-FFF2-40B4-BE49-F238E27FC236}">
                <a16:creationId xmlns:a16="http://schemas.microsoft.com/office/drawing/2014/main" id="{5CBF349F-BD5D-DBEA-07F8-C8BEDDEAAD66}"/>
              </a:ext>
            </a:extLst>
          </p:cNvPr>
          <p:cNvPicPr>
            <a:picLocks noChangeAspect="1"/>
          </p:cNvPicPr>
          <p:nvPr/>
        </p:nvPicPr>
        <p:blipFill>
          <a:blip r:embed="rId2"/>
          <a:stretch>
            <a:fillRect/>
          </a:stretch>
        </p:blipFill>
        <p:spPr>
          <a:xfrm>
            <a:off x="5818634" y="2826061"/>
            <a:ext cx="5911924" cy="854955"/>
          </a:xfrm>
          <a:prstGeom prst="rect">
            <a:avLst/>
          </a:prstGeom>
        </p:spPr>
      </p:pic>
      <p:pic>
        <p:nvPicPr>
          <p:cNvPr id="7" name="Picture 6">
            <a:extLst>
              <a:ext uri="{FF2B5EF4-FFF2-40B4-BE49-F238E27FC236}">
                <a16:creationId xmlns:a16="http://schemas.microsoft.com/office/drawing/2014/main" id="{D10FD215-AB24-7FEC-086D-3C7AA8C80574}"/>
              </a:ext>
            </a:extLst>
          </p:cNvPr>
          <p:cNvPicPr>
            <a:picLocks noChangeAspect="1"/>
          </p:cNvPicPr>
          <p:nvPr/>
        </p:nvPicPr>
        <p:blipFill>
          <a:blip r:embed="rId3"/>
          <a:stretch>
            <a:fillRect/>
          </a:stretch>
        </p:blipFill>
        <p:spPr>
          <a:xfrm>
            <a:off x="5709780" y="3928041"/>
            <a:ext cx="6129631" cy="1146510"/>
          </a:xfrm>
          <a:prstGeom prst="rect">
            <a:avLst/>
          </a:prstGeom>
        </p:spPr>
      </p:pic>
      <p:pic>
        <p:nvPicPr>
          <p:cNvPr id="9" name="Picture 8">
            <a:extLst>
              <a:ext uri="{FF2B5EF4-FFF2-40B4-BE49-F238E27FC236}">
                <a16:creationId xmlns:a16="http://schemas.microsoft.com/office/drawing/2014/main" id="{031EEBE6-549F-37BB-0AD5-511291F96E43}"/>
              </a:ext>
            </a:extLst>
          </p:cNvPr>
          <p:cNvPicPr>
            <a:picLocks noChangeAspect="1"/>
          </p:cNvPicPr>
          <p:nvPr/>
        </p:nvPicPr>
        <p:blipFill>
          <a:blip r:embed="rId4"/>
          <a:stretch>
            <a:fillRect/>
          </a:stretch>
        </p:blipFill>
        <p:spPr>
          <a:xfrm>
            <a:off x="5906791" y="5242970"/>
            <a:ext cx="5823767" cy="1386118"/>
          </a:xfrm>
          <a:prstGeom prst="rect">
            <a:avLst/>
          </a:prstGeom>
        </p:spPr>
      </p:pic>
    </p:spTree>
    <p:extLst>
      <p:ext uri="{BB962C8B-B14F-4D97-AF65-F5344CB8AC3E}">
        <p14:creationId xmlns:p14="http://schemas.microsoft.com/office/powerpoint/2010/main" val="4195899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1735-25B3-49AD-1A8B-8353B4B2C0E5}"/>
              </a:ext>
            </a:extLst>
          </p:cNvPr>
          <p:cNvSpPr>
            <a:spLocks noGrp="1"/>
          </p:cNvSpPr>
          <p:nvPr>
            <p:ph type="title"/>
          </p:nvPr>
        </p:nvSpPr>
        <p:spPr/>
        <p:txBody>
          <a:bodyPr/>
          <a:lstStyle/>
          <a:p>
            <a:r>
              <a:rPr lang="en-US" dirty="0"/>
              <a:t>Use of Queues</a:t>
            </a:r>
          </a:p>
        </p:txBody>
      </p:sp>
      <p:sp>
        <p:nvSpPr>
          <p:cNvPr id="3" name="Content Placeholder 2">
            <a:extLst>
              <a:ext uri="{FF2B5EF4-FFF2-40B4-BE49-F238E27FC236}">
                <a16:creationId xmlns:a16="http://schemas.microsoft.com/office/drawing/2014/main" id="{F99B7A0F-78B2-3016-72F7-17D78472AFBF}"/>
              </a:ext>
            </a:extLst>
          </p:cNvPr>
          <p:cNvSpPr>
            <a:spLocks noGrp="1"/>
          </p:cNvSpPr>
          <p:nvPr>
            <p:ph idx="1"/>
          </p:nvPr>
        </p:nvSpPr>
        <p:spPr>
          <a:xfrm>
            <a:off x="1487126" y="1318768"/>
            <a:ext cx="9486690" cy="1936496"/>
          </a:xfrm>
        </p:spPr>
        <p:txBody>
          <a:bodyPr>
            <a:normAutofit fontScale="77500" lnSpcReduction="20000"/>
          </a:bodyPr>
          <a:lstStyle/>
          <a:p>
            <a:r>
              <a:rPr lang="en-US" dirty="0"/>
              <a:t>We used queues to allow task to task communication </a:t>
            </a:r>
          </a:p>
          <a:p>
            <a:r>
              <a:rPr lang="en-US" dirty="0"/>
              <a:t>So When do we need task communication?</a:t>
            </a:r>
          </a:p>
          <a:p>
            <a:r>
              <a:rPr lang="en-US" dirty="0"/>
              <a:t>When a passenger task is preempted by a driver task , we send the passenger task handler in a queue to the driver task , and the driver task then receive the handler and delete the passenger task because we don’t want to return to the passenger task again</a:t>
            </a:r>
          </a:p>
        </p:txBody>
      </p:sp>
      <p:pic>
        <p:nvPicPr>
          <p:cNvPr id="6" name="Picture 5">
            <a:extLst>
              <a:ext uri="{FF2B5EF4-FFF2-40B4-BE49-F238E27FC236}">
                <a16:creationId xmlns:a16="http://schemas.microsoft.com/office/drawing/2014/main" id="{5856E832-B226-5D81-2145-C97F5116051B}"/>
              </a:ext>
            </a:extLst>
          </p:cNvPr>
          <p:cNvPicPr>
            <a:picLocks noChangeAspect="1"/>
          </p:cNvPicPr>
          <p:nvPr/>
        </p:nvPicPr>
        <p:blipFill>
          <a:blip r:embed="rId2"/>
          <a:stretch>
            <a:fillRect/>
          </a:stretch>
        </p:blipFill>
        <p:spPr>
          <a:xfrm>
            <a:off x="1487126" y="3602737"/>
            <a:ext cx="9486690" cy="1502059"/>
          </a:xfrm>
          <a:prstGeom prst="rect">
            <a:avLst/>
          </a:prstGeom>
        </p:spPr>
      </p:pic>
      <p:pic>
        <p:nvPicPr>
          <p:cNvPr id="10" name="Picture 9">
            <a:extLst>
              <a:ext uri="{FF2B5EF4-FFF2-40B4-BE49-F238E27FC236}">
                <a16:creationId xmlns:a16="http://schemas.microsoft.com/office/drawing/2014/main" id="{387F9F84-5565-99C5-A0A1-5D644F6255A8}"/>
              </a:ext>
            </a:extLst>
          </p:cNvPr>
          <p:cNvPicPr>
            <a:picLocks noChangeAspect="1"/>
          </p:cNvPicPr>
          <p:nvPr/>
        </p:nvPicPr>
        <p:blipFill>
          <a:blip r:embed="rId3"/>
          <a:stretch>
            <a:fillRect/>
          </a:stretch>
        </p:blipFill>
        <p:spPr>
          <a:xfrm>
            <a:off x="1117600" y="5893059"/>
            <a:ext cx="11074400" cy="653571"/>
          </a:xfrm>
          <a:prstGeom prst="rect">
            <a:avLst/>
          </a:prstGeom>
        </p:spPr>
      </p:pic>
      <p:sp>
        <p:nvSpPr>
          <p:cNvPr id="11" name="TextBox 10">
            <a:extLst>
              <a:ext uri="{FF2B5EF4-FFF2-40B4-BE49-F238E27FC236}">
                <a16:creationId xmlns:a16="http://schemas.microsoft.com/office/drawing/2014/main" id="{43294144-9E0D-9866-7CB7-B74285E4E5C6}"/>
              </a:ext>
            </a:extLst>
          </p:cNvPr>
          <p:cNvSpPr txBox="1"/>
          <p:nvPr/>
        </p:nvSpPr>
        <p:spPr>
          <a:xfrm>
            <a:off x="1682885" y="3073940"/>
            <a:ext cx="4931924" cy="369332"/>
          </a:xfrm>
          <a:prstGeom prst="rect">
            <a:avLst/>
          </a:prstGeom>
          <a:noFill/>
        </p:spPr>
        <p:txBody>
          <a:bodyPr wrap="square" rtlCol="0">
            <a:spAutoFit/>
          </a:bodyPr>
          <a:lstStyle/>
          <a:p>
            <a:r>
              <a:rPr lang="en-US" dirty="0"/>
              <a:t>Inside Passenger Task</a:t>
            </a:r>
          </a:p>
        </p:txBody>
      </p:sp>
      <p:sp>
        <p:nvSpPr>
          <p:cNvPr id="12" name="TextBox 11">
            <a:extLst>
              <a:ext uri="{FF2B5EF4-FFF2-40B4-BE49-F238E27FC236}">
                <a16:creationId xmlns:a16="http://schemas.microsoft.com/office/drawing/2014/main" id="{A074622C-FA9E-5DA7-5AFA-D885B0789DB0}"/>
              </a:ext>
            </a:extLst>
          </p:cNvPr>
          <p:cNvSpPr txBox="1"/>
          <p:nvPr/>
        </p:nvSpPr>
        <p:spPr>
          <a:xfrm>
            <a:off x="1722876" y="5452269"/>
            <a:ext cx="4931924" cy="369332"/>
          </a:xfrm>
          <a:prstGeom prst="rect">
            <a:avLst/>
          </a:prstGeom>
          <a:noFill/>
        </p:spPr>
        <p:txBody>
          <a:bodyPr wrap="square" rtlCol="0">
            <a:spAutoFit/>
          </a:bodyPr>
          <a:lstStyle/>
          <a:p>
            <a:r>
              <a:rPr lang="en-US" dirty="0"/>
              <a:t>Inside Driver Task</a:t>
            </a:r>
          </a:p>
        </p:txBody>
      </p:sp>
    </p:spTree>
    <p:extLst>
      <p:ext uri="{BB962C8B-B14F-4D97-AF65-F5344CB8AC3E}">
        <p14:creationId xmlns:p14="http://schemas.microsoft.com/office/powerpoint/2010/main" val="362274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1735-25B3-49AD-1A8B-8353B4B2C0E5}"/>
              </a:ext>
            </a:extLst>
          </p:cNvPr>
          <p:cNvSpPr>
            <a:spLocks noGrp="1"/>
          </p:cNvSpPr>
          <p:nvPr>
            <p:ph type="title"/>
          </p:nvPr>
        </p:nvSpPr>
        <p:spPr/>
        <p:txBody>
          <a:bodyPr/>
          <a:lstStyle/>
          <a:p>
            <a:r>
              <a:rPr lang="en-US" dirty="0"/>
              <a:t>Use of Mutex</a:t>
            </a:r>
          </a:p>
        </p:txBody>
      </p:sp>
      <p:sp>
        <p:nvSpPr>
          <p:cNvPr id="3" name="Content Placeholder 2">
            <a:extLst>
              <a:ext uri="{FF2B5EF4-FFF2-40B4-BE49-F238E27FC236}">
                <a16:creationId xmlns:a16="http://schemas.microsoft.com/office/drawing/2014/main" id="{F99B7A0F-78B2-3016-72F7-17D78472AFBF}"/>
              </a:ext>
            </a:extLst>
          </p:cNvPr>
          <p:cNvSpPr>
            <a:spLocks noGrp="1"/>
          </p:cNvSpPr>
          <p:nvPr>
            <p:ph idx="1"/>
          </p:nvPr>
        </p:nvSpPr>
        <p:spPr>
          <a:xfrm>
            <a:off x="1487126" y="1318768"/>
            <a:ext cx="9486690" cy="1936496"/>
          </a:xfrm>
        </p:spPr>
        <p:txBody>
          <a:bodyPr>
            <a:normAutofit fontScale="70000" lnSpcReduction="20000"/>
          </a:bodyPr>
          <a:lstStyle/>
          <a:p>
            <a:r>
              <a:rPr lang="en-US" dirty="0"/>
              <a:t>We Used mutex in our project to protect a critical section shared between the BUTTON Task and Any passenger task , which is detecting if a driver button was pressed or not</a:t>
            </a:r>
          </a:p>
          <a:p>
            <a:r>
              <a:rPr lang="en-US" dirty="0"/>
              <a:t>Even though it might seem </a:t>
            </a:r>
            <a:r>
              <a:rPr lang="en-US" dirty="0" err="1"/>
              <a:t>starnge</a:t>
            </a:r>
            <a:r>
              <a:rPr lang="en-US" dirty="0"/>
              <a:t> that why would I go back to button task (priority 1) even though I am in a higher priority passenger task (priority 2) but due to vTaskDelay (which blocks) in passenger task , the execution is given to Button task , which can then read also the driver button which will cause faulty readings and unnecessary duplicated actions.</a:t>
            </a:r>
          </a:p>
          <a:p>
            <a:r>
              <a:rPr lang="en-US" dirty="0"/>
              <a:t>So we use mutex to protect this critical section (detecting driver’s button presses)</a:t>
            </a:r>
          </a:p>
        </p:txBody>
      </p:sp>
      <p:pic>
        <p:nvPicPr>
          <p:cNvPr id="5" name="Picture 4">
            <a:extLst>
              <a:ext uri="{FF2B5EF4-FFF2-40B4-BE49-F238E27FC236}">
                <a16:creationId xmlns:a16="http://schemas.microsoft.com/office/drawing/2014/main" id="{99498EA8-9CD8-A9CC-9DA2-75A7CCCF582C}"/>
              </a:ext>
            </a:extLst>
          </p:cNvPr>
          <p:cNvPicPr>
            <a:picLocks noChangeAspect="1"/>
          </p:cNvPicPr>
          <p:nvPr/>
        </p:nvPicPr>
        <p:blipFill>
          <a:blip r:embed="rId2"/>
          <a:stretch>
            <a:fillRect/>
          </a:stretch>
        </p:blipFill>
        <p:spPr>
          <a:xfrm>
            <a:off x="1184801" y="3719493"/>
            <a:ext cx="10860016" cy="485843"/>
          </a:xfrm>
          <a:prstGeom prst="rect">
            <a:avLst/>
          </a:prstGeom>
        </p:spPr>
      </p:pic>
      <p:pic>
        <p:nvPicPr>
          <p:cNvPr id="8" name="Picture 7">
            <a:extLst>
              <a:ext uri="{FF2B5EF4-FFF2-40B4-BE49-F238E27FC236}">
                <a16:creationId xmlns:a16="http://schemas.microsoft.com/office/drawing/2014/main" id="{F9AF7BCF-5578-FC0B-A318-456E031FA380}"/>
              </a:ext>
            </a:extLst>
          </p:cNvPr>
          <p:cNvPicPr>
            <a:picLocks noChangeAspect="1"/>
          </p:cNvPicPr>
          <p:nvPr/>
        </p:nvPicPr>
        <p:blipFill>
          <a:blip r:embed="rId3"/>
          <a:stretch>
            <a:fillRect/>
          </a:stretch>
        </p:blipFill>
        <p:spPr>
          <a:xfrm>
            <a:off x="1487126" y="4299913"/>
            <a:ext cx="6668431" cy="447737"/>
          </a:xfrm>
          <a:prstGeom prst="rect">
            <a:avLst/>
          </a:prstGeom>
        </p:spPr>
      </p:pic>
      <p:sp>
        <p:nvSpPr>
          <p:cNvPr id="9" name="TextBox 8">
            <a:extLst>
              <a:ext uri="{FF2B5EF4-FFF2-40B4-BE49-F238E27FC236}">
                <a16:creationId xmlns:a16="http://schemas.microsoft.com/office/drawing/2014/main" id="{A437E832-B9B5-4536-4CF9-F87F0425B0FA}"/>
              </a:ext>
            </a:extLst>
          </p:cNvPr>
          <p:cNvSpPr txBox="1"/>
          <p:nvPr/>
        </p:nvSpPr>
        <p:spPr>
          <a:xfrm>
            <a:off x="1789889" y="3269855"/>
            <a:ext cx="4931924" cy="369332"/>
          </a:xfrm>
          <a:prstGeom prst="rect">
            <a:avLst/>
          </a:prstGeom>
          <a:noFill/>
        </p:spPr>
        <p:txBody>
          <a:bodyPr wrap="square" rtlCol="0">
            <a:spAutoFit/>
          </a:bodyPr>
          <a:lstStyle/>
          <a:p>
            <a:r>
              <a:rPr lang="en-US" dirty="0"/>
              <a:t>Inside Button Task</a:t>
            </a:r>
          </a:p>
        </p:txBody>
      </p:sp>
      <p:sp>
        <p:nvSpPr>
          <p:cNvPr id="13" name="TextBox 12">
            <a:extLst>
              <a:ext uri="{FF2B5EF4-FFF2-40B4-BE49-F238E27FC236}">
                <a16:creationId xmlns:a16="http://schemas.microsoft.com/office/drawing/2014/main" id="{87362D69-B996-4183-B54D-8D0B96C60251}"/>
              </a:ext>
            </a:extLst>
          </p:cNvPr>
          <p:cNvSpPr txBox="1"/>
          <p:nvPr/>
        </p:nvSpPr>
        <p:spPr>
          <a:xfrm>
            <a:off x="1789889" y="4968976"/>
            <a:ext cx="4931924" cy="369332"/>
          </a:xfrm>
          <a:prstGeom prst="rect">
            <a:avLst/>
          </a:prstGeom>
          <a:noFill/>
        </p:spPr>
        <p:txBody>
          <a:bodyPr wrap="square" rtlCol="0">
            <a:spAutoFit/>
          </a:bodyPr>
          <a:lstStyle/>
          <a:p>
            <a:r>
              <a:rPr lang="en-US" dirty="0"/>
              <a:t>Inside Passenger Tasks</a:t>
            </a:r>
          </a:p>
        </p:txBody>
      </p:sp>
      <p:pic>
        <p:nvPicPr>
          <p:cNvPr id="15" name="Picture 14">
            <a:extLst>
              <a:ext uri="{FF2B5EF4-FFF2-40B4-BE49-F238E27FC236}">
                <a16:creationId xmlns:a16="http://schemas.microsoft.com/office/drawing/2014/main" id="{D43AA43F-101D-19B4-ECF3-D9EAE5BC742A}"/>
              </a:ext>
            </a:extLst>
          </p:cNvPr>
          <p:cNvPicPr>
            <a:picLocks noChangeAspect="1"/>
          </p:cNvPicPr>
          <p:nvPr/>
        </p:nvPicPr>
        <p:blipFill>
          <a:blip r:embed="rId4"/>
          <a:stretch>
            <a:fillRect/>
          </a:stretch>
        </p:blipFill>
        <p:spPr>
          <a:xfrm>
            <a:off x="1184801" y="5352899"/>
            <a:ext cx="10707549" cy="644436"/>
          </a:xfrm>
          <a:prstGeom prst="rect">
            <a:avLst/>
          </a:prstGeom>
        </p:spPr>
      </p:pic>
      <p:pic>
        <p:nvPicPr>
          <p:cNvPr id="16" name="Picture 15">
            <a:extLst>
              <a:ext uri="{FF2B5EF4-FFF2-40B4-BE49-F238E27FC236}">
                <a16:creationId xmlns:a16="http://schemas.microsoft.com/office/drawing/2014/main" id="{0033E5EF-91E9-BD84-A1D6-5BEF2CB6C410}"/>
              </a:ext>
            </a:extLst>
          </p:cNvPr>
          <p:cNvPicPr>
            <a:picLocks noChangeAspect="1"/>
          </p:cNvPicPr>
          <p:nvPr/>
        </p:nvPicPr>
        <p:blipFill>
          <a:blip r:embed="rId3"/>
          <a:stretch>
            <a:fillRect/>
          </a:stretch>
        </p:blipFill>
        <p:spPr>
          <a:xfrm>
            <a:off x="1487125" y="6154847"/>
            <a:ext cx="6668431" cy="447737"/>
          </a:xfrm>
          <a:prstGeom prst="rect">
            <a:avLst/>
          </a:prstGeom>
        </p:spPr>
      </p:pic>
    </p:spTree>
    <p:extLst>
      <p:ext uri="{BB962C8B-B14F-4D97-AF65-F5344CB8AC3E}">
        <p14:creationId xmlns:p14="http://schemas.microsoft.com/office/powerpoint/2010/main" val="2148193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3080">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2">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1" name="Rectangle 308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Free Thank You Slide | Slidebazaar">
            <a:extLst>
              <a:ext uri="{FF2B5EF4-FFF2-40B4-BE49-F238E27FC236}">
                <a16:creationId xmlns:a16="http://schemas.microsoft.com/office/drawing/2014/main" id="{552F0300-17FE-BFE1-4577-B04E074C6E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22"/>
          <a:stretch/>
        </p:blipFill>
        <p:spPr bwMode="auto">
          <a:xfrm>
            <a:off x="-1" y="426150"/>
            <a:ext cx="11626833" cy="6294689"/>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B3412ACF-3EB1-7245-898E-CD37A49FE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BC4FCD04-BE66-EB44-A968-00B76DFC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47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2408-8EC1-EA1F-EEAA-7154DBC09C23}"/>
              </a:ext>
            </a:extLst>
          </p:cNvPr>
          <p:cNvSpPr>
            <a:spLocks noGrp="1"/>
          </p:cNvSpPr>
          <p:nvPr>
            <p:ph type="title"/>
          </p:nvPr>
        </p:nvSpPr>
        <p:spPr/>
        <p:txBody>
          <a:bodyPr/>
          <a:lstStyle/>
          <a:p>
            <a:r>
              <a:rPr lang="en-US" dirty="0"/>
              <a:t>Team Members Contribution</a:t>
            </a:r>
          </a:p>
        </p:txBody>
      </p:sp>
      <p:graphicFrame>
        <p:nvGraphicFramePr>
          <p:cNvPr id="5" name="Table 5">
            <a:extLst>
              <a:ext uri="{FF2B5EF4-FFF2-40B4-BE49-F238E27FC236}">
                <a16:creationId xmlns:a16="http://schemas.microsoft.com/office/drawing/2014/main" id="{B442BFC3-B728-B80B-C705-AA6B01531F01}"/>
              </a:ext>
            </a:extLst>
          </p:cNvPr>
          <p:cNvGraphicFramePr>
            <a:graphicFrameLocks noGrp="1"/>
          </p:cNvGraphicFramePr>
          <p:nvPr>
            <p:ph idx="1"/>
            <p:extLst>
              <p:ext uri="{D42A27DB-BD31-4B8C-83A1-F6EECF244321}">
                <p14:modId xmlns:p14="http://schemas.microsoft.com/office/powerpoint/2010/main" val="2323417372"/>
              </p:ext>
            </p:extLst>
          </p:nvPr>
        </p:nvGraphicFramePr>
        <p:xfrm>
          <a:off x="1587710" y="1447356"/>
          <a:ext cx="9486900" cy="4852860"/>
        </p:xfrm>
        <a:graphic>
          <a:graphicData uri="http://schemas.openxmlformats.org/drawingml/2006/table">
            <a:tbl>
              <a:tblPr firstRow="1" bandRow="1">
                <a:tableStyleId>{073A0DAA-6AF3-43AB-8588-CEC1D06C72B9}</a:tableStyleId>
              </a:tblPr>
              <a:tblGrid>
                <a:gridCol w="4743450">
                  <a:extLst>
                    <a:ext uri="{9D8B030D-6E8A-4147-A177-3AD203B41FA5}">
                      <a16:colId xmlns:a16="http://schemas.microsoft.com/office/drawing/2014/main" val="343183340"/>
                    </a:ext>
                  </a:extLst>
                </a:gridCol>
                <a:gridCol w="4743450">
                  <a:extLst>
                    <a:ext uri="{9D8B030D-6E8A-4147-A177-3AD203B41FA5}">
                      <a16:colId xmlns:a16="http://schemas.microsoft.com/office/drawing/2014/main" val="2920362002"/>
                    </a:ext>
                  </a:extLst>
                </a:gridCol>
              </a:tblGrid>
              <a:tr h="485286">
                <a:tc>
                  <a:txBody>
                    <a:bodyPr/>
                    <a:lstStyle/>
                    <a:p>
                      <a:pPr algn="ctr"/>
                      <a:r>
                        <a:rPr lang="en-US" dirty="0"/>
                        <a:t>Task Assigned</a:t>
                      </a:r>
                    </a:p>
                  </a:txBody>
                  <a:tcPr/>
                </a:tc>
                <a:tc>
                  <a:txBody>
                    <a:bodyPr/>
                    <a:lstStyle/>
                    <a:p>
                      <a:pPr algn="ctr"/>
                      <a:r>
                        <a:rPr lang="en-US" dirty="0"/>
                        <a:t>Members </a:t>
                      </a:r>
                    </a:p>
                  </a:txBody>
                  <a:tcPr/>
                </a:tc>
                <a:extLst>
                  <a:ext uri="{0D108BD9-81ED-4DB2-BD59-A6C34878D82A}">
                    <a16:rowId xmlns:a16="http://schemas.microsoft.com/office/drawing/2014/main" val="1029426329"/>
                  </a:ext>
                </a:extLst>
              </a:tr>
              <a:tr h="485286">
                <a:tc>
                  <a:txBody>
                    <a:bodyPr/>
                    <a:lstStyle/>
                    <a:p>
                      <a:r>
                        <a:rPr lang="en-US" dirty="0"/>
                        <a:t>Planning Project Approach</a:t>
                      </a:r>
                    </a:p>
                  </a:txBody>
                  <a:tcPr/>
                </a:tc>
                <a:tc>
                  <a:txBody>
                    <a:bodyPr/>
                    <a:lstStyle/>
                    <a:p>
                      <a:r>
                        <a:rPr lang="en-US" dirty="0"/>
                        <a:t>All members</a:t>
                      </a:r>
                    </a:p>
                  </a:txBody>
                  <a:tcPr/>
                </a:tc>
                <a:extLst>
                  <a:ext uri="{0D108BD9-81ED-4DB2-BD59-A6C34878D82A}">
                    <a16:rowId xmlns:a16="http://schemas.microsoft.com/office/drawing/2014/main" val="3125447682"/>
                  </a:ext>
                </a:extLst>
              </a:tr>
              <a:tr h="485286">
                <a:tc>
                  <a:txBody>
                    <a:bodyPr/>
                    <a:lstStyle/>
                    <a:p>
                      <a:r>
                        <a:rPr lang="en-US" dirty="0"/>
                        <a:t>LCD </a:t>
                      </a:r>
                    </a:p>
                  </a:txBody>
                  <a:tcPr/>
                </a:tc>
                <a:tc>
                  <a:txBody>
                    <a:bodyPr/>
                    <a:lstStyle/>
                    <a:p>
                      <a:r>
                        <a:rPr lang="en-US" dirty="0"/>
                        <a:t>Nada , Alaa</a:t>
                      </a:r>
                    </a:p>
                  </a:txBody>
                  <a:tcPr/>
                </a:tc>
                <a:extLst>
                  <a:ext uri="{0D108BD9-81ED-4DB2-BD59-A6C34878D82A}">
                    <a16:rowId xmlns:a16="http://schemas.microsoft.com/office/drawing/2014/main" val="3466653381"/>
                  </a:ext>
                </a:extLst>
              </a:tr>
              <a:tr h="485286">
                <a:tc>
                  <a:txBody>
                    <a:bodyPr/>
                    <a:lstStyle/>
                    <a:p>
                      <a:r>
                        <a:rPr lang="en-US" dirty="0"/>
                        <a:t>Button Task</a:t>
                      </a:r>
                    </a:p>
                  </a:txBody>
                  <a:tcPr/>
                </a:tc>
                <a:tc>
                  <a:txBody>
                    <a:bodyPr/>
                    <a:lstStyle/>
                    <a:p>
                      <a:r>
                        <a:rPr lang="en-US" dirty="0"/>
                        <a:t>Ahmed , Anas</a:t>
                      </a:r>
                    </a:p>
                  </a:txBody>
                  <a:tcPr/>
                </a:tc>
                <a:extLst>
                  <a:ext uri="{0D108BD9-81ED-4DB2-BD59-A6C34878D82A}">
                    <a16:rowId xmlns:a16="http://schemas.microsoft.com/office/drawing/2014/main" val="2129563142"/>
                  </a:ext>
                </a:extLst>
              </a:tr>
              <a:tr h="485286">
                <a:tc>
                  <a:txBody>
                    <a:bodyPr/>
                    <a:lstStyle/>
                    <a:p>
                      <a:r>
                        <a:rPr lang="en-US" dirty="0"/>
                        <a:t>Driver Tasks</a:t>
                      </a:r>
                    </a:p>
                  </a:txBody>
                  <a:tcPr/>
                </a:tc>
                <a:tc>
                  <a:txBody>
                    <a:bodyPr/>
                    <a:lstStyle/>
                    <a:p>
                      <a:r>
                        <a:rPr lang="en-US" dirty="0"/>
                        <a:t>Mohamed , Nada</a:t>
                      </a:r>
                    </a:p>
                  </a:txBody>
                  <a:tcPr/>
                </a:tc>
                <a:extLst>
                  <a:ext uri="{0D108BD9-81ED-4DB2-BD59-A6C34878D82A}">
                    <a16:rowId xmlns:a16="http://schemas.microsoft.com/office/drawing/2014/main" val="2656989613"/>
                  </a:ext>
                </a:extLst>
              </a:tr>
              <a:tr h="485286">
                <a:tc>
                  <a:txBody>
                    <a:bodyPr/>
                    <a:lstStyle/>
                    <a:p>
                      <a:r>
                        <a:rPr lang="en-US" dirty="0"/>
                        <a:t>Passenger Tasks</a:t>
                      </a:r>
                    </a:p>
                  </a:txBody>
                  <a:tcPr/>
                </a:tc>
                <a:tc>
                  <a:txBody>
                    <a:bodyPr/>
                    <a:lstStyle/>
                    <a:p>
                      <a:r>
                        <a:rPr lang="en-US" dirty="0"/>
                        <a:t>Anas , Alaa</a:t>
                      </a:r>
                    </a:p>
                  </a:txBody>
                  <a:tcPr/>
                </a:tc>
                <a:extLst>
                  <a:ext uri="{0D108BD9-81ED-4DB2-BD59-A6C34878D82A}">
                    <a16:rowId xmlns:a16="http://schemas.microsoft.com/office/drawing/2014/main" val="3517798195"/>
                  </a:ext>
                </a:extLst>
              </a:tr>
              <a:tr h="485286">
                <a:tc>
                  <a:txBody>
                    <a:bodyPr/>
                    <a:lstStyle/>
                    <a:p>
                      <a:r>
                        <a:rPr lang="en-US" dirty="0"/>
                        <a:t>Sporadic Tasks</a:t>
                      </a:r>
                    </a:p>
                  </a:txBody>
                  <a:tcPr/>
                </a:tc>
                <a:tc>
                  <a:txBody>
                    <a:bodyPr/>
                    <a:lstStyle/>
                    <a:p>
                      <a:r>
                        <a:rPr lang="en-US" dirty="0"/>
                        <a:t>Ahmed</a:t>
                      </a:r>
                    </a:p>
                  </a:txBody>
                  <a:tcPr/>
                </a:tc>
                <a:extLst>
                  <a:ext uri="{0D108BD9-81ED-4DB2-BD59-A6C34878D82A}">
                    <a16:rowId xmlns:a16="http://schemas.microsoft.com/office/drawing/2014/main" val="1056723425"/>
                  </a:ext>
                </a:extLst>
              </a:tr>
              <a:tr h="485286">
                <a:tc>
                  <a:txBody>
                    <a:bodyPr/>
                    <a:lstStyle/>
                    <a:p>
                      <a:r>
                        <a:rPr lang="en-US" dirty="0"/>
                        <a:t>Hardware Connections</a:t>
                      </a:r>
                    </a:p>
                  </a:txBody>
                  <a:tcPr/>
                </a:tc>
                <a:tc>
                  <a:txBody>
                    <a:bodyPr/>
                    <a:lstStyle/>
                    <a:p>
                      <a:r>
                        <a:rPr lang="en-US" dirty="0"/>
                        <a:t>Mohamed , Anas</a:t>
                      </a:r>
                    </a:p>
                  </a:txBody>
                  <a:tcPr/>
                </a:tc>
                <a:extLst>
                  <a:ext uri="{0D108BD9-81ED-4DB2-BD59-A6C34878D82A}">
                    <a16:rowId xmlns:a16="http://schemas.microsoft.com/office/drawing/2014/main" val="2804982017"/>
                  </a:ext>
                </a:extLst>
              </a:tr>
              <a:tr h="485286">
                <a:tc>
                  <a:txBody>
                    <a:bodyPr/>
                    <a:lstStyle/>
                    <a:p>
                      <a:r>
                        <a:rPr lang="en-US" dirty="0"/>
                        <a:t>Drivers</a:t>
                      </a:r>
                    </a:p>
                  </a:txBody>
                  <a:tcPr/>
                </a:tc>
                <a:tc>
                  <a:txBody>
                    <a:bodyPr/>
                    <a:lstStyle/>
                    <a:p>
                      <a:r>
                        <a:rPr lang="en-US" dirty="0"/>
                        <a:t>Mohamed</a:t>
                      </a:r>
                    </a:p>
                  </a:txBody>
                  <a:tcPr/>
                </a:tc>
                <a:extLst>
                  <a:ext uri="{0D108BD9-81ED-4DB2-BD59-A6C34878D82A}">
                    <a16:rowId xmlns:a16="http://schemas.microsoft.com/office/drawing/2014/main" val="2579708933"/>
                  </a:ext>
                </a:extLst>
              </a:tr>
              <a:tr h="485286">
                <a:tc>
                  <a:txBody>
                    <a:bodyPr/>
                    <a:lstStyle/>
                    <a:p>
                      <a:r>
                        <a:rPr lang="en-US" dirty="0"/>
                        <a:t>Testing </a:t>
                      </a:r>
                    </a:p>
                  </a:txBody>
                  <a:tcPr/>
                </a:tc>
                <a:tc>
                  <a:txBody>
                    <a:bodyPr/>
                    <a:lstStyle/>
                    <a:p>
                      <a:r>
                        <a:rPr lang="en-US" dirty="0"/>
                        <a:t>All members</a:t>
                      </a:r>
                    </a:p>
                  </a:txBody>
                  <a:tcPr/>
                </a:tc>
                <a:extLst>
                  <a:ext uri="{0D108BD9-81ED-4DB2-BD59-A6C34878D82A}">
                    <a16:rowId xmlns:a16="http://schemas.microsoft.com/office/drawing/2014/main" val="1546584309"/>
                  </a:ext>
                </a:extLst>
              </a:tr>
            </a:tbl>
          </a:graphicData>
        </a:graphic>
      </p:graphicFrame>
    </p:spTree>
    <p:extLst>
      <p:ext uri="{BB962C8B-B14F-4D97-AF65-F5344CB8AC3E}">
        <p14:creationId xmlns:p14="http://schemas.microsoft.com/office/powerpoint/2010/main" val="9952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E5C9-0136-4248-B74F-7A3CAC0B2297}"/>
              </a:ext>
            </a:extLst>
          </p:cNvPr>
          <p:cNvSpPr>
            <a:spLocks noGrp="1"/>
          </p:cNvSpPr>
          <p:nvPr>
            <p:ph type="title"/>
          </p:nvPr>
        </p:nvSpPr>
        <p:spPr/>
        <p:txBody>
          <a:bodyPr/>
          <a:lstStyle/>
          <a:p>
            <a:r>
              <a:rPr lang="en-US" dirty="0"/>
              <a:t>GitHub And Video Link</a:t>
            </a:r>
          </a:p>
        </p:txBody>
      </p:sp>
      <p:sp>
        <p:nvSpPr>
          <p:cNvPr id="3" name="Content Placeholder 2">
            <a:extLst>
              <a:ext uri="{FF2B5EF4-FFF2-40B4-BE49-F238E27FC236}">
                <a16:creationId xmlns:a16="http://schemas.microsoft.com/office/drawing/2014/main" id="{A97B58BE-1A20-A5C7-240A-735D8C980E09}"/>
              </a:ext>
            </a:extLst>
          </p:cNvPr>
          <p:cNvSpPr>
            <a:spLocks noGrp="1"/>
          </p:cNvSpPr>
          <p:nvPr>
            <p:ph idx="1"/>
          </p:nvPr>
        </p:nvSpPr>
        <p:spPr/>
        <p:txBody>
          <a:bodyPr/>
          <a:lstStyle/>
          <a:p>
            <a:r>
              <a:rPr lang="en-US" dirty="0"/>
              <a:t>GitHub Repository : </a:t>
            </a:r>
            <a:r>
              <a:rPr lang="en-US" dirty="0">
                <a:hlinkClick r:id="rId2"/>
              </a:rPr>
              <a:t>https://github.com/anassalah24/Power-Window-Control-System-Using-Tiva-C-And-FreeRTOS.git</a:t>
            </a:r>
            <a:endParaRPr lang="en-US" dirty="0"/>
          </a:p>
          <a:p>
            <a:pPr marL="0" indent="0">
              <a:buNone/>
            </a:pPr>
            <a:r>
              <a:rPr lang="en-US" dirty="0"/>
              <a:t> (code Contains Detailed Comments)</a:t>
            </a:r>
          </a:p>
          <a:p>
            <a:endParaRPr lang="en-US" dirty="0"/>
          </a:p>
          <a:p>
            <a:r>
              <a:rPr lang="en-US" dirty="0"/>
              <a:t>Video Link: </a:t>
            </a:r>
            <a:r>
              <a:rPr lang="en-US" dirty="0">
                <a:hlinkClick r:id="rId3"/>
              </a:rPr>
              <a:t>https://drive.google.com/file/d/19InKF6QktM48Px8oUl6x1Iapc-dWLjIn/view?usp=sharing</a:t>
            </a:r>
            <a:endParaRPr lang="en-US" dirty="0"/>
          </a:p>
        </p:txBody>
      </p:sp>
    </p:spTree>
    <p:extLst>
      <p:ext uri="{BB962C8B-B14F-4D97-AF65-F5344CB8AC3E}">
        <p14:creationId xmlns:p14="http://schemas.microsoft.com/office/powerpoint/2010/main" val="122234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7E67789-4517-B683-772E-AFDF10F75CE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170795" y="1266571"/>
            <a:ext cx="10988705" cy="5518276"/>
          </a:xfrm>
        </p:spPr>
      </p:pic>
      <p:sp>
        <p:nvSpPr>
          <p:cNvPr id="4" name="Title 1">
            <a:extLst>
              <a:ext uri="{FF2B5EF4-FFF2-40B4-BE49-F238E27FC236}">
                <a16:creationId xmlns:a16="http://schemas.microsoft.com/office/drawing/2014/main" id="{05AB64E7-F3B3-CD55-96F3-C4D66C1C39FE}"/>
              </a:ext>
            </a:extLst>
          </p:cNvPr>
          <p:cNvSpPr txBox="1">
            <a:spLocks/>
          </p:cNvSpPr>
          <p:nvPr/>
        </p:nvSpPr>
        <p:spPr>
          <a:xfrm>
            <a:off x="1170795" y="493777"/>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a:solidFill>
                  <a:schemeClr val="tx1">
                    <a:lumMod val="75000"/>
                  </a:schemeClr>
                </a:solidFill>
              </a:rPr>
              <a:t>Project Requirements</a:t>
            </a:r>
          </a:p>
        </p:txBody>
      </p:sp>
    </p:spTree>
    <p:extLst>
      <p:ext uri="{BB962C8B-B14F-4D97-AF65-F5344CB8AC3E}">
        <p14:creationId xmlns:p14="http://schemas.microsoft.com/office/powerpoint/2010/main" val="424987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DC390-5E38-259D-E96A-80B786272202}"/>
              </a:ext>
            </a:extLst>
          </p:cNvPr>
          <p:cNvSpPr>
            <a:spLocks noGrp="1"/>
          </p:cNvSpPr>
          <p:nvPr>
            <p:ph idx="1"/>
          </p:nvPr>
        </p:nvSpPr>
        <p:spPr>
          <a:xfrm>
            <a:off x="1130510" y="771832"/>
            <a:ext cx="11061490" cy="6086168"/>
          </a:xfrm>
        </p:spPr>
        <p:txBody>
          <a:bodyPr/>
          <a:lstStyle/>
          <a:p>
            <a:r>
              <a:rPr lang="en-US" dirty="0"/>
              <a:t>Our Project Contains 4 main Types of Tasks</a:t>
            </a:r>
          </a:p>
          <a:p>
            <a:endParaRPr lang="en-US" dirty="0"/>
          </a:p>
          <a:p>
            <a:pPr marL="0" indent="0">
              <a:buNone/>
            </a:pPr>
            <a:endParaRPr lang="en-US" dirty="0"/>
          </a:p>
        </p:txBody>
      </p:sp>
      <p:sp>
        <p:nvSpPr>
          <p:cNvPr id="4" name="Title 1">
            <a:extLst>
              <a:ext uri="{FF2B5EF4-FFF2-40B4-BE49-F238E27FC236}">
                <a16:creationId xmlns:a16="http://schemas.microsoft.com/office/drawing/2014/main" id="{EB1988B4-BB7A-DB43-3ED6-0583F213FF6D}"/>
              </a:ext>
            </a:extLst>
          </p:cNvPr>
          <p:cNvSpPr txBox="1">
            <a:spLocks/>
          </p:cNvSpPr>
          <p:nvPr/>
        </p:nvSpPr>
        <p:spPr>
          <a:xfrm>
            <a:off x="1399032" y="314633"/>
            <a:ext cx="5654338" cy="457199"/>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a:solidFill>
                  <a:schemeClr val="tx1">
                    <a:lumMod val="75000"/>
                  </a:schemeClr>
                </a:solidFill>
              </a:rPr>
              <a:t>Project Approach</a:t>
            </a:r>
          </a:p>
        </p:txBody>
      </p:sp>
      <p:sp>
        <p:nvSpPr>
          <p:cNvPr id="5" name="Rectangle 4">
            <a:extLst>
              <a:ext uri="{FF2B5EF4-FFF2-40B4-BE49-F238E27FC236}">
                <a16:creationId xmlns:a16="http://schemas.microsoft.com/office/drawing/2014/main" id="{BCAE4EC3-EA99-8A08-13CC-3E5DC0133FCC}"/>
              </a:ext>
            </a:extLst>
          </p:cNvPr>
          <p:cNvSpPr/>
          <p:nvPr/>
        </p:nvSpPr>
        <p:spPr>
          <a:xfrm>
            <a:off x="4745736" y="1362456"/>
            <a:ext cx="3438144" cy="594360"/>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Tasks</a:t>
            </a:r>
          </a:p>
        </p:txBody>
      </p:sp>
      <p:graphicFrame>
        <p:nvGraphicFramePr>
          <p:cNvPr id="10" name="Table 10">
            <a:extLst>
              <a:ext uri="{FF2B5EF4-FFF2-40B4-BE49-F238E27FC236}">
                <a16:creationId xmlns:a16="http://schemas.microsoft.com/office/drawing/2014/main" id="{C1B55701-A8E7-BAF3-864A-0EB2F5C26530}"/>
              </a:ext>
            </a:extLst>
          </p:cNvPr>
          <p:cNvGraphicFramePr>
            <a:graphicFrameLocks noGrp="1"/>
          </p:cNvGraphicFramePr>
          <p:nvPr>
            <p:extLst>
              <p:ext uri="{D42A27DB-BD31-4B8C-83A1-F6EECF244321}">
                <p14:modId xmlns:p14="http://schemas.microsoft.com/office/powerpoint/2010/main" val="76361362"/>
              </p:ext>
            </p:extLst>
          </p:nvPr>
        </p:nvGraphicFramePr>
        <p:xfrm>
          <a:off x="1130510" y="3429000"/>
          <a:ext cx="11061492" cy="746306"/>
        </p:xfrm>
        <a:graphic>
          <a:graphicData uri="http://schemas.openxmlformats.org/drawingml/2006/table">
            <a:tbl>
              <a:tblPr firstRow="1" bandRow="1">
                <a:tableStyleId>{8A107856-5554-42FB-B03E-39F5DBC370BA}</a:tableStyleId>
              </a:tblPr>
              <a:tblGrid>
                <a:gridCol w="2765373">
                  <a:extLst>
                    <a:ext uri="{9D8B030D-6E8A-4147-A177-3AD203B41FA5}">
                      <a16:colId xmlns:a16="http://schemas.microsoft.com/office/drawing/2014/main" val="2675959391"/>
                    </a:ext>
                  </a:extLst>
                </a:gridCol>
                <a:gridCol w="2765373">
                  <a:extLst>
                    <a:ext uri="{9D8B030D-6E8A-4147-A177-3AD203B41FA5}">
                      <a16:colId xmlns:a16="http://schemas.microsoft.com/office/drawing/2014/main" val="906824690"/>
                    </a:ext>
                  </a:extLst>
                </a:gridCol>
                <a:gridCol w="2765373">
                  <a:extLst>
                    <a:ext uri="{9D8B030D-6E8A-4147-A177-3AD203B41FA5}">
                      <a16:colId xmlns:a16="http://schemas.microsoft.com/office/drawing/2014/main" val="3088829800"/>
                    </a:ext>
                  </a:extLst>
                </a:gridCol>
                <a:gridCol w="2765373">
                  <a:extLst>
                    <a:ext uri="{9D8B030D-6E8A-4147-A177-3AD203B41FA5}">
                      <a16:colId xmlns:a16="http://schemas.microsoft.com/office/drawing/2014/main" val="174282612"/>
                    </a:ext>
                  </a:extLst>
                </a:gridCol>
              </a:tblGrid>
              <a:tr h="746306">
                <a:tc>
                  <a:txBody>
                    <a:bodyPr/>
                    <a:lstStyle/>
                    <a:p>
                      <a:pPr algn="ctr"/>
                      <a:r>
                        <a:rPr lang="en-US" dirty="0">
                          <a:solidFill>
                            <a:schemeClr val="tx1"/>
                          </a:solidFill>
                        </a:rPr>
                        <a:t>Continuous Button Task</a:t>
                      </a:r>
                    </a:p>
                  </a:txBody>
                  <a:tcPr anchor="ctr">
                    <a:solidFill>
                      <a:schemeClr val="tx2">
                        <a:lumMod val="10000"/>
                      </a:schemeClr>
                    </a:solidFill>
                  </a:tcPr>
                </a:tc>
                <a:tc>
                  <a:txBody>
                    <a:bodyPr/>
                    <a:lstStyle/>
                    <a:p>
                      <a:pPr algn="ctr"/>
                      <a:r>
                        <a:rPr lang="en-US" dirty="0">
                          <a:solidFill>
                            <a:schemeClr val="tx1"/>
                          </a:solidFill>
                        </a:rPr>
                        <a:t>Driver Tasks</a:t>
                      </a:r>
                    </a:p>
                  </a:txBody>
                  <a:tcPr anchor="ctr">
                    <a:solidFill>
                      <a:schemeClr val="tx2">
                        <a:lumMod val="10000"/>
                      </a:schemeClr>
                    </a:solidFill>
                  </a:tcPr>
                </a:tc>
                <a:tc>
                  <a:txBody>
                    <a:bodyPr/>
                    <a:lstStyle/>
                    <a:p>
                      <a:pPr algn="ctr"/>
                      <a:r>
                        <a:rPr lang="en-US" dirty="0">
                          <a:solidFill>
                            <a:schemeClr val="tx1"/>
                          </a:solidFill>
                        </a:rPr>
                        <a:t>Passenger Tasks</a:t>
                      </a:r>
                    </a:p>
                  </a:txBody>
                  <a:tcPr anchor="ctr">
                    <a:solidFill>
                      <a:schemeClr val="tx2">
                        <a:lumMod val="10000"/>
                      </a:schemeClr>
                    </a:solidFill>
                  </a:tcPr>
                </a:tc>
                <a:tc>
                  <a:txBody>
                    <a:bodyPr/>
                    <a:lstStyle/>
                    <a:p>
                      <a:pPr algn="ctr"/>
                      <a:r>
                        <a:rPr lang="en-US" dirty="0">
                          <a:solidFill>
                            <a:schemeClr val="tx1"/>
                          </a:solidFill>
                        </a:rPr>
                        <a:t>Interrupt Handler Tasks</a:t>
                      </a:r>
                    </a:p>
                  </a:txBody>
                  <a:tcPr anchor="ctr">
                    <a:solidFill>
                      <a:schemeClr val="tx2">
                        <a:lumMod val="10000"/>
                      </a:schemeClr>
                    </a:solidFill>
                  </a:tcPr>
                </a:tc>
                <a:extLst>
                  <a:ext uri="{0D108BD9-81ED-4DB2-BD59-A6C34878D82A}">
                    <a16:rowId xmlns:a16="http://schemas.microsoft.com/office/drawing/2014/main" val="694018111"/>
                  </a:ext>
                </a:extLst>
              </a:tr>
            </a:tbl>
          </a:graphicData>
        </a:graphic>
      </p:graphicFrame>
      <p:graphicFrame>
        <p:nvGraphicFramePr>
          <p:cNvPr id="11" name="Table 11">
            <a:extLst>
              <a:ext uri="{FF2B5EF4-FFF2-40B4-BE49-F238E27FC236}">
                <a16:creationId xmlns:a16="http://schemas.microsoft.com/office/drawing/2014/main" id="{38C71048-46B5-1460-3DC7-9DEB82C0934D}"/>
              </a:ext>
            </a:extLst>
          </p:cNvPr>
          <p:cNvGraphicFramePr>
            <a:graphicFrameLocks noGrp="1"/>
          </p:cNvGraphicFramePr>
          <p:nvPr>
            <p:extLst>
              <p:ext uri="{D42A27DB-BD31-4B8C-83A1-F6EECF244321}">
                <p14:modId xmlns:p14="http://schemas.microsoft.com/office/powerpoint/2010/main" val="911113432"/>
              </p:ext>
            </p:extLst>
          </p:nvPr>
        </p:nvGraphicFramePr>
        <p:xfrm>
          <a:off x="1130508" y="4175306"/>
          <a:ext cx="11061492" cy="2682694"/>
        </p:xfrm>
        <a:graphic>
          <a:graphicData uri="http://schemas.openxmlformats.org/drawingml/2006/table">
            <a:tbl>
              <a:tblPr firstRow="1" bandRow="1">
                <a:tableStyleId>{5C22544A-7EE6-4342-B048-85BDC9FD1C3A}</a:tableStyleId>
              </a:tblPr>
              <a:tblGrid>
                <a:gridCol w="2765373">
                  <a:extLst>
                    <a:ext uri="{9D8B030D-6E8A-4147-A177-3AD203B41FA5}">
                      <a16:colId xmlns:a16="http://schemas.microsoft.com/office/drawing/2014/main" val="819639810"/>
                    </a:ext>
                  </a:extLst>
                </a:gridCol>
                <a:gridCol w="2765373">
                  <a:extLst>
                    <a:ext uri="{9D8B030D-6E8A-4147-A177-3AD203B41FA5}">
                      <a16:colId xmlns:a16="http://schemas.microsoft.com/office/drawing/2014/main" val="3507086998"/>
                    </a:ext>
                  </a:extLst>
                </a:gridCol>
                <a:gridCol w="2765373">
                  <a:extLst>
                    <a:ext uri="{9D8B030D-6E8A-4147-A177-3AD203B41FA5}">
                      <a16:colId xmlns:a16="http://schemas.microsoft.com/office/drawing/2014/main" val="3503708103"/>
                    </a:ext>
                  </a:extLst>
                </a:gridCol>
                <a:gridCol w="2765373">
                  <a:extLst>
                    <a:ext uri="{9D8B030D-6E8A-4147-A177-3AD203B41FA5}">
                      <a16:colId xmlns:a16="http://schemas.microsoft.com/office/drawing/2014/main" val="1103910813"/>
                    </a:ext>
                  </a:extLst>
                </a:gridCol>
              </a:tblGrid>
              <a:tr h="2682694">
                <a:tc>
                  <a:txBody>
                    <a:bodyPr/>
                    <a:lstStyle/>
                    <a:p>
                      <a:pPr marL="0" indent="0" algn="ctr">
                        <a:buFont typeface="Arial" panose="020B0604020202020204" pitchFamily="34" charset="0"/>
                        <a:buNone/>
                      </a:pPr>
                      <a:r>
                        <a:rPr lang="en-US" sz="1600" dirty="0">
                          <a:solidFill>
                            <a:schemeClr val="bg1"/>
                          </a:solidFill>
                        </a:rPr>
                        <a:t>This Task is responsible for detecting which button </a:t>
                      </a:r>
                    </a:p>
                    <a:p>
                      <a:pPr marL="0" indent="0" algn="ctr">
                        <a:buFont typeface="Arial" panose="020B0604020202020204" pitchFamily="34" charset="0"/>
                        <a:buNone/>
                      </a:pPr>
                      <a:r>
                        <a:rPr lang="en-US" sz="1600" dirty="0">
                          <a:solidFill>
                            <a:schemeClr val="bg1"/>
                          </a:solidFill>
                        </a:rPr>
                        <a:t>(driver and passenger UP &amp; Down ) was pressed and if it was automatic mode or manual mode</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lumMod val="65000"/>
                      </a:schemeClr>
                    </a:solidFill>
                  </a:tcPr>
                </a:tc>
                <a:tc>
                  <a:txBody>
                    <a:bodyPr/>
                    <a:lstStyle/>
                    <a:p>
                      <a:pPr algn="ctr"/>
                      <a:r>
                        <a:rPr lang="en-US" sz="1600" dirty="0">
                          <a:solidFill>
                            <a:schemeClr val="bg1"/>
                          </a:solidFill>
                        </a:rPr>
                        <a:t>These tasks handles the driver’s up and down (automatic or manual) actions for button presses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These tasks handles the passenger’s up and down (automatic or manual) actions for button presses </a:t>
                      </a:r>
                    </a:p>
                    <a:p>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lumMod val="65000"/>
                      </a:schemeClr>
                    </a:solidFill>
                  </a:tcPr>
                </a:tc>
                <a:tc>
                  <a:txBody>
                    <a:bodyPr/>
                    <a:lstStyle/>
                    <a:p>
                      <a:pPr algn="ctr"/>
                      <a:r>
                        <a:rPr lang="en-US" sz="1600" dirty="0">
                          <a:solidFill>
                            <a:schemeClr val="bg1"/>
                          </a:solidFill>
                        </a:rPr>
                        <a:t>These tasks handles the interrupt button presses such as Jamming , Window Lock , upper limiter and down limiter</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453767959"/>
                  </a:ext>
                </a:extLst>
              </a:tr>
            </a:tbl>
          </a:graphicData>
        </a:graphic>
      </p:graphicFrame>
      <p:cxnSp>
        <p:nvCxnSpPr>
          <p:cNvPr id="22" name="Connector: Elbow 21">
            <a:extLst>
              <a:ext uri="{FF2B5EF4-FFF2-40B4-BE49-F238E27FC236}">
                <a16:creationId xmlns:a16="http://schemas.microsoft.com/office/drawing/2014/main" id="{588E6507-C847-BEED-20D4-902C227DE68C}"/>
              </a:ext>
            </a:extLst>
          </p:cNvPr>
          <p:cNvCxnSpPr/>
          <p:nvPr/>
        </p:nvCxnSpPr>
        <p:spPr>
          <a:xfrm rot="10800000" flipV="1">
            <a:off x="2295144" y="1659636"/>
            <a:ext cx="2450592" cy="1769364"/>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2E710E0-41A7-E984-21E1-5265769D5CD6}"/>
              </a:ext>
            </a:extLst>
          </p:cNvPr>
          <p:cNvCxnSpPr/>
          <p:nvPr/>
        </p:nvCxnSpPr>
        <p:spPr>
          <a:xfrm>
            <a:off x="5202936" y="1956816"/>
            <a:ext cx="0" cy="147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547110-FFA0-97C2-D0F0-A351E90AB71A}"/>
              </a:ext>
            </a:extLst>
          </p:cNvPr>
          <p:cNvCxnSpPr/>
          <p:nvPr/>
        </p:nvCxnSpPr>
        <p:spPr>
          <a:xfrm>
            <a:off x="7769352" y="1956816"/>
            <a:ext cx="0" cy="147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F2994A6-97DF-BD3F-21B8-B4B60142FA47}"/>
              </a:ext>
            </a:extLst>
          </p:cNvPr>
          <p:cNvCxnSpPr>
            <a:cxnSpLocks/>
            <a:stCxn id="5" idx="3"/>
          </p:cNvCxnSpPr>
          <p:nvPr/>
        </p:nvCxnSpPr>
        <p:spPr>
          <a:xfrm>
            <a:off x="8183880" y="1659636"/>
            <a:ext cx="2859024" cy="1769363"/>
          </a:xfrm>
          <a:prstGeom prst="bentConnector3">
            <a:avLst>
              <a:gd name="adj1" fmla="val 998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8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26BEA-2EB0-2C86-9379-23881556365D}"/>
              </a:ext>
            </a:extLst>
          </p:cNvPr>
          <p:cNvSpPr>
            <a:spLocks noGrp="1"/>
          </p:cNvSpPr>
          <p:nvPr>
            <p:ph idx="1"/>
          </p:nvPr>
        </p:nvSpPr>
        <p:spPr>
          <a:xfrm>
            <a:off x="1103078" y="1119303"/>
            <a:ext cx="11088922" cy="6086168"/>
          </a:xfrm>
        </p:spPr>
        <p:txBody>
          <a:bodyPr>
            <a:normAutofit/>
          </a:bodyPr>
          <a:lstStyle/>
          <a:p>
            <a:pPr>
              <a:lnSpc>
                <a:spcPct val="150000"/>
              </a:lnSpc>
            </a:pPr>
            <a:r>
              <a:rPr lang="en-US" sz="1400" dirty="0"/>
              <a:t>Initially a single continuous Task (Button Task) is created with lowest priority (1) and it detects if any up or down button was pressed from either side of the vehicle (Driver or Passenger), This task is never deleted.</a:t>
            </a:r>
          </a:p>
          <a:p>
            <a:pPr>
              <a:lnSpc>
                <a:spcPct val="150000"/>
              </a:lnSpc>
            </a:pPr>
            <a:r>
              <a:rPr lang="en-US" sz="1400" dirty="0"/>
              <a:t>If a button was pressed (say the driver up) a task is created with higher priority (2) which deals with the actions needed to handle the window moving up (either manual or automatic)by the driver , after this task has finished execution, it deletes itself and CPU is returned to the Button Task.(similarly with driver down button and </a:t>
            </a:r>
            <a:r>
              <a:rPr lang="en-US" sz="1400" dirty="0" err="1"/>
              <a:t>passeneger</a:t>
            </a:r>
            <a:r>
              <a:rPr lang="en-US" sz="1400" dirty="0"/>
              <a:t> up and down buttons)</a:t>
            </a:r>
          </a:p>
          <a:p>
            <a:pPr>
              <a:lnSpc>
                <a:spcPct val="150000"/>
              </a:lnSpc>
            </a:pPr>
            <a:r>
              <a:rPr lang="en-US" sz="1400" dirty="0"/>
              <a:t>Similarly, if the passenger presses any button the same thing happens exactly but passengers' task have a little bit extra logic in them which is it to detects if any of the driver’s buttons were pressed because if it was (since driver has more power than passenger) we need to switch execution to driver so we create a driver task with higher priority (3) that handles its action but once we start the driver task we delete the passenger task because we don’t want to return back to it obviously.</a:t>
            </a:r>
          </a:p>
          <a:p>
            <a:pPr>
              <a:lnSpc>
                <a:spcPct val="150000"/>
              </a:lnSpc>
            </a:pPr>
            <a:r>
              <a:rPr lang="en-US" sz="1400" dirty="0"/>
              <a:t>If during execution of any of the above tasks , an interrupt driven (sporadic task) occur such as Jamming button , Window Lock , Upper and lower limiters were pressed , the above tasks are interrupted and a ISR handler tasks are executed which alters flags of the mentioned interrupt events.</a:t>
            </a:r>
          </a:p>
          <a:p>
            <a:pPr marL="0" indent="0">
              <a:lnSpc>
                <a:spcPct val="150000"/>
              </a:lnSpc>
              <a:buNone/>
            </a:pPr>
            <a:endParaRPr lang="en-US" sz="1400" dirty="0"/>
          </a:p>
          <a:p>
            <a:pPr>
              <a:lnSpc>
                <a:spcPct val="150000"/>
              </a:lnSpc>
            </a:pPr>
            <a:r>
              <a:rPr lang="en-US" sz="1400" dirty="0"/>
              <a:t>NOTE : The above logic is visualized in diagrams in the next slides throughout the presentation</a:t>
            </a:r>
          </a:p>
        </p:txBody>
      </p:sp>
      <p:sp>
        <p:nvSpPr>
          <p:cNvPr id="4" name="Title 1">
            <a:extLst>
              <a:ext uri="{FF2B5EF4-FFF2-40B4-BE49-F238E27FC236}">
                <a16:creationId xmlns:a16="http://schemas.microsoft.com/office/drawing/2014/main" id="{D940C7EC-9921-F88D-CB01-F0BCACB287D8}"/>
              </a:ext>
            </a:extLst>
          </p:cNvPr>
          <p:cNvSpPr txBox="1">
            <a:spLocks/>
          </p:cNvSpPr>
          <p:nvPr/>
        </p:nvSpPr>
        <p:spPr>
          <a:xfrm>
            <a:off x="1399032" y="314633"/>
            <a:ext cx="5654338" cy="45719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2800" dirty="0">
                <a:solidFill>
                  <a:schemeClr val="tx1">
                    <a:lumMod val="75000"/>
                  </a:schemeClr>
                </a:solidFill>
              </a:rPr>
              <a:t>Overview on How our system Works</a:t>
            </a:r>
          </a:p>
        </p:txBody>
      </p:sp>
    </p:spTree>
    <p:extLst>
      <p:ext uri="{BB962C8B-B14F-4D97-AF65-F5344CB8AC3E}">
        <p14:creationId xmlns:p14="http://schemas.microsoft.com/office/powerpoint/2010/main" val="56779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8"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3FC8A3D-55C7-C9D3-50CD-8615FA6E836A}"/>
              </a:ext>
            </a:extLst>
          </p:cNvPr>
          <p:cNvSpPr txBox="1">
            <a:spLocks/>
          </p:cNvSpPr>
          <p:nvPr/>
        </p:nvSpPr>
        <p:spPr>
          <a:xfrm>
            <a:off x="52326" y="1237412"/>
            <a:ext cx="3608208" cy="34508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spcAft>
                <a:spcPts val="600"/>
              </a:spcAft>
            </a:pPr>
            <a:r>
              <a:rPr lang="en-US" sz="4800" dirty="0"/>
              <a:t>Overall</a:t>
            </a:r>
          </a:p>
          <a:p>
            <a:pPr>
              <a:spcAft>
                <a:spcPts val="600"/>
              </a:spcAft>
            </a:pPr>
            <a:r>
              <a:rPr lang="en-US" sz="4800" dirty="0"/>
              <a:t>System State Diagram</a:t>
            </a:r>
          </a:p>
        </p:txBody>
      </p:sp>
      <p:sp>
        <p:nvSpPr>
          <p:cNvPr id="30" name="Rectangle 29">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3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a:extLst>
              <a:ext uri="{FF2B5EF4-FFF2-40B4-BE49-F238E27FC236}">
                <a16:creationId xmlns:a16="http://schemas.microsoft.com/office/drawing/2014/main" id="{6011AF8F-ADDA-8647-A1FA-95F11B7A5150}"/>
              </a:ext>
            </a:extLst>
          </p:cNvPr>
          <p:cNvPicPr>
            <a:picLocks noChangeAspect="1"/>
          </p:cNvPicPr>
          <p:nvPr/>
        </p:nvPicPr>
        <p:blipFill>
          <a:blip r:embed="rId2"/>
          <a:stretch>
            <a:fillRect/>
          </a:stretch>
        </p:blipFill>
        <p:spPr>
          <a:xfrm>
            <a:off x="2770699" y="-6"/>
            <a:ext cx="9437453" cy="6858000"/>
          </a:xfrm>
          <a:prstGeom prst="rect">
            <a:avLst/>
          </a:prstGeom>
        </p:spPr>
      </p:pic>
    </p:spTree>
    <p:extLst>
      <p:ext uri="{BB962C8B-B14F-4D97-AF65-F5344CB8AC3E}">
        <p14:creationId xmlns:p14="http://schemas.microsoft.com/office/powerpoint/2010/main" val="196350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9" name="Rectangle 38">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41" name="Rectangle 4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3FC8A3D-55C7-C9D3-50CD-8615FA6E836A}"/>
              </a:ext>
            </a:extLst>
          </p:cNvPr>
          <p:cNvSpPr txBox="1">
            <a:spLocks/>
          </p:cNvSpPr>
          <p:nvPr/>
        </p:nvSpPr>
        <p:spPr>
          <a:xfrm>
            <a:off x="1822487" y="4915282"/>
            <a:ext cx="9677833" cy="113445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lnSpc>
                <a:spcPct val="90000"/>
              </a:lnSpc>
              <a:spcAft>
                <a:spcPts val="600"/>
              </a:spcAft>
            </a:pPr>
            <a:r>
              <a:rPr lang="en-US" sz="3300" dirty="0"/>
              <a:t>Driver State</a:t>
            </a:r>
          </a:p>
          <a:p>
            <a:pPr algn="ctr">
              <a:lnSpc>
                <a:spcPct val="90000"/>
              </a:lnSpc>
              <a:spcAft>
                <a:spcPts val="600"/>
              </a:spcAft>
            </a:pPr>
            <a:r>
              <a:rPr lang="en-US" sz="3300" dirty="0"/>
              <a:t>(container Diagram)</a:t>
            </a:r>
          </a:p>
        </p:txBody>
      </p:sp>
      <p:pic>
        <p:nvPicPr>
          <p:cNvPr id="6" name="Picture 5">
            <a:extLst>
              <a:ext uri="{FF2B5EF4-FFF2-40B4-BE49-F238E27FC236}">
                <a16:creationId xmlns:a16="http://schemas.microsoft.com/office/drawing/2014/main" id="{24C11036-AD63-F524-87CC-6287708E3E4F}"/>
              </a:ext>
            </a:extLst>
          </p:cNvPr>
          <p:cNvPicPr>
            <a:picLocks noChangeAspect="1"/>
          </p:cNvPicPr>
          <p:nvPr/>
        </p:nvPicPr>
        <p:blipFill>
          <a:blip r:embed="rId2"/>
          <a:stretch>
            <a:fillRect/>
          </a:stretch>
        </p:blipFill>
        <p:spPr>
          <a:xfrm>
            <a:off x="1385350" y="242317"/>
            <a:ext cx="10374173" cy="4267796"/>
          </a:xfrm>
          <a:prstGeom prst="rect">
            <a:avLst/>
          </a:prstGeom>
        </p:spPr>
      </p:pic>
    </p:spTree>
    <p:extLst>
      <p:ext uri="{BB962C8B-B14F-4D97-AF65-F5344CB8AC3E}">
        <p14:creationId xmlns:p14="http://schemas.microsoft.com/office/powerpoint/2010/main" val="2373837490"/>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530</TotalTime>
  <Words>1121</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Neue Haas Grotesk Text Pro</vt:lpstr>
      <vt:lpstr>InterweaveVTI</vt:lpstr>
      <vt:lpstr>Power Window Control System</vt:lpstr>
      <vt:lpstr>Agenda</vt:lpstr>
      <vt:lpstr>Team Members Contribution</vt:lpstr>
      <vt:lpstr>GitHub And Video Link</vt:lpstr>
      <vt:lpstr>PowerPoint Presentation</vt:lpstr>
      <vt:lpstr>PowerPoint Presentation</vt:lpstr>
      <vt:lpstr>PowerPoint Presentation</vt:lpstr>
      <vt:lpstr>PowerPoint Presentation</vt:lpstr>
      <vt:lpstr>PowerPoint Presentation</vt:lpstr>
      <vt:lpstr>PowerPoint Presentation</vt:lpstr>
      <vt:lpstr>Circuit Topology</vt:lpstr>
      <vt:lpstr>Circuit Topology</vt:lpstr>
      <vt:lpstr>Circuit Topology</vt:lpstr>
      <vt:lpstr>Circuit Topology</vt:lpstr>
      <vt:lpstr>Circuit Topology</vt:lpstr>
      <vt:lpstr>Circuit Topology</vt:lpstr>
      <vt:lpstr>Circuit Topology</vt:lpstr>
      <vt:lpstr>Circuit Topology</vt:lpstr>
      <vt:lpstr>PowerPoint Presentation</vt:lpstr>
      <vt:lpstr>PowerPoint Presentation</vt:lpstr>
      <vt:lpstr>Handling Different Cases Using Timing diagrams</vt:lpstr>
      <vt:lpstr>Handling Different Cases Using Timing diagrams</vt:lpstr>
      <vt:lpstr>Handling Different Cases Using Timing diagrams</vt:lpstr>
      <vt:lpstr>Handling Different Cases Using Timing diagrams</vt:lpstr>
      <vt:lpstr>Handling Different Cases Using Timing diagrams</vt:lpstr>
      <vt:lpstr>Use of Semaphores</vt:lpstr>
      <vt:lpstr>Use of Queues</vt:lpstr>
      <vt:lpstr>Use of Mutex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Window Control System</dc:title>
  <dc:creator>Anas Salah Abdelrazek Saad Eldeen 19P9033</dc:creator>
  <cp:lastModifiedBy>Anas Salah Abdelrazek Saad Eldeen 19P9033</cp:lastModifiedBy>
  <cp:revision>11</cp:revision>
  <dcterms:created xsi:type="dcterms:W3CDTF">2023-05-08T15:50:53Z</dcterms:created>
  <dcterms:modified xsi:type="dcterms:W3CDTF">2023-05-09T23:18:30Z</dcterms:modified>
</cp:coreProperties>
</file>