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Instrument Sans Semi Bold"/>
      <p:regular r:id="rId16"/>
    </p:embeddedFont>
    <p:embeddedFont>
      <p:font typeface="Instrument Sans Semi Bold"/>
      <p:regular r:id="rId17"/>
    </p:embeddedFont>
    <p:embeddedFont>
      <p:font typeface="Instrument Sans Semi Bold"/>
      <p:regular r:id="rId18"/>
    </p:embeddedFont>
    <p:embeddedFont>
      <p:font typeface="Instrument Sans Semi Bold"/>
      <p:regular r:id="rId19"/>
    </p:embeddedFont>
    <p:embeddedFont>
      <p:font typeface="Instrument Sans Medium"/>
      <p:regular r:id="rId20"/>
    </p:embeddedFont>
    <p:embeddedFont>
      <p:font typeface="Instrument Sans Medium"/>
      <p:regular r:id="rId21"/>
    </p:embeddedFont>
    <p:embeddedFont>
      <p:font typeface="Instrument Sans Medium"/>
      <p:regular r:id="rId22"/>
    </p:embeddedFont>
    <p:embeddedFont>
      <p:font typeface="Instrument Sans Medium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mirMoustafa/nmt-with-attention-for-ar-to-en/tree/master" TargetMode="External"/><Relationship Id="rId2" Type="http://schemas.openxmlformats.org/officeDocument/2006/relationships/hyperlink" Target="https://www.kaggle.com/datasets/samirmoustafa/arabic-to-english-translation-sentences" TargetMode="Externa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Arabic-English Neural Machine Translation using Transformer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58658"/>
            <a:ext cx="187761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Anas Saleh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49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&amp; Goal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794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Approach: Implementing a Neural Machine Translation (NMT) model based on the state-of-the-art Transformer architecture,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and comparing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it with a fine-tuned pre-trained model.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5279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Brief overview of Machine Translation (MT).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Importance of Arabic-English translation in various domains (communication, business, research).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50247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Problem: Building an accurate and efficient model to automatically translate text from Arabic to English.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7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6711"/>
            <a:ext cx="6408063" cy="2490192"/>
          </a:xfrm>
          <a:prstGeom prst="roundRect">
            <a:avLst>
              <a:gd name="adj" fmla="val 382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491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Parallel Corpus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29815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Parallel corpus dataset containing pairs of Arabic and English sentences.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256711"/>
            <a:ext cx="6408063" cy="2490192"/>
          </a:xfrm>
          <a:prstGeom prst="roundRect">
            <a:avLst>
              <a:gd name="adj" fmla="val 382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491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Two Datasets Used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29815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nmt-with-attention-for-ar-to-en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(from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63101" y="378666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Arabic to English Translation Sentences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(from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Kaggle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973717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224" y="5208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Format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28224" y="569856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Initial raw data format: Tab-separated English and Arabic sentences per line.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667" y="4973717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63101" y="5208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63101" y="5698569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train the model to learn the complex mapping between the two languages and observe the impact of data size.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758" y="423386"/>
            <a:ext cx="4680466" cy="48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Preprocessing Steps</a:t>
            </a:r>
            <a:endParaRPr lang="en-US" sz="3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58" y="1212413"/>
            <a:ext cx="769739" cy="9236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9359" y="1366361"/>
            <a:ext cx="3096458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Unicode Normalization &amp; Cleaning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1539359" y="1699141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Standardizing text representation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8" y="2136100"/>
            <a:ext cx="769739" cy="9236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9359" y="2290048"/>
            <a:ext cx="2573893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Punctuation standardization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539359" y="2622828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Adding spaces around punctuation marks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8" y="3059787"/>
            <a:ext cx="769739" cy="9236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9359" y="3213735"/>
            <a:ext cx="2257306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Lowercasing English text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539359" y="3546515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Normalizing English text format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8" y="3983474"/>
            <a:ext cx="769739" cy="9236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39359" y="4137422"/>
            <a:ext cx="1924407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Character filtering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539359" y="4470202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Removing unwanted characters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58" y="4907161"/>
            <a:ext cx="769739" cy="92368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39359" y="5061109"/>
            <a:ext cx="1986082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Adding special tokens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1539359" y="5393888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Adding [START] and [END] tokens to target (English) sentences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538758" y="6003965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Example (Processed Pair -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):</a:t>
            </a:r>
            <a:endParaRPr lang="en-US" sz="1200" dirty="0"/>
          </a:p>
        </p:txBody>
      </p:sp>
      <p:sp>
        <p:nvSpPr>
          <p:cNvPr id="19" name="Text 12"/>
          <p:cNvSpPr/>
          <p:nvPr/>
        </p:nvSpPr>
        <p:spPr>
          <a:xfrm>
            <a:off x="538758" y="6423303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 Input: أنا أتتطلع لعطلة الصيف .</a:t>
            </a:r>
            <a:endParaRPr lang="en-US" sz="1200" dirty="0"/>
          </a:p>
        </p:txBody>
      </p:sp>
      <p:sp>
        <p:nvSpPr>
          <p:cNvPr id="20" name="Text 13"/>
          <p:cNvSpPr/>
          <p:nvPr/>
        </p:nvSpPr>
        <p:spPr>
          <a:xfrm>
            <a:off x="538758" y="6723340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 Target: [START] i m looking forward to summer vacation . [END]</a:t>
            </a:r>
            <a:endParaRPr lang="en-US" sz="1200" dirty="0"/>
          </a:p>
        </p:txBody>
      </p:sp>
      <p:sp>
        <p:nvSpPr>
          <p:cNvPr id="21" name="Text 14"/>
          <p:cNvSpPr/>
          <p:nvPr/>
        </p:nvSpPr>
        <p:spPr>
          <a:xfrm>
            <a:off x="538758" y="7142678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Preprocessing (for Pre-trained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): </a:t>
            </a:r>
            <a:endParaRPr lang="en-US" sz="1200" dirty="0"/>
          </a:p>
        </p:txBody>
      </p:sp>
      <p:sp>
        <p:nvSpPr>
          <p:cNvPr id="22" name="Text 15"/>
          <p:cNvSpPr/>
          <p:nvPr/>
        </p:nvSpPr>
        <p:spPr>
          <a:xfrm>
            <a:off x="538758" y="7562017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Tokenization using the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 tokenizer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including adding special tokens and padding to a fixed length.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Statistics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705213"/>
            <a:ext cx="13042821" cy="5868114"/>
          </a:xfrm>
          <a:prstGeom prst="roundRect">
            <a:avLst>
              <a:gd name="adj" fmla="val 162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71283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1856542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 Dataset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815965" y="1856542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 Dataset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937790" y="1856542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Source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36315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462" y="2506861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Training, 20% Testing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15965" y="2506861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Training, 20% Testing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937790" y="2506861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Split Ratio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01347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462" y="3157180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19710 sentence pairs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815965" y="3157180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8593 sentence pairs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937790" y="3157180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Set Size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36637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462" y="3807500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4928 sentence pairs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815965" y="3807500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2149 sentence pairs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937790" y="3807500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Testing Set Size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431411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462" y="4457819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179 / 225 tokens (Train/Test)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815965" y="4457819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37 / 18 tokens (Train/Test)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937790" y="4457819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Arabic Length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49644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8462" y="5108138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200 / 228 tokens (Train/Test)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815965" y="5108138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 / 25 tokens (Train/Test)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9937790" y="5108138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English Length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801410" y="561474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028462" y="5758458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228 tokens (Custom), 256 tokens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5815965" y="5758458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 tokens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9937790" y="5758458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Sequence Length</a:t>
            </a: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801410" y="626506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1028462" y="6408777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49726 unique tokens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5815965" y="6408777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9504 unique tokens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9937790" y="6408777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Arabic Vocabulary Size</a:t>
            </a:r>
            <a:endParaRPr lang="en-US" sz="1750" dirty="0"/>
          </a:p>
        </p:txBody>
      </p:sp>
      <p:sp>
        <p:nvSpPr>
          <p:cNvPr id="36" name="Shape 34"/>
          <p:cNvSpPr/>
          <p:nvPr/>
        </p:nvSpPr>
        <p:spPr>
          <a:xfrm>
            <a:off x="801410" y="691538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1028462" y="7059097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23358 unique tokens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5815965" y="7059097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3685 unique tokens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9937790" y="7059097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English Vocabulary Size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9" y="521970"/>
            <a:ext cx="4746069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Architecture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4369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509" y="1530251"/>
            <a:ext cx="284678" cy="3558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81232" y="1559957"/>
            <a:ext cx="284773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Transformer Architecture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281232" y="1970365"/>
            <a:ext cx="365879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Encoder-Decoder with attention mechanisms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5177314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54" y="1530251"/>
            <a:ext cx="284678" cy="3558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94177" y="1559957"/>
            <a:ext cx="237303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Parameters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5794177" y="1970365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num_layers: 4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5794177" y="2387798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d_model: 128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5794177" y="2805232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dff: 512</a:t>
            </a:r>
            <a:endParaRPr lang="en-US" sz="1450" dirty="0"/>
          </a:p>
        </p:txBody>
      </p:sp>
      <p:sp>
        <p:nvSpPr>
          <p:cNvPr id="13" name="Text 9"/>
          <p:cNvSpPr/>
          <p:nvPr/>
        </p:nvSpPr>
        <p:spPr>
          <a:xfrm>
            <a:off x="5794177" y="3222665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num_heads: 8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5794177" y="3640098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dropout_rate: 0.1</a:t>
            </a:r>
            <a:endParaRPr lang="en-US" sz="1450" dirty="0"/>
          </a:p>
        </p:txBody>
      </p:sp>
      <p:sp>
        <p:nvSpPr>
          <p:cNvPr id="15" name="Shape 11"/>
          <p:cNvSpPr/>
          <p:nvPr/>
        </p:nvSpPr>
        <p:spPr>
          <a:xfrm>
            <a:off x="9690259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99" y="1530251"/>
            <a:ext cx="284678" cy="35587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307122" y="1559957"/>
            <a:ext cx="2401610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 Components</a:t>
            </a:r>
            <a:endParaRPr lang="en-US" sz="1850" dirty="0"/>
          </a:p>
        </p:txBody>
      </p:sp>
      <p:sp>
        <p:nvSpPr>
          <p:cNvPr id="18" name="Text 13"/>
          <p:cNvSpPr/>
          <p:nvPr/>
        </p:nvSpPr>
        <p:spPr>
          <a:xfrm>
            <a:off x="10307122" y="1970365"/>
            <a:ext cx="365879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Positional Embedding, Multi-Head Attention, Feed-Forward Networks</a:t>
            </a:r>
            <a:endParaRPr lang="en-US" sz="1450" dirty="0"/>
          </a:p>
        </p:txBody>
      </p:sp>
      <p:sp>
        <p:nvSpPr>
          <p:cNvPr id="19" name="Text 14"/>
          <p:cNvSpPr/>
          <p:nvPr/>
        </p:nvSpPr>
        <p:spPr>
          <a:xfrm>
            <a:off x="664369" y="4228386"/>
            <a:ext cx="378392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 Transformer Architecture</a:t>
            </a:r>
            <a:endParaRPr lang="en-US" sz="1850" dirty="0"/>
          </a:p>
        </p:txBody>
      </p:sp>
      <p:sp>
        <p:nvSpPr>
          <p:cNvPr id="20" name="Text 15"/>
          <p:cNvSpPr/>
          <p:nvPr/>
        </p:nvSpPr>
        <p:spPr>
          <a:xfrm>
            <a:off x="664369" y="4809649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Based on the standard Transformer architecture. </a:t>
            </a:r>
            <a:endParaRPr lang="en-US" sz="1450" dirty="0"/>
          </a:p>
        </p:txBody>
      </p:sp>
      <p:sp>
        <p:nvSpPr>
          <p:cNvPr id="21" name="Text 16"/>
          <p:cNvSpPr/>
          <p:nvPr/>
        </p:nvSpPr>
        <p:spPr>
          <a:xfrm>
            <a:off x="664369" y="5326737"/>
            <a:ext cx="1330166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Composed of an Encoder and a Decoder. Relies entirely on attention mechanisms. Uses custom implementations for Positional Embedding, Multi-Head Attention, Feed-Forward Networks, and Encoder/Decoder layers.</a:t>
            </a:r>
            <a:endParaRPr lang="en-US" sz="1450" dirty="0"/>
          </a:p>
        </p:txBody>
      </p:sp>
      <p:sp>
        <p:nvSpPr>
          <p:cNvPr id="22" name="Text 17"/>
          <p:cNvSpPr/>
          <p:nvPr/>
        </p:nvSpPr>
        <p:spPr>
          <a:xfrm>
            <a:off x="664369" y="6218634"/>
            <a:ext cx="3487936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Pre-trained MBart Architecture</a:t>
            </a:r>
            <a:endParaRPr lang="en-US" sz="1850" dirty="0"/>
          </a:p>
        </p:txBody>
      </p:sp>
      <p:sp>
        <p:nvSpPr>
          <p:cNvPr id="23" name="Text 18"/>
          <p:cNvSpPr/>
          <p:nvPr/>
        </p:nvSpPr>
        <p:spPr>
          <a:xfrm>
            <a:off x="664369" y="6799898"/>
            <a:ext cx="13301663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Utilizes the 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facebook/mbart-large-50-many-to-many-mmt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model from Hugging Face Transformers. A large, 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sequence-to-sequence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model designed for translation between many languages. Fine-tuned on the Arabic-English Kaggle dataset. Leverages knowledge learned during pre-training on a massive multilingual corpus. Uses a shared vocabulary and tokenizer across languages.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3998" y="435293"/>
            <a:ext cx="6416635" cy="494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Configuration and Results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3998" y="124658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(GitHub):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53998" y="167794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Optimizer: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Adam (tf.keras.optimizers.Adam) with custom learning rate schedule.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53998" y="1986677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Schedule: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CustomSchedule with d_model=128 and warmup_steps=4000.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53998" y="229540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Loss Function: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loss_function (Sparse Categorical Crossentropy with padding mask).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53998" y="2604135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Metrics: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accuracy_function (with padding mask) and corpus BLEU score.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53998" y="291286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loop implemented manually.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53998" y="3344228"/>
            <a:ext cx="13522404" cy="506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(Kaggle):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Same configuration as GitHub model. Observations: Training on the larger dataset was significantly slower. The custom model's performance metrics were much worse on the larger, more complex dataset compared to the smaller one.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53998" y="402895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MBart (Kaggle):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53998" y="4460319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Framework: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Hugging Face transformers library (Seq2SeqTrainer).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53998" y="476904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Optimizer: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Default AdamW used by Seq2SeqTrainer.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53998" y="507777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Fixed learning_rate=3e-5 (as configured).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53998" y="5386507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Loss Function: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Cross-Entropy (handled internally by the model/trainer).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53998" y="569523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Metrics: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SacreBLEU (evaluate.load("sacrebleu")).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53998" y="6003965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Arguments (Seq2SeqTrainingArguments):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553998" y="631269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per_device_train_batch_size=2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53998" y="6621423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gradient_accumulation_steps=4 (Effective batch size = 8)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53998" y="6930152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num_train_epochs=2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53998" y="7238881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predict_with_generate=True (for evaluation)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53998" y="7547610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fp16=True (for mixed precision training)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4004" y="474583"/>
            <a:ext cx="13422392" cy="6491288"/>
          </a:xfrm>
          <a:prstGeom prst="roundRect">
            <a:avLst>
              <a:gd name="adj" fmla="val 111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1624" y="48220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784384" y="59328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MBart (Kaggle)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139922" y="59328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(Kaggle)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1651" y="59328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(GitHub)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10843379" y="59328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611624" y="98036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784384" y="109144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(~24k pairs)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139922" y="109144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(~24k pairs)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7491651" y="109144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 (~10k pairs)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10843379" y="109144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Dataset Size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11624" y="147851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84384" y="158960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256 (Configured)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4139922" y="158960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228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7491651" y="158960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10843379" y="158960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Seq Length</a:t>
            </a:r>
            <a:endParaRPr lang="en-US" sz="1350" dirty="0"/>
          </a:p>
        </p:txBody>
      </p:sp>
      <p:sp>
        <p:nvSpPr>
          <p:cNvPr id="18" name="Shape 16"/>
          <p:cNvSpPr/>
          <p:nvPr/>
        </p:nvSpPr>
        <p:spPr>
          <a:xfrm>
            <a:off x="611624" y="197667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784384" y="208776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 (Shared)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4139922" y="208776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(AR 49.7k, EN 23.4k)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7491651" y="208776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 (AR 9.5k, EN 3.7k)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10843379" y="208776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Vocab Size</a:t>
            </a:r>
            <a:endParaRPr lang="en-US" sz="1350" dirty="0"/>
          </a:p>
        </p:txBody>
      </p:sp>
      <p:sp>
        <p:nvSpPr>
          <p:cNvPr id="23" name="Shape 21"/>
          <p:cNvSpPr/>
          <p:nvPr/>
        </p:nvSpPr>
        <p:spPr>
          <a:xfrm>
            <a:off x="611624" y="247483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784384" y="258591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Fine-tuned Pre-trained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4139922" y="258591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From Scratch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7491651" y="258591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From Scratch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10843379" y="258591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Type</a:t>
            </a:r>
            <a:endParaRPr lang="en-US" sz="1350" dirty="0"/>
          </a:p>
        </p:txBody>
      </p:sp>
      <p:sp>
        <p:nvSpPr>
          <p:cNvPr id="28" name="Shape 26"/>
          <p:cNvSpPr/>
          <p:nvPr/>
        </p:nvSpPr>
        <p:spPr>
          <a:xfrm>
            <a:off x="611624" y="297299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784384" y="308407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4139922" y="308407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45</a:t>
            </a:r>
            <a:endParaRPr lang="en-US" sz="1350" dirty="0"/>
          </a:p>
        </p:txBody>
      </p:sp>
      <p:sp>
        <p:nvSpPr>
          <p:cNvPr id="31" name="Text 29"/>
          <p:cNvSpPr/>
          <p:nvPr/>
        </p:nvSpPr>
        <p:spPr>
          <a:xfrm>
            <a:off x="7491651" y="308407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60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10843379" y="308407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Epochs</a:t>
            </a:r>
            <a:endParaRPr lang="en-US" sz="1350" dirty="0"/>
          </a:p>
        </p:txBody>
      </p:sp>
      <p:sp>
        <p:nvSpPr>
          <p:cNvPr id="33" name="Shape 31"/>
          <p:cNvSpPr/>
          <p:nvPr/>
        </p:nvSpPr>
        <p:spPr>
          <a:xfrm>
            <a:off x="611624" y="347114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784384" y="358223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~8.9 hours</a:t>
            </a:r>
            <a:endParaRPr lang="en-US" sz="1350" dirty="0"/>
          </a:p>
        </p:txBody>
      </p:sp>
      <p:sp>
        <p:nvSpPr>
          <p:cNvPr id="35" name="Text 33"/>
          <p:cNvSpPr/>
          <p:nvPr/>
        </p:nvSpPr>
        <p:spPr>
          <a:xfrm>
            <a:off x="4139922" y="358223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~2.4 hours</a:t>
            </a:r>
            <a:endParaRPr lang="en-US" sz="1350" dirty="0"/>
          </a:p>
        </p:txBody>
      </p:sp>
      <p:sp>
        <p:nvSpPr>
          <p:cNvPr id="36" name="Text 34"/>
          <p:cNvSpPr/>
          <p:nvPr/>
        </p:nvSpPr>
        <p:spPr>
          <a:xfrm>
            <a:off x="7491651" y="358223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~10.7 min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10843379" y="358223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Total Train Time</a:t>
            </a:r>
            <a:endParaRPr lang="en-US" sz="1350" dirty="0"/>
          </a:p>
        </p:txBody>
      </p:sp>
      <p:sp>
        <p:nvSpPr>
          <p:cNvPr id="38" name="Shape 36"/>
          <p:cNvSpPr/>
          <p:nvPr/>
        </p:nvSpPr>
        <p:spPr>
          <a:xfrm>
            <a:off x="611624" y="396930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784384" y="408039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40" name="Text 38"/>
          <p:cNvSpPr/>
          <p:nvPr/>
        </p:nvSpPr>
        <p:spPr>
          <a:xfrm>
            <a:off x="4139922" y="408039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0.6943</a:t>
            </a:r>
            <a:endParaRPr lang="en-US" sz="1350" dirty="0"/>
          </a:p>
        </p:txBody>
      </p:sp>
      <p:sp>
        <p:nvSpPr>
          <p:cNvPr id="41" name="Text 39"/>
          <p:cNvSpPr/>
          <p:nvPr/>
        </p:nvSpPr>
        <p:spPr>
          <a:xfrm>
            <a:off x="7491651" y="408039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0.9669</a:t>
            </a:r>
            <a:endParaRPr lang="en-US" sz="1350" dirty="0"/>
          </a:p>
        </p:txBody>
      </p:sp>
      <p:sp>
        <p:nvSpPr>
          <p:cNvPr id="42" name="Text 40"/>
          <p:cNvSpPr/>
          <p:nvPr/>
        </p:nvSpPr>
        <p:spPr>
          <a:xfrm>
            <a:off x="10843379" y="408039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 Accuracy:</a:t>
            </a:r>
            <a:endParaRPr lang="en-US" sz="1350" dirty="0"/>
          </a:p>
        </p:txBody>
      </p:sp>
      <p:sp>
        <p:nvSpPr>
          <p:cNvPr id="43" name="Shape 41"/>
          <p:cNvSpPr/>
          <p:nvPr/>
        </p:nvSpPr>
        <p:spPr>
          <a:xfrm>
            <a:off x="611624" y="446746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4" name="Text 42"/>
          <p:cNvSpPr/>
          <p:nvPr/>
        </p:nvSpPr>
        <p:spPr>
          <a:xfrm>
            <a:off x="784384" y="457854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0.2109</a:t>
            </a:r>
            <a:endParaRPr lang="en-US" sz="1350" dirty="0"/>
          </a:p>
        </p:txBody>
      </p:sp>
      <p:sp>
        <p:nvSpPr>
          <p:cNvPr id="45" name="Text 43"/>
          <p:cNvSpPr/>
          <p:nvPr/>
        </p:nvSpPr>
        <p:spPr>
          <a:xfrm>
            <a:off x="4139922" y="457854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1.2217</a:t>
            </a:r>
            <a:endParaRPr lang="en-US" sz="1350" dirty="0"/>
          </a:p>
        </p:txBody>
      </p:sp>
      <p:sp>
        <p:nvSpPr>
          <p:cNvPr id="46" name="Text 44"/>
          <p:cNvSpPr/>
          <p:nvPr/>
        </p:nvSpPr>
        <p:spPr>
          <a:xfrm>
            <a:off x="7491651" y="457854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0.1164</a:t>
            </a:r>
            <a:endParaRPr lang="en-US" sz="1350" dirty="0"/>
          </a:p>
        </p:txBody>
      </p:sp>
      <p:sp>
        <p:nvSpPr>
          <p:cNvPr id="47" name="Text 45"/>
          <p:cNvSpPr/>
          <p:nvPr/>
        </p:nvSpPr>
        <p:spPr>
          <a:xfrm>
            <a:off x="10843379" y="457854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Train Loss</a:t>
            </a:r>
            <a:endParaRPr lang="en-US" sz="1350" dirty="0"/>
          </a:p>
        </p:txBody>
      </p:sp>
      <p:sp>
        <p:nvSpPr>
          <p:cNvPr id="48" name="Shape 46"/>
          <p:cNvSpPr/>
          <p:nvPr/>
        </p:nvSpPr>
        <p:spPr>
          <a:xfrm>
            <a:off x="611624" y="496562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47"/>
          <p:cNvSpPr/>
          <p:nvPr/>
        </p:nvSpPr>
        <p:spPr>
          <a:xfrm>
            <a:off x="784384" y="507670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50" name="Text 48"/>
          <p:cNvSpPr/>
          <p:nvPr/>
        </p:nvSpPr>
        <p:spPr>
          <a:xfrm>
            <a:off x="4139922" y="507670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0.2489</a:t>
            </a:r>
            <a:endParaRPr lang="en-US" sz="1350" dirty="0"/>
          </a:p>
        </p:txBody>
      </p:sp>
      <p:sp>
        <p:nvSpPr>
          <p:cNvPr id="51" name="Text 49"/>
          <p:cNvSpPr/>
          <p:nvPr/>
        </p:nvSpPr>
        <p:spPr>
          <a:xfrm>
            <a:off x="7491651" y="507670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0.5988</a:t>
            </a:r>
            <a:endParaRPr lang="en-US" sz="1350" dirty="0"/>
          </a:p>
        </p:txBody>
      </p:sp>
      <p:sp>
        <p:nvSpPr>
          <p:cNvPr id="52" name="Text 50"/>
          <p:cNvSpPr/>
          <p:nvPr/>
        </p:nvSpPr>
        <p:spPr>
          <a:xfrm>
            <a:off x="10843379" y="507670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 Accuracy</a:t>
            </a:r>
            <a:endParaRPr lang="en-US" sz="1350" dirty="0"/>
          </a:p>
        </p:txBody>
      </p:sp>
      <p:sp>
        <p:nvSpPr>
          <p:cNvPr id="53" name="Shape 51"/>
          <p:cNvSpPr/>
          <p:nvPr/>
        </p:nvSpPr>
        <p:spPr>
          <a:xfrm>
            <a:off x="611624" y="546377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4" name="Text 52"/>
          <p:cNvSpPr/>
          <p:nvPr/>
        </p:nvSpPr>
        <p:spPr>
          <a:xfrm>
            <a:off x="784384" y="557486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43.117</a:t>
            </a:r>
            <a:endParaRPr lang="en-US" sz="1350" dirty="0"/>
          </a:p>
        </p:txBody>
      </p:sp>
      <p:sp>
        <p:nvSpPr>
          <p:cNvPr id="55" name="Text 53"/>
          <p:cNvSpPr/>
          <p:nvPr/>
        </p:nvSpPr>
        <p:spPr>
          <a:xfrm>
            <a:off x="4139922" y="557486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0.0049</a:t>
            </a:r>
            <a:endParaRPr lang="en-US" sz="1350" dirty="0"/>
          </a:p>
        </p:txBody>
      </p:sp>
      <p:sp>
        <p:nvSpPr>
          <p:cNvPr id="56" name="Text 54"/>
          <p:cNvSpPr/>
          <p:nvPr/>
        </p:nvSpPr>
        <p:spPr>
          <a:xfrm>
            <a:off x="7491651" y="557486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0.0391</a:t>
            </a:r>
            <a:endParaRPr lang="en-US" sz="1350" dirty="0"/>
          </a:p>
        </p:txBody>
      </p:sp>
      <p:sp>
        <p:nvSpPr>
          <p:cNvPr id="57" name="Text 55"/>
          <p:cNvSpPr/>
          <p:nvPr/>
        </p:nvSpPr>
        <p:spPr>
          <a:xfrm>
            <a:off x="10843379" y="557486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Test BLEU</a:t>
            </a:r>
            <a:endParaRPr lang="en-US" sz="1350" dirty="0"/>
          </a:p>
        </p:txBody>
      </p:sp>
      <p:sp>
        <p:nvSpPr>
          <p:cNvPr id="58" name="Shape 56"/>
          <p:cNvSpPr/>
          <p:nvPr/>
        </p:nvSpPr>
        <p:spPr>
          <a:xfrm>
            <a:off x="611624" y="596193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9" name="Text 57"/>
          <p:cNvSpPr/>
          <p:nvPr/>
        </p:nvSpPr>
        <p:spPr>
          <a:xfrm>
            <a:off x="784384" y="607302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More complex sentences</a:t>
            </a:r>
            <a:endParaRPr lang="en-US" sz="1350" dirty="0"/>
          </a:p>
        </p:txBody>
      </p:sp>
      <p:sp>
        <p:nvSpPr>
          <p:cNvPr id="60" name="Text 58"/>
          <p:cNvSpPr/>
          <p:nvPr/>
        </p:nvSpPr>
        <p:spPr>
          <a:xfrm>
            <a:off x="4139922" y="607302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More complex sentences</a:t>
            </a:r>
            <a:endParaRPr lang="en-US" sz="1350" dirty="0"/>
          </a:p>
        </p:txBody>
      </p:sp>
      <p:sp>
        <p:nvSpPr>
          <p:cNvPr id="61" name="Text 59"/>
          <p:cNvSpPr/>
          <p:nvPr/>
        </p:nvSpPr>
        <p:spPr>
          <a:xfrm>
            <a:off x="7491651" y="607302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Simpler sentences</a:t>
            </a:r>
            <a:endParaRPr lang="en-US" sz="1350" dirty="0"/>
          </a:p>
        </p:txBody>
      </p:sp>
      <p:sp>
        <p:nvSpPr>
          <p:cNvPr id="62" name="Text 60"/>
          <p:cNvSpPr/>
          <p:nvPr/>
        </p:nvSpPr>
        <p:spPr>
          <a:xfrm>
            <a:off x="10843379" y="607302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Complexity Handled</a:t>
            </a:r>
            <a:endParaRPr lang="en-US" sz="1350" dirty="0"/>
          </a:p>
        </p:txBody>
      </p:sp>
      <p:sp>
        <p:nvSpPr>
          <p:cNvPr id="63" name="Shape 61"/>
          <p:cNvSpPr/>
          <p:nvPr/>
        </p:nvSpPr>
        <p:spPr>
          <a:xfrm>
            <a:off x="611624" y="646009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4" name="Text 62"/>
          <p:cNvSpPr/>
          <p:nvPr/>
        </p:nvSpPr>
        <p:spPr>
          <a:xfrm>
            <a:off x="784384" y="657117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(due to transfer learning)</a:t>
            </a:r>
            <a:endParaRPr lang="en-US" sz="1350" dirty="0"/>
          </a:p>
        </p:txBody>
      </p:sp>
      <p:sp>
        <p:nvSpPr>
          <p:cNvPr id="65" name="Text 63"/>
          <p:cNvSpPr/>
          <p:nvPr/>
        </p:nvSpPr>
        <p:spPr>
          <a:xfrm>
            <a:off x="4139922" y="657117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Low</a:t>
            </a:r>
            <a:endParaRPr lang="en-US" sz="1350" dirty="0"/>
          </a:p>
        </p:txBody>
      </p:sp>
      <p:sp>
        <p:nvSpPr>
          <p:cNvPr id="66" name="Text 64"/>
          <p:cNvSpPr/>
          <p:nvPr/>
        </p:nvSpPr>
        <p:spPr>
          <a:xfrm>
            <a:off x="7491651" y="657117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Moderate</a:t>
            </a:r>
            <a:endParaRPr lang="en-US" sz="1350" dirty="0"/>
          </a:p>
        </p:txBody>
      </p:sp>
      <p:sp>
        <p:nvSpPr>
          <p:cNvPr id="67" name="Text 65"/>
          <p:cNvSpPr/>
          <p:nvPr/>
        </p:nvSpPr>
        <p:spPr>
          <a:xfrm>
            <a:off x="10843379" y="657117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Expected Perf.</a:t>
            </a:r>
            <a:endParaRPr lang="en-US" sz="1350" dirty="0"/>
          </a:p>
        </p:txBody>
      </p:sp>
      <p:sp>
        <p:nvSpPr>
          <p:cNvPr id="68" name="Text 66"/>
          <p:cNvSpPr/>
          <p:nvPr/>
        </p:nvSpPr>
        <p:spPr>
          <a:xfrm>
            <a:off x="604004" y="7224713"/>
            <a:ext cx="4314349" cy="539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endParaRPr lang="en-US" sz="3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7572" y="453866"/>
            <a:ext cx="6554867" cy="515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Inference Process and Limitations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7572" y="1382197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Limitations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77572" y="180510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Size: Even the larger dataset is modest for achieving state-of-the-art results compared to datasets used for large pre-trained models.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7572" y="2390775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 Limitations: Struggled significantly with the larger dataset's complexity when trained from scratch.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77572" y="2976443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Decoding Strategy: Greedy decoding may not always produce the optimal translation.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77572" y="3562112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Fixed Max Length: Limits handling of very long sentences.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77572" y="3883819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Translation Quality: Can vary depending on sentence complexity, domain, and unseen words/phrases.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77572" y="446948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Computational Resources: Training complex models requires significant processing power.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577572" y="5162431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Work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77572" y="5585341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Obtain and train on a much larger, high-quality parallel corpus.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77572" y="5907048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Conduct a full evaluation of the fine-tuned MBart model including final test metrics.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77572" y="6492716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and compare different decoding strategies.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77572" y="6814423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Explore techniques for handling out-of-vocabulary words.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77572" y="7136130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 models for inference speed.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77572" y="7457837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Investigate domain adaptation techniques.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7524155" y="1382197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Inference Process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524155" y="180510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Using the trained model to translate a new Arabic sentence (evaluate function for Custom Model, or MBart's generate method).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7524155" y="2481501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Decoding Strategy: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7524155" y="2893933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Greedy Decoding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(selects the most probable token at each step).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7524155" y="3215640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MBart: Likely uses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Beam Search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(as indicated by num_beams=5 in config warnings), which explores multiple possibilities at each step for potentially better quality.</a:t>
            </a:r>
            <a:endParaRPr lang="en-US" sz="1250" dirty="0"/>
          </a:p>
        </p:txBody>
      </p:sp>
      <p:sp>
        <p:nvSpPr>
          <p:cNvPr id="22" name="Text 20"/>
          <p:cNvSpPr/>
          <p:nvPr/>
        </p:nvSpPr>
        <p:spPr>
          <a:xfrm>
            <a:off x="7524155" y="4155996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Process: Input sentence is preprocessed and encoded. Decoding starts with a special token. Model predicts subsequent tokens iteratively until an end token or max length is reached. The sequence of predicted tokens forms the English translation.</a:t>
            </a:r>
            <a:endParaRPr lang="en-US" sz="1250" dirty="0"/>
          </a:p>
        </p:txBody>
      </p:sp>
      <p:sp>
        <p:nvSpPr>
          <p:cNvPr id="23" name="Text 21"/>
          <p:cNvSpPr/>
          <p:nvPr/>
        </p:nvSpPr>
        <p:spPr>
          <a:xfrm>
            <a:off x="7524155" y="5096351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user-friendly web interface created using the Gradio library allows users to easily input Arabic text and receive the English translation generated by the trained model in real-time.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2025-05-13T17:21:07Z</dcterms:created>
  <dcterms:modified xsi:type="dcterms:W3CDTF">2025-05-13T17:21:07Z</dcterms:modified>
</cp:coreProperties>
</file>