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3fdb0f05a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3fdb0f05a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3fdb0f05a_2_1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fdb0f05a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3fdb0f05a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3fdb0f05a_2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3fdb0f05a_2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fdb0f05a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33fdb0f05a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fdb0f05a_2_2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33fdb0f05a_2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fdb0f05a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33fdb0f05a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db0f05a_2_2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3fdb0f05a_2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3fdb0f05a_2_2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3fdb0f05a_2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fdb0f05a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33fdb0f05a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3fdb0f05a_2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3fdb0f05a_2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3fdb0f05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3fdb0f05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fdb0f05a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3fdb0f05a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fdb0f05a_1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3fdb0f05a_1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fdb0f05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3fdb0f05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3fdb0f05a_2_1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3fdb0f05a_2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3fdb0f05a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3fdb0f05a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000375" y="815552"/>
            <a:ext cx="6143625" cy="4327948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304681" y="137950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4"/>
          <p:cNvSpPr/>
          <p:nvPr/>
        </p:nvSpPr>
        <p:spPr>
          <a:xfrm>
            <a:off x="3969261" y="1"/>
            <a:ext cx="1709807" cy="950839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7656521" y="1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176783" y="386174"/>
            <a:ext cx="1795013" cy="1746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0" y="2212305"/>
            <a:ext cx="889838" cy="1328738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1154762" y="3152570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petites images">
  <p:cSld name="Titre et contenu 2 petites image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>
            <p:ph idx="2" type="pic"/>
          </p:nvPr>
        </p:nvSpPr>
        <p:spPr>
          <a:xfrm>
            <a:off x="5400359" y="862658"/>
            <a:ext cx="1655285" cy="16531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6333474" y="1934762"/>
            <a:ext cx="2322605" cy="232260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404622" y="273843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04622" y="1369219"/>
            <a:ext cx="4354830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687215" y="1166301"/>
            <a:ext cx="614477" cy="597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692567" y="3025795"/>
            <a:ext cx="657528" cy="657528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Titre uniquem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84682" y="1433322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111947" y="111697"/>
            <a:ext cx="4920107" cy="4920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 flipH="1" rot="-1577571">
            <a:off x="1870589" y="-21376"/>
            <a:ext cx="5112197" cy="511219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124063" y="3931491"/>
            <a:ext cx="569552" cy="5541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489454" y="1035558"/>
            <a:ext cx="4169664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89454" y="3058668"/>
            <a:ext cx="4169664" cy="11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 2">
  <p:cSld name="Titre et contenu 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28650" y="1433322"/>
            <a:ext cx="7886700" cy="289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366892" y="839273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/>
          <p:nvPr/>
        </p:nvSpPr>
        <p:spPr>
          <a:xfrm rot="-1790889">
            <a:off x="6512790" y="705861"/>
            <a:ext cx="2240924" cy="2240924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877824" y="1049274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341114" y="1145286"/>
            <a:ext cx="3833622" cy="2948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rmeture">
  <p:cSld name="Fermetur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530545" y="635700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/>
          <p:nvPr/>
        </p:nvSpPr>
        <p:spPr>
          <a:xfrm flipH="1">
            <a:off x="397897" y="0"/>
            <a:ext cx="866357" cy="443257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/>
          <p:nvPr/>
        </p:nvSpPr>
        <p:spPr>
          <a:xfrm flipH="1">
            <a:off x="2971133" y="-1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/>
          <p:nvPr/>
        </p:nvSpPr>
        <p:spPr>
          <a:xfrm flipH="1">
            <a:off x="0" y="2202623"/>
            <a:ext cx="119806" cy="414747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 flipH="1">
            <a:off x="0" y="4376737"/>
            <a:ext cx="1161135" cy="766763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 flipH="1">
            <a:off x="255379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/>
          <p:nvPr/>
        </p:nvSpPr>
        <p:spPr>
          <a:xfrm flipH="1">
            <a:off x="3099729" y="4694066"/>
            <a:ext cx="1174455" cy="449434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1042416" y="925830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1261872" y="4767263"/>
            <a:ext cx="11590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574286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999482" y="1913382"/>
            <a:ext cx="353187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3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citation avec image">
  <p:cSld name="Diapositive de citation avec image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>
            <p:ph idx="2" type="pic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2333625" y="277950"/>
            <a:ext cx="4442882" cy="444288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1748775" lIns="342900" spcFirstLastPara="1" rIns="342900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681478" y="3284982"/>
            <a:ext cx="3778758" cy="5349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7" name="Google Shape;157;p2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p25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3 colonne">
  <p:cSld name="Comparaison 3 colonn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29841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629841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body"/>
          </p:nvPr>
        </p:nvSpPr>
        <p:spPr>
          <a:xfrm>
            <a:off x="333984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26"/>
          <p:cNvSpPr txBox="1"/>
          <p:nvPr>
            <p:ph idx="4" type="body"/>
          </p:nvPr>
        </p:nvSpPr>
        <p:spPr>
          <a:xfrm>
            <a:off x="333984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26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>
            <p:ph idx="5" type="body"/>
          </p:nvPr>
        </p:nvSpPr>
        <p:spPr>
          <a:xfrm>
            <a:off x="604875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5" name="Google Shape;175;p26"/>
          <p:cNvSpPr txBox="1"/>
          <p:nvPr>
            <p:ph idx="6" type="body"/>
          </p:nvPr>
        </p:nvSpPr>
        <p:spPr>
          <a:xfrm>
            <a:off x="604875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avec 2 images moyennes">
  <p:cSld name="Titre et contenu avec 2 images moyenne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>
            <p:ph idx="2" type="pic"/>
          </p:nvPr>
        </p:nvSpPr>
        <p:spPr>
          <a:xfrm>
            <a:off x="5925944" y="2045797"/>
            <a:ext cx="3218055" cy="309770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/>
          <p:nvPr>
            <p:ph idx="3" type="pic"/>
          </p:nvPr>
        </p:nvSpPr>
        <p:spPr>
          <a:xfrm>
            <a:off x="4696207" y="0"/>
            <a:ext cx="2639483" cy="225593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7"/>
          <p:cNvSpPr/>
          <p:nvPr/>
        </p:nvSpPr>
        <p:spPr>
          <a:xfrm>
            <a:off x="7815427" y="1023549"/>
            <a:ext cx="710616" cy="6913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 flipH="1" rot="-6040930">
            <a:off x="4525603" y="-504855"/>
            <a:ext cx="3015895" cy="3015895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630936" y="274320"/>
            <a:ext cx="3840480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30936" y="1371600"/>
            <a:ext cx="381990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  <a:defRPr b="0" i="0" sz="3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Vector_field" TargetMode="External"/><Relationship Id="rId4" Type="http://schemas.openxmlformats.org/officeDocument/2006/relationships/hyperlink" Target="https://www.meteosuisse.admin.ch/home.html?tab=wind" TargetMode="External"/><Relationship Id="rId5" Type="http://schemas.openxmlformats.org/officeDocument/2006/relationships/hyperlink" Target="https://p5js.org/" TargetMode="External"/><Relationship Id="rId6" Type="http://schemas.openxmlformats.org/officeDocument/2006/relationships/hyperlink" Target="https://jangafx.com/software/vectorayge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ctrTitle"/>
          </p:nvPr>
        </p:nvSpPr>
        <p:spPr>
          <a:xfrm>
            <a:off x="3819906" y="2057400"/>
            <a:ext cx="4944618" cy="16707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wentieth Century"/>
              <a:buNone/>
            </a:pPr>
            <a:r>
              <a:rPr lang="fr">
                <a:solidFill>
                  <a:srgbClr val="FFFFFF"/>
                </a:solidFill>
              </a:rPr>
              <a:t>Projet VectorField</a:t>
            </a:r>
            <a:endParaRPr/>
          </a:p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3819906" y="4185396"/>
            <a:ext cx="4944618" cy="840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fr" sz="900"/>
              <a:t>Crevoiserat David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fr" sz="900"/>
              <a:t>El boudiri Anasse</a:t>
            </a:r>
            <a:endParaRPr sz="9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fr" sz="900"/>
              <a:t>Huguenin-Elie Steve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fr" sz="900"/>
              <a:t>Steiner Jan</a:t>
            </a:r>
            <a:endParaRPr sz="1100"/>
          </a:p>
        </p:txBody>
      </p:sp>
      <p:sp>
        <p:nvSpPr>
          <p:cNvPr id="208" name="Google Shape;208;p30"/>
          <p:cNvSpPr txBox="1"/>
          <p:nvPr/>
        </p:nvSpPr>
        <p:spPr>
          <a:xfrm>
            <a:off x="3789650" y="3701302"/>
            <a:ext cx="4944618" cy="3361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475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b="0" i="0" lang="fr" sz="45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Présenté par</a:t>
            </a: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30"/>
          <p:cNvSpPr txBox="1"/>
          <p:nvPr>
            <p:ph idx="4294967295" type="dt"/>
          </p:nvPr>
        </p:nvSpPr>
        <p:spPr>
          <a:xfrm>
            <a:off x="178600" y="47519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888888"/>
                </a:solidFill>
              </a:rPr>
              <a:t>14.06.2022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Discussion des résultats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884675" y="1433325"/>
            <a:ext cx="73725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fr" sz="2700"/>
              <a:t>Champ vectoriel évolutif</a:t>
            </a:r>
            <a:endParaRPr sz="27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 sz="2400"/>
              <a:t>Possibilité d’ajouter des vecteurs et des points durant l’exécution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 sz="2400"/>
              <a:t>Visualisation live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 sz="2400"/>
              <a:t>Mouvements cohérents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fr" sz="2400"/>
              <a:t>Customisation de la GUI</a:t>
            </a:r>
            <a:endParaRPr sz="2400"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628650" y="1433325"/>
            <a:ext cx="41766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fr"/>
              <a:t>Champ vectoriel fonctionnel, accepte de nouveaux vecteurs</a:t>
            </a:r>
            <a:endParaRPr/>
          </a:p>
          <a:p>
            <a:pPr indent="-177800" lvl="0" marL="177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fr"/>
              <a:t>Points dynamiques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250" y="479775"/>
            <a:ext cx="3881449" cy="41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Perspectives</a:t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628650" y="1570247"/>
            <a:ext cx="78867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"/>
              <a:t>Afficher la d</a:t>
            </a:r>
            <a:r>
              <a:rPr lang="fr"/>
              <a:t>irection des vecteurs à l’aide de flèches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"/>
              <a:t>Améliorer la grille – forme et dimension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"/>
              <a:t>Choisir le nombre de vecteurs qui agissent sur le point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Char char="•"/>
            </a:pPr>
            <a:r>
              <a:rPr lang="fr"/>
              <a:t>Améliorer le GUI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226244" y="2434828"/>
            <a:ext cx="3757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fr"/>
              <a:t>Take Home Messages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4341114" y="1145286"/>
            <a:ext cx="3833622" cy="2948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"/>
              <a:t>Génération d’un champ vectoriel depuis plusieurs </a:t>
            </a:r>
            <a:r>
              <a:rPr lang="fr"/>
              <a:t>vecteurs</a:t>
            </a:r>
            <a:endParaRPr/>
          </a:p>
          <a:p>
            <a:pPr indent="-3365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"/>
              <a:t>Visualisation d’un parcours dans un champ de vecteur</a:t>
            </a:r>
            <a:endParaRPr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1042416" y="925830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</a:pPr>
            <a:r>
              <a:rPr lang="fr"/>
              <a:t>Merci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4999482" y="1913382"/>
            <a:ext cx="353187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" sz="2700"/>
              <a:t>Questions ?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>
                <a:latin typeface="Twentieth Century"/>
                <a:ea typeface="Twentieth Century"/>
                <a:cs typeface="Twentieth Century"/>
                <a:sym typeface="Twentieth Century"/>
              </a:rPr>
              <a:t>Comment nous dessinons la grille, les vecteurs et le point ?</a:t>
            </a: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63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fr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Librairie P5.js</a:t>
            </a:r>
            <a:endParaRPr sz="1100"/>
          </a:p>
        </p:txBody>
      </p:sp>
      <p:pic>
        <p:nvPicPr>
          <p:cNvPr id="312" name="Google Shape;3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2053709"/>
            <a:ext cx="3886200" cy="1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307375" y="1433325"/>
            <a:ext cx="87297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Image vector field : </a:t>
            </a:r>
            <a:r>
              <a:rPr lang="fr" sz="2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https://en.wikipedia.org/wiki/Vector_field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MétéoSuisse : </a:t>
            </a:r>
            <a:r>
              <a:rPr lang="fr" sz="2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https://www.meteosuisse.admin.ch/home.html?tab=wind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Librairie P5.js :</a:t>
            </a:r>
            <a:r>
              <a:rPr b="0" i="0" lang="fr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fr" sz="21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https://p5js.org/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VectorayGen : </a:t>
            </a:r>
            <a:r>
              <a:rPr lang="fr" sz="2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https://jangafx.com/software/vectoraygen/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216" name="Google Shape;216;p31"/>
          <p:cNvSpPr txBox="1"/>
          <p:nvPr>
            <p:ph idx="4294967295" type="body"/>
          </p:nvPr>
        </p:nvSpPr>
        <p:spPr>
          <a:xfrm>
            <a:off x="404625" y="1369225"/>
            <a:ext cx="47667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Maths spécifiques 2</a:t>
            </a:r>
            <a:endParaRPr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Création d’un champ de vecteurs à partir de vecteurs utilisateur</a:t>
            </a:r>
            <a:endParaRPr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Voir l’évolution d’un point dans le champ de vecteur</a:t>
            </a:r>
            <a:endParaRPr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Applications – simulation de vents (météorologie), </a:t>
            </a:r>
            <a:r>
              <a:rPr lang="fr"/>
              <a:t>lignes de </a:t>
            </a:r>
            <a:r>
              <a:rPr lang="fr"/>
              <a:t>champs (magnétisme), VFX temps-réel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1028700"/>
            <a:ext cx="3086102" cy="308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628638" y="1881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Problématique – objectifs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917900" y="1455400"/>
            <a:ext cx="712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Principal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Comment construire en temps-réel un champ de vecteur avec les instructions utilisateur </a:t>
            </a: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(vecteurs)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Secondaire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Comment visualiser le </a:t>
            </a: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parcours</a:t>
            </a: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d’un point donné par l’utilisateur dans le champ vectoriel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628638" y="1881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Problématique – état de l’art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300" y="1276819"/>
            <a:ext cx="4424541" cy="328014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769050" y="1455400"/>
            <a:ext cx="205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VectorayGen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Méthodologie – champ vectoriels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404625" y="1268025"/>
            <a:ext cx="48768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2400"/>
              <a:t>Un vecteur par case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2400"/>
              <a:t>Vc est le résultat d’une interpolation linéaire entre les vecteurs utilisateurs</a:t>
            </a:r>
            <a:endParaRPr sz="2800"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2913475"/>
            <a:ext cx="4876801" cy="13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4">
            <a:alphaModFix/>
          </a:blip>
          <a:srcRect b="0" l="4643" r="0" t="0"/>
          <a:stretch/>
        </p:blipFill>
        <p:spPr>
          <a:xfrm>
            <a:off x="5281425" y="1153125"/>
            <a:ext cx="3812349" cy="25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13" y="1331075"/>
            <a:ext cx="8518076" cy="28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>
            <p:ph type="title"/>
          </p:nvPr>
        </p:nvSpPr>
        <p:spPr>
          <a:xfrm>
            <a:off x="404622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 – calcul du coefficient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404622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/>
              <a:t>Méthodologie – points dynamiques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04625" y="1542600"/>
            <a:ext cx="50274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Création d’un vecteur de translation résultant des 4 vecteurs les plus proches du point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</a:pPr>
            <a:r>
              <a:rPr lang="fr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Coefficient sur le vecteur de translation afin de contrôler la vitesse du point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925" y="1398364"/>
            <a:ext cx="2635425" cy="23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404622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fr" sz="3300"/>
              <a:t>Résultats</a:t>
            </a:r>
            <a:endParaRPr sz="3300"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885750" y="1268025"/>
            <a:ext cx="7372500" cy="3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/>
              <a:t>Aucune limite de vecteurs utilisateurs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/>
              <a:t>Calcul du champ vectoriel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/>
              <a:t>Mise à jour du champ vectoriel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/>
              <a:t>Ajout de plusieurs point dynamiques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"/>
              <a:t>Customisation de la GUI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2489454" y="2234153"/>
            <a:ext cx="4169664" cy="6873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269" name="Google Shape;269;p38"/>
          <p:cNvSpPr txBox="1"/>
          <p:nvPr>
            <p:ph idx="4294967295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