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1" r:id="rId2"/>
    <p:sldId id="272" r:id="rId3"/>
    <p:sldId id="256" r:id="rId4"/>
    <p:sldId id="307" r:id="rId5"/>
    <p:sldId id="297" r:id="rId6"/>
    <p:sldId id="257" r:id="rId7"/>
    <p:sldId id="306" r:id="rId8"/>
    <p:sldId id="304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11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27" r:id="rId28"/>
    <p:sldId id="348" r:id="rId29"/>
    <p:sldId id="347" r:id="rId30"/>
    <p:sldId id="349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D92BB"/>
    <a:srgbClr val="00BC82"/>
    <a:srgbClr val="828384"/>
    <a:srgbClr val="DE052B"/>
    <a:srgbClr val="FFC000"/>
    <a:srgbClr val="BF9000"/>
    <a:srgbClr val="7C7C7C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86381" autoAdjust="0"/>
  </p:normalViewPr>
  <p:slideViewPr>
    <p:cSldViewPr snapToGrid="0">
      <p:cViewPr>
        <p:scale>
          <a:sx n="70" d="100"/>
          <a:sy n="70" d="100"/>
        </p:scale>
        <p:origin x="-2130" y="-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0BB1A8B-A2C7-485A-A1C4-0CB71E277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1B36FB-8DAD-4E11-AA34-06322A716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AE90-5779-4EB8-B436-B8D3F4D2A765}" type="datetimeFigureOut">
              <a:rPr lang="fr-FR" smtClean="0"/>
              <a:pPr/>
              <a:t>31/01/2022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D16605-D48B-4BB6-9826-DDA8CCA9DE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98B4D-D280-4DBD-ACB5-3ACBE75A41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4E05-2705-4743-B0D4-429812AD15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0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947AF-F0D6-4581-9691-717F2B33C271}" type="datetimeFigureOut">
              <a:rPr lang="fr-FR" smtClean="0"/>
              <a:pPr/>
              <a:t>31/01/2022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2BE34-14CD-4355-9778-C83D18AB95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DD912-E60B-4698-9172-FF373D5B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BDD362-A138-4FCE-A188-B018FE834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8C7DBB-11FA-461A-927A-D94FB35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8C0D-FFC6-4E72-BD99-5DFA43EC8DA8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B311C-A33B-4A5C-8633-A59ED9E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2531D-FA76-46A4-A109-75504E8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9805B-7F65-4A46-A888-E383C1EB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E67622-A00F-414A-888E-B5DA70F5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B11385-1863-4F4B-BBEB-1460DE43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46E-11B4-4898-BCD0-146A1724EB3B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F7980-26AD-4231-A7D5-028D422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79B02E-2EEE-484A-89B1-6B0AD517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72DBBC2-9F88-4F3A-8538-83CBE843E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992BDB-0814-4830-B7D5-D50647AD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8B40D-3DE5-45C5-8139-94AC451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39B1-DBBF-43C2-BB29-6D518D3D4BC2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E0D01F-B3AF-4F18-9FD6-1BCD84FC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C7E9F2-C371-4D1E-B65A-5880E3B0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7194A-0DDD-469C-AA04-A4791BC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05096F-0B7B-46E2-B708-FD582750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67FB84-E1D1-46AC-BEC3-EBC181FD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89C5-662C-4E3E-94CA-DE8DE5DF6999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8B029D-30ED-4CCC-AD04-59AF6781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684D17-DB8D-40D8-B506-C79B41D9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200AF-4E2B-40D9-A9C2-988036B1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955CB-4EB0-42D1-B5B3-91B713C3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C7C00-B0E1-4DBC-B416-4DD931D7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4774-0B9C-4151-BA5E-95B03820793F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537CF2-D796-47D3-8D1C-D7EE0B0C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31E7E7-6B65-46CF-BFB9-CBEA7EC9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D5197-C451-4ADB-8CC7-994D431F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18EDD-1908-4EDB-9292-1629EA14B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B8A9E2-6FAD-4479-9169-1A4AF775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62BCC4-02DA-4F67-8C61-903951F4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BCA-E59C-4A4D-86D1-058CB123E15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BA2CBE-D1BC-403E-9BF6-D6B60E0B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B8A093-05BF-4828-9788-B3FBD3C5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6B76E-9585-4F11-A0F4-4745C2C9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21B9-1EDA-4339-8C00-2B5A1AA2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E71CCC-47F7-46BE-9C07-017507E6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3B681B-27FB-4D45-B9D7-293F2222B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EA4814-B517-4828-846E-26F1E8D6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1A33FC-D221-47FB-8443-FB8CA589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29C-CBB2-4F1E-8BAC-51AB1FF83F5B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F97D13-F956-4EA6-94F9-5CA6F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825305-E0F6-4FAE-8794-E5C76B6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5FB34-6FD2-4AE5-8A84-0A41AFAF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F4A780-3A57-4E66-A727-214AA6CF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59B4-F423-4D61-9FAA-59565194A0E8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4B0568-D4F3-4048-975C-1D0ED091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60E391-D0D9-4640-B765-CAE59A88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39615B-60AF-4938-9A6F-BCA28339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6270-1C8A-4F14-AB4A-B4087169B8BF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D8C1B2-087D-45E0-9A45-32DD7057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B41784-E430-419F-AAAD-8096FB44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A0F3C-2E35-4BA0-B6C6-44791FAD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D549A-85FB-4E1E-854E-7DDE2829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4A13BB-56D2-43B3-8475-DA2B8F77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57F666-201F-4E8C-A27D-54DB5784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985-30B5-404C-ABBD-1AC8FE74F94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80E02F-C927-4BC5-BE0C-E72C44B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54EC3-0119-4105-A802-ABF670B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C3008-B023-4430-A983-58F7BAB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466C5C-E6E5-448E-A1ED-C2C84D21B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76379C-6421-41B4-B860-0ADD3A5B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49DEA9-2940-4D90-8186-A87C1DB7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1BAC-6C11-4C26-A4E3-BC70D9B1C38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411B7B-9565-49C4-A838-99A1A9A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0F80C4-0862-42A6-8FB5-0AE7101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bg2"/>
            </a:gs>
            <a:gs pos="0">
              <a:schemeClr val="bg1"/>
            </a:gs>
            <a:gs pos="65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FB2FD6-D14F-441F-8B85-4F9C0CB3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8313A-E11B-4260-8A69-895F1D4A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238752-DFBF-4B38-B8B7-0EAAE2DA1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0D0D-A16F-4E1B-9C88-68F2884D5725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A2CF46-F9BE-468F-82B6-856872CC8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DB645-FEE3-4E8A-BB43-E6FF9781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06B6-0264-484B-A1A7-696ECE211F1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46356A-0AF7-4C47-AE6B-C8530C6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99" y="159256"/>
            <a:ext cx="1533168" cy="9189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26279A4-5890-416E-B674-3BD845DD0AB9}"/>
              </a:ext>
            </a:extLst>
          </p:cNvPr>
          <p:cNvSpPr/>
          <p:nvPr/>
        </p:nvSpPr>
        <p:spPr>
          <a:xfrm>
            <a:off x="-4" y="2128228"/>
            <a:ext cx="12192000" cy="1841679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DDB4CB-6BFA-4AA0-BA89-0E33085B5880}"/>
              </a:ext>
            </a:extLst>
          </p:cNvPr>
          <p:cNvSpPr txBox="1"/>
          <p:nvPr/>
        </p:nvSpPr>
        <p:spPr>
          <a:xfrm>
            <a:off x="873659" y="2480454"/>
            <a:ext cx="10390085" cy="9194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</a:rPr>
              <a:t>Compilateur BL MGHRIBI</a:t>
            </a:r>
            <a:endParaRPr lang="fr-F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86E702-DB56-49D9-B846-5D1B5DDE47BC}"/>
              </a:ext>
            </a:extLst>
          </p:cNvPr>
          <p:cNvSpPr txBox="1"/>
          <p:nvPr/>
        </p:nvSpPr>
        <p:spPr>
          <a:xfrm>
            <a:off x="-4" y="5135278"/>
            <a:ext cx="367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38486"/>
                </a:solidFill>
              </a:rPr>
              <a:t>Soutenu par : </a:t>
            </a:r>
            <a:r>
              <a:rPr lang="fr-FR" b="1" dirty="0" smtClean="0">
                <a:solidFill>
                  <a:srgbClr val="838486"/>
                </a:solidFill>
              </a:rPr>
              <a:t>EL JAZOULY </a:t>
            </a:r>
            <a:r>
              <a:rPr lang="fr-FR" b="1" dirty="0" err="1" smtClean="0">
                <a:solidFill>
                  <a:srgbClr val="838486"/>
                </a:solidFill>
              </a:rPr>
              <a:t>Anass</a:t>
            </a:r>
            <a:endParaRPr lang="fr-FR" b="1" dirty="0" smtClean="0">
              <a:solidFill>
                <a:srgbClr val="838486"/>
              </a:solidFill>
            </a:endParaRPr>
          </a:p>
          <a:p>
            <a:r>
              <a:rPr lang="fr-FR" b="1" dirty="0" smtClean="0">
                <a:solidFill>
                  <a:srgbClr val="838486"/>
                </a:solidFill>
              </a:rPr>
              <a:t>                         EL HAFIANE ASMAA</a:t>
            </a:r>
          </a:p>
          <a:p>
            <a:r>
              <a:rPr lang="fr-FR" b="1" dirty="0" smtClean="0">
                <a:solidFill>
                  <a:srgbClr val="838486"/>
                </a:solidFill>
              </a:rPr>
              <a:t>                         ABAID </a:t>
            </a:r>
            <a:r>
              <a:rPr lang="fr-FR" b="1" dirty="0" err="1" smtClean="0">
                <a:solidFill>
                  <a:srgbClr val="838486"/>
                </a:solidFill>
              </a:rPr>
              <a:t>Lamyaa</a:t>
            </a:r>
            <a:endParaRPr lang="fr-FR" b="1" dirty="0">
              <a:solidFill>
                <a:srgbClr val="83848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9E476C-D328-4683-84E0-9CADFA787713}"/>
              </a:ext>
            </a:extLst>
          </p:cNvPr>
          <p:cNvSpPr txBox="1"/>
          <p:nvPr/>
        </p:nvSpPr>
        <p:spPr>
          <a:xfrm>
            <a:off x="4284591" y="6393452"/>
            <a:ext cx="381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38486"/>
                </a:solidFill>
              </a:rPr>
              <a:t>Année universitaire </a:t>
            </a:r>
            <a:r>
              <a:rPr lang="fr-FR" b="1" dirty="0">
                <a:solidFill>
                  <a:srgbClr val="838486"/>
                </a:solidFill>
              </a:rPr>
              <a:t>2021-2022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E1389F-D9D0-427C-8DE6-B601CEF06BFF}"/>
              </a:ext>
            </a:extLst>
          </p:cNvPr>
          <p:cNvSpPr txBox="1"/>
          <p:nvPr/>
        </p:nvSpPr>
        <p:spPr>
          <a:xfrm>
            <a:off x="8347513" y="5135278"/>
            <a:ext cx="330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38486"/>
                </a:solidFill>
              </a:rPr>
              <a:t>Filière : </a:t>
            </a:r>
            <a:r>
              <a:rPr lang="fr-FR" b="1" dirty="0">
                <a:solidFill>
                  <a:srgbClr val="838486"/>
                </a:solidFill>
              </a:rPr>
              <a:t>Génie Logiciel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02A242F5-4D55-47D8-82A0-C3CE8511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8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13" y="122646"/>
            <a:ext cx="1371114" cy="1132947"/>
          </a:xfrm>
          <a:prstGeom prst="rect">
            <a:avLst/>
          </a:prstGeom>
        </p:spPr>
      </p:pic>
      <p:sp>
        <p:nvSpPr>
          <p:cNvPr id="14" name="TextBox 15">
            <a:extLst>
              <a:ext uri="{FF2B5EF4-FFF2-40B4-BE49-F238E27FC236}">
                <a16:creationId xmlns:a16="http://schemas.microsoft.com/office/drawing/2014/main" xmlns="" id="{53E1389F-D9D0-427C-8DE6-B601CEF06BFF}"/>
              </a:ext>
            </a:extLst>
          </p:cNvPr>
          <p:cNvSpPr txBox="1"/>
          <p:nvPr/>
        </p:nvSpPr>
        <p:spPr>
          <a:xfrm>
            <a:off x="4664709" y="5121564"/>
            <a:ext cx="382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38486"/>
                </a:solidFill>
              </a:rPr>
              <a:t>J</a:t>
            </a:r>
            <a:r>
              <a:rPr lang="fr-FR" dirty="0" smtClean="0">
                <a:solidFill>
                  <a:srgbClr val="838486"/>
                </a:solidFill>
              </a:rPr>
              <a:t>ury :  </a:t>
            </a:r>
            <a:r>
              <a:rPr lang="fr-FR" b="1" dirty="0" smtClean="0">
                <a:solidFill>
                  <a:srgbClr val="838486"/>
                </a:solidFill>
              </a:rPr>
              <a:t>Pr. </a:t>
            </a:r>
            <a:r>
              <a:rPr lang="fr-FR" b="1" dirty="0" err="1" smtClean="0">
                <a:solidFill>
                  <a:srgbClr val="838486"/>
                </a:solidFill>
              </a:rPr>
              <a:t>Oualad</a:t>
            </a:r>
            <a:r>
              <a:rPr lang="fr-FR" b="1" dirty="0" smtClean="0">
                <a:solidFill>
                  <a:srgbClr val="838486"/>
                </a:solidFill>
              </a:rPr>
              <a:t> </a:t>
            </a:r>
            <a:r>
              <a:rPr lang="fr-FR" b="1" dirty="0" err="1" smtClean="0">
                <a:solidFill>
                  <a:srgbClr val="838486"/>
                </a:solidFill>
              </a:rPr>
              <a:t>Haj</a:t>
            </a:r>
            <a:r>
              <a:rPr lang="fr-FR" b="1" dirty="0" smtClean="0">
                <a:solidFill>
                  <a:srgbClr val="838486"/>
                </a:solidFill>
              </a:rPr>
              <a:t> THAMI Rachid  </a:t>
            </a:r>
            <a:endParaRPr lang="fr-FR" b="1" dirty="0">
              <a:solidFill>
                <a:srgbClr val="838486"/>
              </a:solidFill>
            </a:endParaRPr>
          </a:p>
          <a:p>
            <a:r>
              <a:rPr lang="fr-FR" b="1" dirty="0">
                <a:solidFill>
                  <a:srgbClr val="838486"/>
                </a:solidFill>
              </a:rPr>
              <a:t> </a:t>
            </a:r>
            <a:r>
              <a:rPr lang="fr-FR" b="1" dirty="0" smtClean="0">
                <a:solidFill>
                  <a:srgbClr val="838486"/>
                </a:solidFill>
              </a:rPr>
              <a:t>          </a:t>
            </a:r>
            <a:r>
              <a:rPr lang="fr-FR" b="1" dirty="0">
                <a:solidFill>
                  <a:srgbClr val="838486"/>
                </a:solidFill>
              </a:rPr>
              <a:t> </a:t>
            </a:r>
            <a:r>
              <a:rPr lang="fr-FR" b="1" dirty="0" smtClean="0">
                <a:solidFill>
                  <a:srgbClr val="838486"/>
                </a:solidFill>
              </a:rPr>
              <a:t>Pr</a:t>
            </a:r>
            <a:r>
              <a:rPr lang="fr-FR" b="1" dirty="0" smtClean="0">
                <a:solidFill>
                  <a:srgbClr val="838486"/>
                </a:solidFill>
              </a:rPr>
              <a:t>. Y.TABII </a:t>
            </a:r>
            <a:r>
              <a:rPr lang="fr-FR" b="1" dirty="0" err="1" smtClean="0">
                <a:solidFill>
                  <a:srgbClr val="838486"/>
                </a:solidFill>
              </a:rPr>
              <a:t>Youness</a:t>
            </a:r>
            <a:endParaRPr lang="fr-FR" b="1" dirty="0" smtClean="0">
              <a:solidFill>
                <a:srgbClr val="8384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Les </a:t>
            </a:r>
            <a:r>
              <a:rPr lang="fr-FR" dirty="0"/>
              <a:t>instructions </a:t>
            </a:r>
            <a:r>
              <a:rPr lang="fr-FR" dirty="0" smtClean="0"/>
              <a:t>: 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2225"/>
              </p:ext>
            </p:extLst>
          </p:nvPr>
        </p:nvGraphicFramePr>
        <p:xfrm>
          <a:off x="240121" y="2470245"/>
          <a:ext cx="9904730" cy="33846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31477"/>
                <a:gridCol w="6073253"/>
              </a:tblGrid>
              <a:tr h="31389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KTEB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d’afficher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du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texte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et/ou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variables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et/ou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constantes.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5484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9RA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lire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variables.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5484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ILAKAN...</a:t>
                      </a:r>
                      <a:r>
                        <a:rPr lang="fr-FR" sz="1400" spc="6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ILAMAKAN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6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6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IF...ELSE.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5484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MA7ED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 d’exprimer la boucle </a:t>
                      </a:r>
                      <a:r>
                        <a:rPr lang="fr-FR" sz="1400" dirty="0" err="1">
                          <a:effectLst/>
                        </a:rPr>
                        <a:t>while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13898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3LA7ASSAB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6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6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SWITCH.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7547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WACH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8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8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CASE.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4119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BARAKA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1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BREAK.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4119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TA7AJA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DEFAULT.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6848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3EYET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d’appeler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déclarée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par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l’utilisateur.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1389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MENHADI()</a:t>
                      </a:r>
                      <a:r>
                        <a:rPr lang="fr-FR" sz="1400" spc="9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LHADI()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NEMCHIWBHADI()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boucle</a:t>
                      </a:r>
                      <a:r>
                        <a:rPr lang="fr-FR" sz="1400" spc="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for().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dirty="0"/>
              <a:t>Les fonctions déclarées par </a:t>
            </a:r>
            <a:r>
              <a:rPr lang="fr-FR" dirty="0" smtClean="0"/>
              <a:t>l’utilisateur</a:t>
            </a:r>
            <a:r>
              <a:rPr lang="fr-MA" dirty="0"/>
              <a:t> </a:t>
            </a:r>
            <a:r>
              <a:rPr lang="fr-MA" dirty="0" smtClean="0"/>
              <a:t>: 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56343"/>
              </p:ext>
            </p:extLst>
          </p:nvPr>
        </p:nvGraphicFramePr>
        <p:xfrm>
          <a:off x="199991" y="2461200"/>
          <a:ext cx="7743860" cy="26703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99641"/>
                <a:gridCol w="6244219"/>
              </a:tblGrid>
              <a:tr h="89011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KHAWYA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que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retourne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rien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89011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3AMRA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que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retourne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résultat.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89011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REJE3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6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7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RETURN.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6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dirty="0"/>
              <a:t>Les fonctions définies par le langage </a:t>
            </a:r>
            <a:r>
              <a:rPr lang="fr-MA" dirty="0" smtClean="0"/>
              <a:t>: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22707"/>
              </p:ext>
            </p:extLst>
          </p:nvPr>
        </p:nvGraphicFramePr>
        <p:xfrm>
          <a:off x="307623" y="2403123"/>
          <a:ext cx="9769726" cy="37699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940427"/>
                <a:gridCol w="4829299"/>
              </a:tblGrid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wach3adadwla7arf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l’argument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donné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chiffre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ou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caractère.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wach7arf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l’argument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donné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caractère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ou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wach3adad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l’argument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donné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chiffre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ou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85047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wach3alama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l’argument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donné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point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ponctuation.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Vabsolue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d’exprimer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valeur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absolue.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8773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lba9i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modulo.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sin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 sin.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cos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 de d’exprimer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 fonction cos.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tan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tan</a:t>
                      </a:r>
                      <a:r>
                        <a:rPr lang="fr-FR" sz="1400" spc="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6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sqrt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racine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carré.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87506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log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d’exprimer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logarithme.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dirty="0"/>
              <a:t>Les fonctions définies par le langage </a:t>
            </a:r>
            <a:r>
              <a:rPr lang="fr-MA" dirty="0" smtClean="0"/>
              <a:t>: 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89873"/>
              </p:ext>
            </p:extLst>
          </p:nvPr>
        </p:nvGraphicFramePr>
        <p:xfrm>
          <a:off x="263940" y="2361059"/>
          <a:ext cx="10176598" cy="41562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73256"/>
                <a:gridCol w="6603342"/>
              </a:tblGrid>
              <a:tr h="28157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exp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1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1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1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exponentielle.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59875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puissance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d’exprimer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 smtClean="0">
                          <a:effectLst/>
                        </a:rPr>
                        <a:t>fonction</a:t>
                      </a:r>
                      <a:r>
                        <a:rPr lang="fr-FR" sz="1400" spc="-20" dirty="0" smtClean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puissance.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6848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9ssem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division.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0973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asin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asin.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728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acos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acos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381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atan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atan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66048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l3addad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atoi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2381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kifmakan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rand.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66047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hez7et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strcpy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660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9aren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strcmp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37890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Jme3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1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strcat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80126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toul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strlen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dirty="0"/>
              <a:t>Les </a:t>
            </a:r>
            <a:r>
              <a:rPr lang="fr-FR" dirty="0" smtClean="0"/>
              <a:t>symboles utilisés</a:t>
            </a:r>
            <a:r>
              <a:rPr lang="fr-MA" dirty="0" smtClean="0"/>
              <a:t>: 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03085"/>
              </p:ext>
            </p:extLst>
          </p:nvPr>
        </p:nvGraphicFramePr>
        <p:xfrm>
          <a:off x="330269" y="2381418"/>
          <a:ext cx="10110268" cy="26136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88602"/>
                <a:gridCol w="8821666"/>
              </a:tblGrid>
              <a:tr h="4311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</a:rPr>
                        <a:t>==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l’égalité.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311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{...}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début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fin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d’un</a:t>
                      </a:r>
                      <a:r>
                        <a:rPr lang="fr-FR" sz="1400" spc="3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bloc.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57920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[...]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3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contenir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ensemble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valeurs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affectées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à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tableau.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311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"..."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chaîne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caractères</a:t>
                      </a:r>
                      <a:r>
                        <a:rPr lang="fr-FR" sz="1400" spc="-1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311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,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séparer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un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ensemble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valeurs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ou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variables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ou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constantes.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3114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;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d’exprimer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d’une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instruction.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sz="2000" dirty="0"/>
              <a:t>Le code </a:t>
            </a:r>
            <a:r>
              <a:rPr lang="fr-FR" sz="2000" dirty="0" smtClean="0"/>
              <a:t>lexical : </a:t>
            </a:r>
            <a:endParaRPr lang="fr-FR" sz="2000" dirty="0"/>
          </a:p>
        </p:txBody>
      </p:sp>
      <p:pic>
        <p:nvPicPr>
          <p:cNvPr id="11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5634" y="2820720"/>
            <a:ext cx="4074572" cy="211376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18457"/>
              </p:ext>
            </p:extLst>
          </p:nvPr>
        </p:nvGraphicFramePr>
        <p:xfrm>
          <a:off x="194015" y="2764850"/>
          <a:ext cx="6629866" cy="30081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94092"/>
                <a:gridCol w="4735774"/>
              </a:tblGrid>
              <a:tr h="56520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Nextchar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récupérer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prochain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caractère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dans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créé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par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l’utilisateur.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573206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SyntaxError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générer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messages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d’erreurs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sortir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du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programme.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4200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ignoreWhiteSpaces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3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d’ignorer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espaces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blancs.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4200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getToken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récupérer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token</a:t>
                      </a:r>
                      <a:r>
                        <a:rPr lang="fr-FR" sz="1400" dirty="0">
                          <a:effectLst/>
                        </a:rPr>
                        <a:t>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78890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isNumber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tocken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courant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nombre.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397418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isWord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tocken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courant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mot.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09433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isSpecial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 vérifier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 le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token</a:t>
                      </a:r>
                      <a:r>
                        <a:rPr lang="fr-FR" sz="1400" dirty="0">
                          <a:effectLst/>
                        </a:rPr>
                        <a:t> est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 symbole spécial.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MA" sz="2000" dirty="0" smtClean="0"/>
              <a:t>Test de l’analyseur lexical :</a:t>
            </a:r>
            <a:endParaRPr lang="fr-FR" sz="2000" dirty="0"/>
          </a:p>
        </p:txBody>
      </p:sp>
      <p:pic>
        <p:nvPicPr>
          <p:cNvPr id="12" name="Image 11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0733" y="2443944"/>
            <a:ext cx="10988639" cy="37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MA" sz="2000" dirty="0" smtClean="0"/>
              <a:t>Test de l’analyseur lexical :</a:t>
            </a:r>
            <a:endParaRPr lang="fr-FR" sz="2000" dirty="0"/>
          </a:p>
        </p:txBody>
      </p:sp>
      <p:pic>
        <p:nvPicPr>
          <p:cNvPr id="11" name="Image 10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5912" y="2372151"/>
            <a:ext cx="1091346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MA" sz="2000" dirty="0" smtClean="0"/>
              <a:t>La structure du programme :</a:t>
            </a:r>
          </a:p>
          <a:p>
            <a:pPr marL="0" lvl="2"/>
            <a:endParaRPr lang="fr-MA" sz="2000" dirty="0" smtClean="0"/>
          </a:p>
          <a:p>
            <a:r>
              <a:rPr lang="fr-FR" dirty="0" smtClean="0"/>
              <a:t>                  L3AYBAT {</a:t>
            </a:r>
            <a:endParaRPr lang="fr-FR" dirty="0"/>
          </a:p>
          <a:p>
            <a:r>
              <a:rPr lang="fr-FR" dirty="0" smtClean="0"/>
              <a:t>                            ...</a:t>
            </a:r>
            <a:endParaRPr lang="fr-FR" dirty="0"/>
          </a:p>
          <a:p>
            <a:r>
              <a:rPr lang="fr-FR" dirty="0" smtClean="0"/>
              <a:t>                  } FCT {</a:t>
            </a:r>
            <a:endParaRPr lang="fr-FR" dirty="0"/>
          </a:p>
          <a:p>
            <a:r>
              <a:rPr lang="fr-FR" dirty="0" smtClean="0"/>
              <a:t>                            ...</a:t>
            </a:r>
            <a:endParaRPr lang="fr-FR" dirty="0"/>
          </a:p>
          <a:p>
            <a:r>
              <a:rPr lang="fr-FR" dirty="0" smtClean="0"/>
              <a:t>                 } DEREJ {</a:t>
            </a:r>
            <a:endParaRPr lang="fr-FR" dirty="0"/>
          </a:p>
          <a:p>
            <a:r>
              <a:rPr lang="fr-FR" dirty="0" smtClean="0"/>
              <a:t>                            ...</a:t>
            </a:r>
            <a:endParaRPr lang="fr-FR" dirty="0"/>
          </a:p>
          <a:p>
            <a:r>
              <a:rPr lang="fr-FR" dirty="0" smtClean="0"/>
              <a:t>                 }</a:t>
            </a:r>
            <a:endParaRPr lang="fr-FR" dirty="0"/>
          </a:p>
          <a:p>
            <a:pPr marL="0" lvl="2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99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xmlns="" id="{9D8D69A8-ADF8-421E-BB00-FD86179C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19040" y="1212266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  INTRODUCTION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96636" y="337702"/>
            <a:ext cx="3801087" cy="58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2400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PLAN</a:t>
            </a:r>
            <a:endParaRPr lang="fr-FR" sz="2400" b="1" i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9040" y="2082626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Présentation du langage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019040" y="2932705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   Analyseur lexical 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019040" y="4587334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9040" y="5457278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19040" y="3776348"/>
            <a:ext cx="7153410" cy="64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i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8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/>
              <a:t>Afin de réaliser un bon analyseur syntaxique nous avons mis en place la grammaire LL(1) </a:t>
            </a:r>
            <a:r>
              <a:rPr lang="fr-FR" sz="2000" dirty="0" smtClean="0"/>
              <a:t>suivante : </a:t>
            </a:r>
            <a:endParaRPr lang="fr-MA" sz="2000" dirty="0" smtClean="0"/>
          </a:p>
        </p:txBody>
      </p:sp>
      <p:pic>
        <p:nvPicPr>
          <p:cNvPr id="12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1" y="2308178"/>
            <a:ext cx="10954211" cy="3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/>
              <a:t>Afin de réaliser un bon analyseur syntaxique nous avons mis en place la grammaire LL(1) </a:t>
            </a:r>
            <a:r>
              <a:rPr lang="fr-FR" sz="2000" dirty="0" smtClean="0"/>
              <a:t>suivante : </a:t>
            </a:r>
            <a:endParaRPr lang="fr-MA" sz="2000" dirty="0" smtClean="0"/>
          </a:p>
        </p:txBody>
      </p:sp>
      <p:pic>
        <p:nvPicPr>
          <p:cNvPr id="13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489" y="2380549"/>
            <a:ext cx="6161050" cy="38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/>
              <a:t>Afin de réaliser un bon analyseur syntaxique nous avons mis en place la grammaire LL(1) </a:t>
            </a:r>
            <a:r>
              <a:rPr lang="fr-FR" sz="2000" dirty="0" smtClean="0"/>
              <a:t>suivante : </a:t>
            </a:r>
            <a:endParaRPr lang="fr-MA" sz="2000" dirty="0" smtClean="0"/>
          </a:p>
        </p:txBody>
      </p:sp>
      <p:pic>
        <p:nvPicPr>
          <p:cNvPr id="12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21" y="2314533"/>
            <a:ext cx="6143765" cy="41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/>
              <a:t>Les fonctions utilisées au niveau de l’analyseur </a:t>
            </a:r>
            <a:r>
              <a:rPr lang="fr-FR" sz="2000" dirty="0" smtClean="0"/>
              <a:t>syntaxique : </a:t>
            </a:r>
            <a:endParaRPr lang="fr-MA" sz="2000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202"/>
              </p:ext>
            </p:extLst>
          </p:nvPr>
        </p:nvGraphicFramePr>
        <p:xfrm>
          <a:off x="236809" y="2511188"/>
          <a:ext cx="8902621" cy="1596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5157"/>
                <a:gridCol w="6157464"/>
              </a:tblGrid>
              <a:tr h="54591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</a:rPr>
                        <a:t>insertion_syntax</a:t>
                      </a:r>
                      <a:r>
                        <a:rPr lang="fr-FR" sz="1400" spc="-5" dirty="0">
                          <a:effectLst/>
                        </a:rPr>
                        <a:t>(char*</a:t>
                      </a:r>
                      <a:r>
                        <a:rPr lang="fr-FR" sz="1400" dirty="0">
                          <a:effectLst/>
                        </a:rPr>
                        <a:t> ,char*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sauvegarder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nom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valeur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tockens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dans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liste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chainée.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518615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SyntaxError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générer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messages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d’erreurs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sortir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du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programme.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532262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verifyToken</a:t>
                      </a:r>
                      <a:r>
                        <a:rPr lang="fr-FR" sz="1400" dirty="0">
                          <a:effectLst/>
                        </a:rPr>
                        <a:t>(char *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si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token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liste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chainée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est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dans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sa</a:t>
                      </a:r>
                      <a:r>
                        <a:rPr lang="fr-FR" sz="1400" spc="-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bonne</a:t>
                      </a:r>
                      <a:r>
                        <a:rPr lang="fr-FR" sz="1400" spc="-1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position.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/>
              <a:t>Les fonctions utilisées au niveau de l’analyseur </a:t>
            </a:r>
            <a:r>
              <a:rPr lang="fr-FR" sz="2000" dirty="0" smtClean="0"/>
              <a:t>syntaxique :</a:t>
            </a:r>
          </a:p>
          <a:p>
            <a:pPr marL="0" lvl="2"/>
            <a:endParaRPr lang="fr-FR" sz="2000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PROGRAM() </a:t>
            </a:r>
            <a:r>
              <a:rPr lang="fr-FR" dirty="0" smtClean="0"/>
              <a:t>;  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DEF() ; 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CONSTS()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CONSTID() </a:t>
            </a:r>
            <a:r>
              <a:rPr lang="fr-FR" dirty="0" smtClean="0"/>
              <a:t>; 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ALPHA() ; 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TABCONST()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VARS() ; </a:t>
            </a:r>
            <a:r>
              <a:rPr lang="fr-FR" dirty="0" err="1"/>
              <a:t>void</a:t>
            </a:r>
            <a:r>
              <a:rPr lang="fr-FR" dirty="0"/>
              <a:t> VAR()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ALPHANUM() ; </a:t>
            </a:r>
            <a:r>
              <a:rPr lang="fr-FR" dirty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FONCTION()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BLOCK() ; </a:t>
            </a:r>
            <a:r>
              <a:rPr lang="fr-FR" dirty="0" err="1"/>
              <a:t>void</a:t>
            </a:r>
            <a:r>
              <a:rPr lang="fr-FR" dirty="0"/>
              <a:t> INSTS() ; </a:t>
            </a:r>
            <a:r>
              <a:rPr lang="fr-FR" dirty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INST() ; </a:t>
            </a:r>
            <a:r>
              <a:rPr lang="fr-FR" dirty="0" err="1"/>
              <a:t>void</a:t>
            </a:r>
            <a:r>
              <a:rPr lang="fr-FR" dirty="0"/>
              <a:t> AFFECT() ; </a:t>
            </a:r>
            <a:r>
              <a:rPr lang="fr-FR" dirty="0" err="1"/>
              <a:t>void</a:t>
            </a:r>
            <a:r>
              <a:rPr lang="fr-FR" dirty="0"/>
              <a:t> AFFEC() ;</a:t>
            </a:r>
          </a:p>
          <a:p>
            <a:r>
              <a:rPr lang="fr-FR" dirty="0" err="1"/>
              <a:t>void</a:t>
            </a:r>
            <a:r>
              <a:rPr lang="fr-FR" dirty="0"/>
              <a:t> AFFECTAB()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AFFEC2() ; 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SI()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ECRIRE() ; </a:t>
            </a:r>
            <a:r>
              <a:rPr lang="fr-FR" dirty="0" err="1"/>
              <a:t>void</a:t>
            </a:r>
            <a:r>
              <a:rPr lang="fr-FR" dirty="0"/>
              <a:t> ECRIRE1() ; </a:t>
            </a:r>
            <a:r>
              <a:rPr lang="fr-FR" dirty="0" err="1"/>
              <a:t>void</a:t>
            </a:r>
            <a:r>
              <a:rPr lang="fr-FR" dirty="0"/>
              <a:t> ECRIREB()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LIRE() ; </a:t>
            </a:r>
            <a:r>
              <a:rPr lang="fr-FR" dirty="0" err="1"/>
              <a:t>void</a:t>
            </a:r>
            <a:r>
              <a:rPr lang="fr-FR" dirty="0"/>
              <a:t> FOR() </a:t>
            </a:r>
            <a:r>
              <a:rPr lang="fr-FR" dirty="0" smtClean="0"/>
              <a:t>;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WHILE() ; </a:t>
            </a:r>
            <a:r>
              <a:rPr lang="fr-FR" dirty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SWITCH() </a:t>
            </a:r>
            <a:r>
              <a:rPr lang="fr-FR" dirty="0" smtClean="0"/>
              <a:t>;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PARAM() ; </a:t>
            </a:r>
            <a:r>
              <a:rPr lang="fr-FR" dirty="0" err="1"/>
              <a:t>void</a:t>
            </a:r>
            <a:r>
              <a:rPr lang="fr-FR" dirty="0"/>
              <a:t> EXPR() ; </a:t>
            </a:r>
            <a:r>
              <a:rPr lang="fr-FR" dirty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TERM() : </a:t>
            </a:r>
            <a:r>
              <a:rPr lang="fr-FR" dirty="0" err="1"/>
              <a:t>void</a:t>
            </a:r>
            <a:r>
              <a:rPr lang="fr-FR" dirty="0"/>
              <a:t> FACT() </a:t>
            </a:r>
            <a:r>
              <a:rPr lang="fr-FR" dirty="0" smtClean="0"/>
              <a:t>;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COND() </a:t>
            </a:r>
            <a:r>
              <a:rPr lang="fr-FR" dirty="0" smtClean="0"/>
              <a:t>; 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APPELFCT() </a:t>
            </a:r>
            <a:r>
              <a:rPr lang="fr-FR" dirty="0" smtClean="0"/>
              <a:t>;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APPEL() ; </a:t>
            </a:r>
            <a:r>
              <a:rPr lang="fr-FR" dirty="0" err="1"/>
              <a:t>void</a:t>
            </a:r>
            <a:r>
              <a:rPr lang="fr-FR" dirty="0"/>
              <a:t> FCTDEC()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VAL()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FCTDEFC1() ; </a:t>
            </a:r>
            <a:r>
              <a:rPr lang="fr-FR" dirty="0" err="1"/>
              <a:t>void</a:t>
            </a:r>
            <a:r>
              <a:rPr lang="fr-FR" dirty="0"/>
              <a:t> FCTDEFC2() ; </a:t>
            </a:r>
            <a:endParaRPr lang="fr-FR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FCTDEFC3() 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FCTDEFC4() ; </a:t>
            </a:r>
            <a:r>
              <a:rPr lang="fr-FR" dirty="0" err="1"/>
              <a:t>void</a:t>
            </a:r>
            <a:r>
              <a:rPr lang="fr-FR" dirty="0"/>
              <a:t> FCTDEFC5() </a:t>
            </a:r>
            <a:r>
              <a:rPr lang="fr-FR" dirty="0" smtClean="0"/>
              <a:t>;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ARGS() ;</a:t>
            </a:r>
          </a:p>
          <a:p>
            <a:pPr marL="0" lvl="2"/>
            <a:r>
              <a:rPr lang="fr-FR" sz="2000" dirty="0" smtClean="0"/>
              <a:t> </a:t>
            </a:r>
            <a:endParaRPr lang="fr-MA" sz="2000" dirty="0" smtClean="0"/>
          </a:p>
        </p:txBody>
      </p:sp>
    </p:spTree>
    <p:extLst>
      <p:ext uri="{BB962C8B-B14F-4D97-AF65-F5344CB8AC3E}">
        <p14:creationId xmlns:p14="http://schemas.microsoft.com/office/powerpoint/2010/main" val="30492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 smtClean="0"/>
              <a:t>Le test de </a:t>
            </a:r>
            <a:r>
              <a:rPr lang="fr-FR" sz="2000" dirty="0"/>
              <a:t>l’analyseur </a:t>
            </a:r>
            <a:r>
              <a:rPr lang="fr-FR" sz="2000" dirty="0" smtClean="0"/>
              <a:t>syntaxique : </a:t>
            </a:r>
            <a:endParaRPr lang="fr-MA" sz="2000" dirty="0" smtClean="0"/>
          </a:p>
        </p:txBody>
      </p:sp>
      <p:pic>
        <p:nvPicPr>
          <p:cNvPr id="12" name="Image 11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30" y="2316663"/>
            <a:ext cx="11462201" cy="37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8078" y="335757"/>
            <a:ext cx="1520531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919404" y="309775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44199" y="275897"/>
            <a:ext cx="1240972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4680086" y="309775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376683" y="275897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</a:t>
            </a:r>
            <a:r>
              <a:rPr lang="fr-FR" sz="1400" b="1" dirty="0" err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sématinque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6529539" y="166846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MA" sz="2000" dirty="0"/>
              <a:t> </a:t>
            </a:r>
            <a:r>
              <a:rPr lang="fr-FR" sz="2000" dirty="0" smtClean="0"/>
              <a:t>Le test de </a:t>
            </a:r>
            <a:r>
              <a:rPr lang="fr-FR" sz="2000" dirty="0"/>
              <a:t>l’analyseur </a:t>
            </a:r>
            <a:r>
              <a:rPr lang="fr-FR" sz="2000" dirty="0" smtClean="0"/>
              <a:t>syntaxique : </a:t>
            </a:r>
            <a:endParaRPr lang="fr-MA" sz="2000" dirty="0" smtClean="0"/>
          </a:p>
        </p:txBody>
      </p:sp>
      <p:pic>
        <p:nvPicPr>
          <p:cNvPr id="13" name="Image 12" descr="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08" y="2307324"/>
            <a:ext cx="10969317" cy="38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559778" y="280151"/>
            <a:ext cx="133433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139653" y="305521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7225393" y="13660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001250" y="280151"/>
            <a:ext cx="162469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967843" y="284404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5755821" y="280152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4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559778" y="280151"/>
            <a:ext cx="133433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139653" y="305521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7225393" y="13660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001250" y="280151"/>
            <a:ext cx="162469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967843" y="284404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5755821" y="280152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" y="1746074"/>
            <a:ext cx="12191999" cy="32624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sz="2000" dirty="0"/>
              <a:t>Les règles </a:t>
            </a:r>
            <a:r>
              <a:rPr lang="fr-FR" sz="2000" dirty="0" smtClean="0"/>
              <a:t>sémantiques :</a:t>
            </a:r>
          </a:p>
          <a:p>
            <a:pPr marL="0" lvl="2"/>
            <a:endParaRPr lang="fr-FR" sz="2000" dirty="0" smtClean="0"/>
          </a:p>
          <a:p>
            <a:pPr lvl="0"/>
            <a:r>
              <a:rPr lang="fr-FR" sz="2000" dirty="0" smtClean="0"/>
              <a:t>1. </a:t>
            </a:r>
            <a:r>
              <a:rPr lang="fr-FR" dirty="0" smtClean="0"/>
              <a:t>Les </a:t>
            </a:r>
            <a:r>
              <a:rPr lang="fr-FR" dirty="0"/>
              <a:t>identificateurs utilisés dans le bloc DEREJ doivent être déjà </a:t>
            </a:r>
            <a:r>
              <a:rPr lang="fr-FR" dirty="0" smtClean="0"/>
              <a:t>déclarés.</a:t>
            </a:r>
            <a:endParaRPr lang="fr-FR" sz="2400" dirty="0"/>
          </a:p>
          <a:p>
            <a:pPr lvl="0"/>
            <a:r>
              <a:rPr lang="fr-FR" dirty="0" smtClean="0"/>
              <a:t>2. Un </a:t>
            </a:r>
            <a:r>
              <a:rPr lang="fr-FR" dirty="0"/>
              <a:t>identificateur ne doit pas être déclaré plus d’une fois.</a:t>
            </a:r>
            <a:endParaRPr lang="fr-FR" sz="2400" dirty="0"/>
          </a:p>
          <a:p>
            <a:pPr lvl="0"/>
            <a:r>
              <a:rPr lang="fr-FR" dirty="0" smtClean="0"/>
              <a:t>3. Les </a:t>
            </a:r>
            <a:r>
              <a:rPr lang="fr-FR" dirty="0"/>
              <a:t>constantes ne doivent pas être lues.</a:t>
            </a:r>
            <a:endParaRPr lang="fr-FR" sz="2400" dirty="0"/>
          </a:p>
          <a:p>
            <a:pPr lvl="0"/>
            <a:r>
              <a:rPr lang="fr-FR" dirty="0" smtClean="0"/>
              <a:t>4. Nous </a:t>
            </a:r>
            <a:r>
              <a:rPr lang="fr-FR" dirty="0"/>
              <a:t>ne pouvons pas changer les valeurs des constantes.</a:t>
            </a:r>
            <a:endParaRPr lang="fr-FR" sz="2400" dirty="0"/>
          </a:p>
          <a:p>
            <a:pPr lvl="0"/>
            <a:r>
              <a:rPr lang="fr-FR" dirty="0" smtClean="0"/>
              <a:t>5. Dans </a:t>
            </a:r>
            <a:r>
              <a:rPr lang="fr-FR" dirty="0"/>
              <a:t>les appels des fonctions, nous devons respecter le nombre des arguments fourni dans la déclaration.</a:t>
            </a:r>
            <a:endParaRPr lang="fr-FR" sz="2400" dirty="0"/>
          </a:p>
          <a:p>
            <a:pPr lvl="0"/>
            <a:r>
              <a:rPr lang="fr-FR" dirty="0" smtClean="0"/>
              <a:t>6. Dans </a:t>
            </a:r>
            <a:r>
              <a:rPr lang="fr-FR" dirty="0"/>
              <a:t>la déclaration d’un tableau, la taille fournie doit correspondre au nombre des valeurs insérées.</a:t>
            </a:r>
            <a:endParaRPr lang="fr-FR" sz="2400" dirty="0"/>
          </a:p>
          <a:p>
            <a:pPr lvl="0"/>
            <a:r>
              <a:rPr lang="fr-FR" dirty="0" smtClean="0"/>
              <a:t>7. En </a:t>
            </a:r>
            <a:r>
              <a:rPr lang="fr-FR" dirty="0"/>
              <a:t>affectant un élément à une case du tableau en utilisant la méthode de l’indice, ce dernier doit être </a:t>
            </a:r>
            <a:r>
              <a:rPr lang="fr-FR" dirty="0" smtClean="0"/>
              <a:t>inférieure </a:t>
            </a:r>
            <a:r>
              <a:rPr lang="fr-FR" dirty="0"/>
              <a:t>à la taille du tableau.</a:t>
            </a:r>
            <a:endParaRPr lang="fr-FR" sz="2400" dirty="0"/>
          </a:p>
          <a:p>
            <a:pPr marL="0" lvl="2"/>
            <a:endParaRPr lang="fr-MA" sz="2000" dirty="0" smtClean="0"/>
          </a:p>
        </p:txBody>
      </p:sp>
    </p:spTree>
    <p:extLst>
      <p:ext uri="{BB962C8B-B14F-4D97-AF65-F5344CB8AC3E}">
        <p14:creationId xmlns:p14="http://schemas.microsoft.com/office/powerpoint/2010/main" val="17189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559778" y="280151"/>
            <a:ext cx="133433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139653" y="305521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7225393" y="13660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001250" y="280151"/>
            <a:ext cx="162469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967843" y="284404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5755821" y="280152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" y="1746074"/>
            <a:ext cx="121919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sz="2000" dirty="0" smtClean="0"/>
              <a:t> La </a:t>
            </a:r>
            <a:r>
              <a:rPr lang="fr-FR" sz="2000" dirty="0"/>
              <a:t>première tâche dans cette analyse consiste à créer la table des symboles, afin de rassembler l’ensemble des identificateurs</a:t>
            </a:r>
            <a:r>
              <a:rPr lang="fr-FR" sz="2000" dirty="0" smtClean="0"/>
              <a:t> </a:t>
            </a:r>
          </a:p>
        </p:txBody>
      </p:sp>
      <p:pic>
        <p:nvPicPr>
          <p:cNvPr id="11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1854" y="2777527"/>
            <a:ext cx="4352904" cy="21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D6FB9DB-B969-4B86-918A-ABBF35BFA7C0}"/>
              </a:ext>
            </a:extLst>
          </p:cNvPr>
          <p:cNvSpPr/>
          <p:nvPr/>
        </p:nvSpPr>
        <p:spPr>
          <a:xfrm>
            <a:off x="220436" y="152435"/>
            <a:ext cx="3216729" cy="856445"/>
          </a:xfrm>
          <a:prstGeom prst="roundRect">
            <a:avLst/>
          </a:prstGeom>
          <a:solidFill>
            <a:schemeClr val="accent1"/>
          </a:solidFill>
          <a:ln>
            <a:solidFill>
              <a:srgbClr val="2F559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643CD6C-414F-4CA9-AB0C-CF0BE03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3682094" y="314495"/>
            <a:ext cx="1322613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5215924" y="314495"/>
            <a:ext cx="1642076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8833757" y="302419"/>
            <a:ext cx="139609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séamatique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425793" y="280151"/>
            <a:ext cx="120015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7078436" y="302419"/>
            <a:ext cx="1551215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559778" y="280151"/>
            <a:ext cx="133433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2139653" y="305521"/>
            <a:ext cx="1575706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7225393" y="13660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001250" y="280151"/>
            <a:ext cx="162469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967843" y="284404"/>
            <a:ext cx="1600200" cy="56241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5755821" y="280152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" y="1746074"/>
            <a:ext cx="121919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fr-FR" sz="2000" dirty="0"/>
              <a:t>Les fonctions utilisées au niveau de l’analyseur </a:t>
            </a:r>
            <a:r>
              <a:rPr lang="fr-FR" sz="2000" dirty="0" smtClean="0"/>
              <a:t>sémantique :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75518"/>
              </p:ext>
            </p:extLst>
          </p:nvPr>
        </p:nvGraphicFramePr>
        <p:xfrm>
          <a:off x="182491" y="2572811"/>
          <a:ext cx="9507419" cy="21902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34667"/>
                <a:gridCol w="5472752"/>
              </a:tblGrid>
              <a:tr h="511583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</a:rPr>
                        <a:t>table_symb</a:t>
                      </a:r>
                      <a:r>
                        <a:rPr lang="fr-FR" sz="1400" spc="-5" dirty="0">
                          <a:effectLst/>
                        </a:rPr>
                        <a:t>(</a:t>
                      </a:r>
                      <a:r>
                        <a:rPr lang="fr-FR" sz="1400" spc="-5" dirty="0" err="1">
                          <a:effectLst/>
                        </a:rPr>
                        <a:t>Element</a:t>
                      </a:r>
                      <a:r>
                        <a:rPr lang="fr-FR" sz="1400" spc="-5" dirty="0">
                          <a:effectLst/>
                        </a:rPr>
                        <a:t>*</a:t>
                      </a:r>
                      <a:r>
                        <a:rPr lang="fr-FR" sz="1400" spc="6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 de créer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 table</a:t>
                      </a:r>
                      <a:r>
                        <a:rPr lang="fr-FR" sz="1400" spc="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 symbole.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586854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insertion_tab_sym</a:t>
                      </a:r>
                      <a:r>
                        <a:rPr lang="fr-FR" sz="1400" dirty="0">
                          <a:effectLst/>
                        </a:rPr>
                        <a:t>(char*</a:t>
                      </a:r>
                      <a:r>
                        <a:rPr lang="fr-FR" sz="1400" spc="4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,char*</a:t>
                      </a:r>
                      <a:r>
                        <a:rPr lang="fr-FR" sz="1400" spc="4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,char</a:t>
                      </a:r>
                      <a:r>
                        <a:rPr lang="fr-FR" sz="1400" spc="4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*</a:t>
                      </a:r>
                      <a:r>
                        <a:rPr lang="fr-FR" sz="1400" spc="4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,</a:t>
                      </a:r>
                      <a:r>
                        <a:rPr lang="fr-FR" sz="1400" dirty="0" err="1">
                          <a:effectLst/>
                        </a:rPr>
                        <a:t>int</a:t>
                      </a:r>
                      <a:r>
                        <a:rPr lang="fr-FR" sz="1400" spc="4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sauvegarder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un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identificateur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trouvé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dans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la</a:t>
                      </a:r>
                      <a:r>
                        <a:rPr lang="fr-FR" sz="1400" spc="-1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table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symbole.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60158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SyntaxError</a:t>
                      </a:r>
                      <a:r>
                        <a:rPr lang="fr-FR" sz="1400" dirty="0">
                          <a:effectLst/>
                        </a:rPr>
                        <a:t>()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générer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messages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d’erreurs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et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sortir</a:t>
                      </a:r>
                      <a:r>
                        <a:rPr lang="fr-FR" sz="1400" spc="10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du</a:t>
                      </a:r>
                      <a:r>
                        <a:rPr lang="fr-FR" sz="1400" spc="100" dirty="0">
                          <a:effectLst/>
                        </a:rPr>
                        <a:t> </a:t>
                      </a:r>
                      <a:r>
                        <a:rPr lang="fr-FR" sz="1400" b="0" dirty="0">
                          <a:effectLst/>
                        </a:rPr>
                        <a:t>programme.</a:t>
                      </a:r>
                      <a:endParaRPr lang="fr-FR" sz="1400" b="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490239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check(</a:t>
                      </a:r>
                      <a:r>
                        <a:rPr lang="fr-FR" sz="1400" dirty="0" err="1">
                          <a:effectLst/>
                        </a:rPr>
                        <a:t>Element</a:t>
                      </a:r>
                      <a:r>
                        <a:rPr lang="fr-FR" sz="1400" dirty="0">
                          <a:effectLst/>
                        </a:rPr>
                        <a:t>*)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Afin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vérifier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règles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sémantique</a:t>
                      </a:r>
                      <a:r>
                        <a:rPr lang="fr-FR" sz="1400" spc="75" dirty="0">
                          <a:effectLst/>
                        </a:rPr>
                        <a:t>s présentées </a:t>
                      </a:r>
                      <a:r>
                        <a:rPr lang="fr-FR" sz="1400" dirty="0">
                          <a:effectLst/>
                        </a:rPr>
                        <a:t>ci</a:t>
                      </a:r>
                      <a:r>
                        <a:rPr lang="fr-FR" sz="1400" spc="7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-</a:t>
                      </a:r>
                      <a:r>
                        <a:rPr lang="fr-FR" sz="1400" spc="8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dessus.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9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46356A-0AF7-4C47-AE6B-C8530C6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07" y="159256"/>
            <a:ext cx="1138860" cy="926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26279A4-5890-416E-B674-3BD845DD0AB9}"/>
              </a:ext>
            </a:extLst>
          </p:cNvPr>
          <p:cNvSpPr/>
          <p:nvPr/>
        </p:nvSpPr>
        <p:spPr>
          <a:xfrm>
            <a:off x="-4" y="2128228"/>
            <a:ext cx="12192000" cy="1841679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DDB4CB-6BFA-4AA0-BA89-0E33085B5880}"/>
              </a:ext>
            </a:extLst>
          </p:cNvPr>
          <p:cNvSpPr txBox="1"/>
          <p:nvPr/>
        </p:nvSpPr>
        <p:spPr>
          <a:xfrm>
            <a:off x="900955" y="2725574"/>
            <a:ext cx="10390085" cy="64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smtClean="0">
                <a:solidFill>
                  <a:schemeClr val="accent1"/>
                </a:solidFill>
              </a:rPr>
              <a:t>Merci pour votre attention . </a:t>
            </a:r>
            <a:endParaRPr lang="fr-FR" sz="32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9E476C-D328-4683-84E0-9CADFA787713}"/>
              </a:ext>
            </a:extLst>
          </p:cNvPr>
          <p:cNvSpPr txBox="1"/>
          <p:nvPr/>
        </p:nvSpPr>
        <p:spPr>
          <a:xfrm>
            <a:off x="4284591" y="6393452"/>
            <a:ext cx="381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838486"/>
                </a:solidFill>
              </a:rPr>
              <a:t>Année universitaire </a:t>
            </a:r>
            <a:r>
              <a:rPr lang="fr-FR" b="1" dirty="0">
                <a:solidFill>
                  <a:srgbClr val="838486"/>
                </a:solidFill>
              </a:rPr>
              <a:t>2021-2022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02A242F5-4D55-47D8-82A0-C3CE8511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8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13" y="122647"/>
            <a:ext cx="1036865" cy="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D6FB9DB-B969-4B86-918A-ABBF35BFA7C0}"/>
              </a:ext>
            </a:extLst>
          </p:cNvPr>
          <p:cNvSpPr/>
          <p:nvPr/>
        </p:nvSpPr>
        <p:spPr>
          <a:xfrm>
            <a:off x="220436" y="152435"/>
            <a:ext cx="3216729" cy="856445"/>
          </a:xfrm>
          <a:prstGeom prst="roundRect">
            <a:avLst/>
          </a:prstGeom>
          <a:solidFill>
            <a:schemeClr val="accent1"/>
          </a:solidFill>
          <a:ln>
            <a:solidFill>
              <a:srgbClr val="2F559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fr-FR" sz="32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3682094" y="314495"/>
            <a:ext cx="1322613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5215924" y="314495"/>
            <a:ext cx="1642076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8833757" y="302419"/>
            <a:ext cx="139609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425793" y="280151"/>
            <a:ext cx="120015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643CD6C-414F-4CA9-AB0C-CF0BE03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0" y="2365962"/>
            <a:ext cx="12191999" cy="201497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1600" dirty="0"/>
          </a:p>
          <a:p>
            <a:pPr algn="just"/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Ce  </a:t>
            </a:r>
            <a:r>
              <a:rPr lang="fr-FR" sz="1800" dirty="0" smtClean="0">
                <a:solidFill>
                  <a:schemeClr val="tx1"/>
                </a:solidFill>
              </a:rPr>
              <a:t>projet est réalisé en groupe pour le module de compilation de la deuxième année à l’ENSIAS. </a:t>
            </a:r>
          </a:p>
          <a:p>
            <a:pPr algn="just"/>
            <a:r>
              <a:rPr lang="fr-FR" sz="1800" dirty="0" smtClean="0">
                <a:solidFill>
                  <a:schemeClr val="tx1"/>
                </a:solidFill>
              </a:rPr>
              <a:t>  Son </a:t>
            </a:r>
            <a:r>
              <a:rPr lang="fr-FR" sz="1800" dirty="0" smtClean="0">
                <a:solidFill>
                  <a:schemeClr val="tx1"/>
                </a:solidFill>
              </a:rPr>
              <a:t>but est de faire la conception d’un langage de programmation, </a:t>
            </a:r>
            <a:r>
              <a:rPr lang="fr-FR" sz="1800" dirty="0" smtClean="0">
                <a:solidFill>
                  <a:schemeClr val="tx1"/>
                </a:solidFill>
              </a:rPr>
              <a:t>que nous l’avons </a:t>
            </a:r>
            <a:r>
              <a:rPr lang="fr-FR" sz="1800" dirty="0" smtClean="0">
                <a:solidFill>
                  <a:schemeClr val="tx1"/>
                </a:solidFill>
              </a:rPr>
              <a:t>nommé BL MEGHRIBI, 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et </a:t>
            </a:r>
            <a:r>
              <a:rPr lang="fr-FR" sz="1800" dirty="0" smtClean="0">
                <a:solidFill>
                  <a:schemeClr val="tx1"/>
                </a:solidFill>
              </a:rPr>
              <a:t>la réalisation </a:t>
            </a:r>
            <a:r>
              <a:rPr lang="fr-FR" sz="1800" dirty="0" smtClean="0">
                <a:solidFill>
                  <a:schemeClr val="tx1"/>
                </a:solidFill>
              </a:rPr>
              <a:t>d’un</a:t>
            </a:r>
            <a:r>
              <a:rPr lang="fr-FR" sz="1800" dirty="0" smtClean="0">
                <a:solidFill>
                  <a:schemeClr val="tx1"/>
                </a:solidFill>
              </a:rPr>
              <a:t> simple </a:t>
            </a:r>
            <a:r>
              <a:rPr lang="fr-FR" sz="1800" dirty="0" smtClean="0">
                <a:solidFill>
                  <a:schemeClr val="tx1"/>
                </a:solidFill>
              </a:rPr>
              <a:t>compilateur (analyse lexical, syntaxique et sémantique) pour ce langage.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just"/>
            <a:endParaRPr lang="fr-FR" sz="1600" dirty="0" smtClean="0">
              <a:solidFill>
                <a:schemeClr val="tx1"/>
              </a:solidFill>
            </a:endParaRPr>
          </a:p>
          <a:p>
            <a:pPr algn="just"/>
            <a:endParaRPr lang="fr-FR" sz="1600" dirty="0" smtClean="0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7078436" y="302419"/>
            <a:ext cx="1551215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192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77583" y="364427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3085625" y="173026"/>
            <a:ext cx="2411810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BCFC82-A796-4625-B142-51742089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5685023" y="338295"/>
            <a:ext cx="169817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258299" y="331667"/>
            <a:ext cx="133894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68693" y="331667"/>
            <a:ext cx="1094014" cy="51515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7568293" y="331667"/>
            <a:ext cx="1551215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3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0" y="2142700"/>
            <a:ext cx="121919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 langage que nous avons mis en œuvre est composé  d’un ensemble de </a:t>
            </a:r>
            <a:r>
              <a:rPr lang="fr-FR" dirty="0" smtClean="0"/>
              <a:t>mots écrits </a:t>
            </a:r>
            <a:r>
              <a:rPr lang="fr-FR" dirty="0" smtClean="0"/>
              <a:t>dans notre dialecte afin de faciliter la tâche de programmation aux développeurs marocains.</a:t>
            </a:r>
          </a:p>
          <a:p>
            <a:pPr algn="just"/>
            <a:endParaRPr lang="fr-FR" dirty="0" smtClean="0"/>
          </a:p>
          <a:p>
            <a:endParaRPr lang="fr-FR" dirty="0"/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77583" y="364427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3085625" y="173026"/>
            <a:ext cx="2411810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</a:t>
            </a:r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du langage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5685023" y="338295"/>
            <a:ext cx="169817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lexical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258299" y="331667"/>
            <a:ext cx="1338942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68693" y="331667"/>
            <a:ext cx="1094014" cy="51515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xmlns="" id="{AA93E390-7EB3-4C9C-8839-C35291DBD8DC}"/>
              </a:ext>
            </a:extLst>
          </p:cNvPr>
          <p:cNvSpPr/>
          <p:nvPr/>
        </p:nvSpPr>
        <p:spPr>
          <a:xfrm>
            <a:off x="7568293" y="331667"/>
            <a:ext cx="1551215" cy="53232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1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1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Notre programme développé BL MEGHRIBI est composé de trois parties </a:t>
            </a:r>
            <a:r>
              <a:rPr lang="fr-FR" dirty="0" smtClean="0"/>
              <a:t>: 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57404"/>
              </p:ext>
            </p:extLst>
          </p:nvPr>
        </p:nvGraphicFramePr>
        <p:xfrm>
          <a:off x="451229" y="2347416"/>
          <a:ext cx="7492621" cy="19789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6770"/>
                <a:gridCol w="6265851"/>
              </a:tblGrid>
              <a:tr h="72333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L3AYBAT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Afin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de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commencer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le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bloc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de</a:t>
                      </a:r>
                      <a:r>
                        <a:rPr lang="fr-FR" sz="1600" spc="-15" dirty="0">
                          <a:effectLst/>
                        </a:rPr>
                        <a:t> </a:t>
                      </a:r>
                      <a:r>
                        <a:rPr lang="fr-FR" sz="1600" dirty="0">
                          <a:effectLst/>
                        </a:rPr>
                        <a:t>déclaration.</a:t>
                      </a:r>
                      <a:endParaRPr lang="fr-FR" sz="16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627797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FCT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spécifier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bloc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dans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lequel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fonctions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vont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être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définies.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627797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DEREJ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spc="-5" dirty="0">
                          <a:effectLst/>
                        </a:rPr>
                        <a:t>commencer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bloc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instructions.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xmlns="" id="{32770B0A-10B8-4996-A7C7-38AF3E5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6B6-0264-484B-A1A7-696ECE211F1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xmlns="" id="{06E0E87F-9A1F-4B1B-A4D6-45CB9A2F6FAB}"/>
              </a:ext>
            </a:extLst>
          </p:cNvPr>
          <p:cNvSpPr/>
          <p:nvPr/>
        </p:nvSpPr>
        <p:spPr>
          <a:xfrm>
            <a:off x="1163934" y="280151"/>
            <a:ext cx="1623067" cy="5666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xmlns="" id="{17AF81B2-4B51-4DDB-9C0C-46E0BDD03A61}"/>
              </a:ext>
            </a:extLst>
          </p:cNvPr>
          <p:cNvSpPr/>
          <p:nvPr/>
        </p:nvSpPr>
        <p:spPr>
          <a:xfrm>
            <a:off x="3028949" y="280151"/>
            <a:ext cx="1988753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Présentation du langage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xmlns="" id="{5505BCB3-E8E8-4F2D-9D30-006A011DF2F5}"/>
              </a:ext>
            </a:extLst>
          </p:cNvPr>
          <p:cNvSpPr/>
          <p:nvPr/>
        </p:nvSpPr>
        <p:spPr>
          <a:xfrm>
            <a:off x="5192486" y="133619"/>
            <a:ext cx="2609891" cy="9044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Analyseur lexical</a:t>
            </a:r>
            <a:endParaRPr lang="fr-FR" sz="28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9421586" y="302531"/>
            <a:ext cx="1200148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sémantique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E67AEF0-4375-4C3D-8946-38944F45B472}"/>
              </a:ext>
            </a:extLst>
          </p:cNvPr>
          <p:cNvSpPr/>
          <p:nvPr/>
        </p:nvSpPr>
        <p:spPr>
          <a:xfrm>
            <a:off x="10752365" y="308733"/>
            <a:ext cx="1094015" cy="5604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xmlns="" id="{1FE0BF9C-89F9-4FE6-8C6A-1E52C61FDAB5}"/>
              </a:ext>
            </a:extLst>
          </p:cNvPr>
          <p:cNvSpPr/>
          <p:nvPr/>
        </p:nvSpPr>
        <p:spPr>
          <a:xfrm>
            <a:off x="7943850" y="308733"/>
            <a:ext cx="1279070" cy="5666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Analyseur syntaxique</a:t>
            </a:r>
            <a:endParaRPr lang="fr-FR" sz="1400" b="1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" y="1746074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Notre langage est un langage non typé, la déclaration se fait de deux manières </a:t>
            </a:r>
            <a:r>
              <a:rPr lang="fr-FR" dirty="0" smtClean="0"/>
              <a:t>: </a:t>
            </a:r>
            <a:endParaRPr lang="fr-FR" dirty="0" smtClean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9870"/>
              </p:ext>
            </p:extLst>
          </p:nvPr>
        </p:nvGraphicFramePr>
        <p:xfrm>
          <a:off x="399598" y="2361064"/>
          <a:ext cx="7247453" cy="15012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8041"/>
                <a:gridCol w="5079412"/>
              </a:tblGrid>
              <a:tr h="723331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TABT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marR="5651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déclarer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constantes.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777923">
                <a:tc>
                  <a:txBody>
                    <a:bodyPr/>
                    <a:lstStyle/>
                    <a:p>
                      <a:pPr marL="7747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MT7AREK</a:t>
                      </a:r>
                      <a:endParaRPr lang="fr-FR" sz="14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marR="14668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</a:rPr>
                        <a:t>Afin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de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déclarer</a:t>
                      </a:r>
                      <a:r>
                        <a:rPr lang="fr-FR" sz="1400" spc="-20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les</a:t>
                      </a:r>
                      <a:r>
                        <a:rPr lang="fr-FR" sz="1400" spc="-25" dirty="0">
                          <a:effectLst/>
                        </a:rPr>
                        <a:t> </a:t>
                      </a:r>
                      <a:r>
                        <a:rPr lang="fr-FR" sz="1400" dirty="0">
                          <a:effectLst/>
                        </a:rPr>
                        <a:t>variables</a:t>
                      </a:r>
                      <a:r>
                        <a:rPr lang="fr-FR" sz="1000" dirty="0">
                          <a:effectLst/>
                        </a:rPr>
                        <a:t>.</a:t>
                      </a:r>
                      <a:endParaRPr lang="fr-FR" sz="1100" dirty="0">
                        <a:effectLst/>
                        <a:latin typeface="Georgia"/>
                        <a:ea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1574</Words>
  <Application>Microsoft Office PowerPoint</Application>
  <PresentationFormat>Personnalisé</PresentationFormat>
  <Paragraphs>389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Aboubakr El Harrak</dc:creator>
  <cp:lastModifiedBy>Asmaa</cp:lastModifiedBy>
  <cp:revision>198</cp:revision>
  <dcterms:created xsi:type="dcterms:W3CDTF">2021-10-30T16:39:45Z</dcterms:created>
  <dcterms:modified xsi:type="dcterms:W3CDTF">2022-01-31T18:31:00Z</dcterms:modified>
</cp:coreProperties>
</file>