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6" r:id="rId7"/>
    <p:sldId id="260" r:id="rId8"/>
    <p:sldId id="258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10" r:id="rId30"/>
    <p:sldId id="311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Enhancing image Resolution (GAN)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</a:t>
            </a:r>
            <a:r>
              <a:rPr lang="en-US" dirty="0"/>
              <a:t>dnane Mouhmid</a:t>
            </a:r>
          </a:p>
          <a:p>
            <a:pPr marL="0" indent="0">
              <a:buNone/>
            </a:pPr>
            <a:r>
              <a:rPr lang="en-US" dirty="0"/>
              <a:t>Anass El Foughali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Discriminator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Differentiate between real high-resolution images and generated images. </a:t>
            </a:r>
          </a:p>
          <a:p>
            <a:r>
              <a:rPr lang="en-US" dirty="0"/>
              <a:t>Apply convolution with increasing filter sizes and down sampling.</a:t>
            </a:r>
          </a:p>
          <a:p>
            <a:r>
              <a:rPr lang="en-US" dirty="0"/>
              <a:t>Increase progressively to capture complex features.</a:t>
            </a:r>
          </a:p>
        </p:txBody>
      </p:sp>
    </p:spTree>
    <p:extLst>
      <p:ext uri="{BB962C8B-B14F-4D97-AF65-F5344CB8AC3E}">
        <p14:creationId xmlns:p14="http://schemas.microsoft.com/office/powerpoint/2010/main" val="309853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Dataset Preparation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5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Resizing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Ensure all images have a consistent size, which is crucial for feeding into the model.</a:t>
            </a:r>
          </a:p>
          <a:p>
            <a:r>
              <a:rPr lang="en-US" dirty="0"/>
              <a:t>Resize images in the training set.</a:t>
            </a:r>
          </a:p>
          <a:p>
            <a:r>
              <a:rPr lang="en-US" dirty="0"/>
              <a:t>Resize images in the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234876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978729"/>
          </a:xfrm>
        </p:spPr>
        <p:txBody>
          <a:bodyPr/>
          <a:lstStyle/>
          <a:p>
            <a:r>
              <a:rPr lang="fr-FR" dirty="0"/>
              <a:t>Creating a low-resolution version </a:t>
            </a:r>
            <a:br>
              <a:rPr lang="fr-FR" dirty="0"/>
            </a:br>
            <a:r>
              <a:rPr lang="fr-FR" dirty="0"/>
              <a:t>of the images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To prepare images for training models focused on super-resolution or enhancement tasks by generating low-resolution versions.</a:t>
            </a:r>
          </a:p>
          <a:p>
            <a:r>
              <a:rPr lang="en-US" dirty="0"/>
              <a:t>Reduce the size of 256x256 images to 128x128 pixels.</a:t>
            </a:r>
          </a:p>
          <a:p>
            <a:r>
              <a:rPr lang="en-US" dirty="0"/>
              <a:t>This resizing simulates degraded input data for the model's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313471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Data augmentation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Introducing variability into the training dataset to prevent overfitting and enhance the model's ability to generalize to new, unseen data.</a:t>
            </a:r>
          </a:p>
          <a:p>
            <a:r>
              <a:rPr lang="en-US" dirty="0"/>
              <a:t>Randomly rotate images within a specified range.</a:t>
            </a:r>
          </a:p>
          <a:p>
            <a:r>
              <a:rPr lang="en-US" dirty="0"/>
              <a:t>This variation exposes the model to images from different perspectives, improving robustness.</a:t>
            </a:r>
          </a:p>
        </p:txBody>
      </p:sp>
    </p:spTree>
    <p:extLst>
      <p:ext uri="{BB962C8B-B14F-4D97-AF65-F5344CB8AC3E}">
        <p14:creationId xmlns:p14="http://schemas.microsoft.com/office/powerpoint/2010/main" val="68696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 err="1"/>
              <a:t>Generating</a:t>
            </a:r>
            <a:r>
              <a:rPr lang="fr-FR" dirty="0"/>
              <a:t> the </a:t>
            </a:r>
            <a:r>
              <a:rPr lang="fr-FR" dirty="0" err="1"/>
              <a:t>dataset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implemented a TensorFlow pipeline to load, preprocess, and pair low-resolution and high-resolution images for training. The pipeline efficiently reads and normalizes images, then organizes them into batches, ensuring scalable and effective handling of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67822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Building the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ESRGAN model has a generator that enhances low-resolution images to high-resolution, and a discriminator that distinguishes real HR images from generated ones.</a:t>
            </a:r>
          </a:p>
        </p:txBody>
      </p:sp>
    </p:spTree>
    <p:extLst>
      <p:ext uri="{BB962C8B-B14F-4D97-AF65-F5344CB8AC3E}">
        <p14:creationId xmlns:p14="http://schemas.microsoft.com/office/powerpoint/2010/main" val="417827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 err="1"/>
              <a:t>Generator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The generator processes 128x128x3 LR images through a convolutional layer with </a:t>
            </a:r>
            <a:r>
              <a:rPr lang="en-US" dirty="0" err="1"/>
              <a:t>LeakyReLU</a:t>
            </a:r>
            <a:r>
              <a:rPr lang="en-US" dirty="0"/>
              <a:t> activation function</a:t>
            </a:r>
          </a:p>
          <a:p>
            <a:r>
              <a:rPr lang="en-US" dirty="0"/>
              <a:t>residual blocks with convolution, batch normalization, and </a:t>
            </a:r>
            <a:r>
              <a:rPr lang="en-US" dirty="0" err="1"/>
              <a:t>LeakyReLU</a:t>
            </a:r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upsamples</a:t>
            </a:r>
            <a:r>
              <a:rPr lang="en-US" dirty="0"/>
              <a:t> the image and outputs a 256x256x3 image</a:t>
            </a:r>
          </a:p>
        </p:txBody>
      </p:sp>
    </p:spTree>
    <p:extLst>
      <p:ext uri="{BB962C8B-B14F-4D97-AF65-F5344CB8AC3E}">
        <p14:creationId xmlns:p14="http://schemas.microsoft.com/office/powerpoint/2010/main" val="372540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29" y="2999472"/>
            <a:ext cx="7781544" cy="859055"/>
          </a:xfrm>
        </p:spPr>
        <p:txBody>
          <a:bodyPr/>
          <a:lstStyle/>
          <a:p>
            <a:r>
              <a:rPr lang="fr-FR" dirty="0"/>
              <a:t>I</a:t>
            </a:r>
            <a:r>
              <a:rPr lang="en-US" dirty="0"/>
              <a:t>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 err="1"/>
              <a:t>Discriminator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The discriminator processes 256x256x3 images through convolutional layers with increasing filters (64 to 512), batch normalization, and </a:t>
            </a:r>
            <a:r>
              <a:rPr lang="en-US" dirty="0" err="1"/>
              <a:t>LeakyReLU</a:t>
            </a:r>
            <a:r>
              <a:rPr lang="en-US" dirty="0"/>
              <a:t> activations</a:t>
            </a:r>
          </a:p>
          <a:p>
            <a:r>
              <a:rPr lang="en-US" dirty="0"/>
              <a:t>global average pooling and a dense layer to output the probability of the image being real or generated.</a:t>
            </a:r>
          </a:p>
        </p:txBody>
      </p:sp>
    </p:spTree>
    <p:extLst>
      <p:ext uri="{BB962C8B-B14F-4D97-AF65-F5344CB8AC3E}">
        <p14:creationId xmlns:p14="http://schemas.microsoft.com/office/powerpoint/2010/main" val="57464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The combined model trains the generator and discriminator together in an adversarial setup</a:t>
            </a:r>
          </a:p>
          <a:p>
            <a:r>
              <a:rPr lang="en-US" dirty="0"/>
              <a:t>the generator creates realistic higher resolutions images to fool the discriminator, improving image quality through this iterative process.</a:t>
            </a:r>
          </a:p>
        </p:txBody>
      </p:sp>
    </p:spTree>
    <p:extLst>
      <p:ext uri="{BB962C8B-B14F-4D97-AF65-F5344CB8AC3E}">
        <p14:creationId xmlns:p14="http://schemas.microsoft.com/office/powerpoint/2010/main" val="194820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Training process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Training Loop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27192"/>
            <a:ext cx="6718300" cy="1803615"/>
          </a:xfrm>
        </p:spPr>
        <p:txBody>
          <a:bodyPr/>
          <a:lstStyle/>
          <a:p>
            <a:pPr marL="514350" marR="0" indent="0" algn="just"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training of the ESRGAN model focuses on enhancing the resolution of low-resolution images to high-resolution equivalents through adversarial and perceptual learning techniques.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9EFCF2-013E-4A64-A979-CC3515AE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20" y="3866756"/>
            <a:ext cx="5615425" cy="24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Training </a:t>
            </a:r>
            <a:r>
              <a:rPr lang="fr-FR" dirty="0" err="1"/>
              <a:t>Steps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1"/>
            <a:ext cx="6718300" cy="396986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Data Preparation: LR-HR image pairs are preprocessed for training.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Loop: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LR images go through the generator to produce SR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Losses (generator and discriminator) are computed between SR and HR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Gradients update generator and discriminator parameters.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Optimization: Adam optimizers adjust weights to minimize losses.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Monitoring: Progress is tracked by evaluating losses regularly.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Checkpointing: Model checkpoints are saved periodically.</a:t>
            </a:r>
          </a:p>
          <a:p>
            <a:r>
              <a:rPr lang="en-US" dirty="0"/>
              <a:t>ESRGAN iteratively improves SR image quality by balancing adversarial feedback and perceptual fidelity. This training alternates between the discriminator and generator.</a:t>
            </a:r>
          </a:p>
        </p:txBody>
      </p:sp>
    </p:spTree>
    <p:extLst>
      <p:ext uri="{BB962C8B-B14F-4D97-AF65-F5344CB8AC3E}">
        <p14:creationId xmlns:p14="http://schemas.microsoft.com/office/powerpoint/2010/main" val="151871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114AF4B-5640-4BEA-A7D2-1BD0BF28E45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2225605"/>
            <a:ext cx="8028381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buSzTx/>
              <a:buNone/>
              <a:tabLst/>
            </a:pPr>
            <a:r>
              <a:rPr lang="fr-FR" altLang="fr-FR" b="1" dirty="0" err="1"/>
              <a:t>Generator</a:t>
            </a:r>
            <a:r>
              <a:rPr lang="fr-FR" altLang="fr-FR" b="1" dirty="0"/>
              <a:t> </a:t>
            </a:r>
            <a:r>
              <a:rPr lang="fr-FR" altLang="fr-FR" b="1" dirty="0" err="1"/>
              <a:t>Loss</a:t>
            </a:r>
            <a:r>
              <a:rPr lang="fr-FR" altLang="fr-FR" b="1" dirty="0"/>
              <a:t>:</a:t>
            </a:r>
          </a:p>
          <a:p>
            <a:pPr marR="0" lvl="0" fontAlgn="base">
              <a:buSzTx/>
              <a:tabLst/>
            </a:pPr>
            <a:r>
              <a:rPr lang="fr-FR" altLang="fr-FR" dirty="0"/>
              <a:t>Content </a:t>
            </a:r>
            <a:r>
              <a:rPr lang="fr-FR" altLang="fr-FR" dirty="0" err="1"/>
              <a:t>Loss</a:t>
            </a:r>
            <a:r>
              <a:rPr lang="fr-FR" altLang="fr-FR" dirty="0"/>
              <a:t>: </a:t>
            </a:r>
            <a:r>
              <a:rPr lang="fr-FR" altLang="fr-FR" dirty="0" err="1"/>
              <a:t>Measures</a:t>
            </a:r>
            <a:r>
              <a:rPr lang="fr-FR" altLang="fr-FR" dirty="0"/>
              <a:t> </a:t>
            </a:r>
            <a:r>
              <a:rPr lang="fr-FR" altLang="fr-FR" dirty="0" err="1"/>
              <a:t>perceptual</a:t>
            </a:r>
            <a:r>
              <a:rPr lang="fr-FR" altLang="fr-FR" dirty="0"/>
              <a:t> </a:t>
            </a:r>
            <a:r>
              <a:rPr lang="fr-FR" altLang="fr-FR" dirty="0" err="1"/>
              <a:t>similarity</a:t>
            </a:r>
            <a:r>
              <a:rPr lang="fr-FR" altLang="fr-FR" dirty="0"/>
              <a:t> </a:t>
            </a:r>
            <a:r>
              <a:rPr lang="fr-FR" altLang="fr-FR" dirty="0" err="1"/>
              <a:t>using</a:t>
            </a:r>
            <a:r>
              <a:rPr lang="fr-FR" altLang="fr-FR" dirty="0"/>
              <a:t> a </a:t>
            </a:r>
            <a:r>
              <a:rPr lang="fr-FR" altLang="fr-FR" dirty="0" err="1"/>
              <a:t>pre-trained</a:t>
            </a:r>
            <a:r>
              <a:rPr lang="fr-FR" altLang="fr-FR" dirty="0"/>
              <a:t> VGG model.</a:t>
            </a:r>
          </a:p>
          <a:p>
            <a:pPr marR="0" lvl="0" fontAlgn="base">
              <a:buSzTx/>
              <a:tabLst/>
            </a:pPr>
            <a:r>
              <a:rPr lang="fr-FR" altLang="fr-FR" dirty="0"/>
              <a:t>Pixel </a:t>
            </a:r>
            <a:r>
              <a:rPr lang="fr-FR" altLang="fr-FR" dirty="0" err="1"/>
              <a:t>Loss</a:t>
            </a:r>
            <a:r>
              <a:rPr lang="fr-FR" altLang="fr-FR" dirty="0"/>
              <a:t>: </a:t>
            </a:r>
            <a:r>
              <a:rPr lang="fr-FR" altLang="fr-FR" dirty="0" err="1"/>
              <a:t>Measures</a:t>
            </a:r>
            <a:r>
              <a:rPr lang="fr-FR" altLang="fr-FR" dirty="0"/>
              <a:t> pixel-</a:t>
            </a:r>
            <a:r>
              <a:rPr lang="fr-FR" altLang="fr-FR" dirty="0" err="1"/>
              <a:t>wise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 </a:t>
            </a:r>
            <a:r>
              <a:rPr lang="fr-FR" altLang="fr-FR" dirty="0" err="1"/>
              <a:t>between</a:t>
            </a:r>
            <a:r>
              <a:rPr lang="fr-FR" altLang="fr-FR" dirty="0"/>
              <a:t> </a:t>
            </a:r>
            <a:r>
              <a:rPr lang="fr-FR" altLang="fr-FR" dirty="0" err="1"/>
              <a:t>hr_images</a:t>
            </a:r>
            <a:r>
              <a:rPr lang="fr-FR" altLang="fr-FR" dirty="0"/>
              <a:t> and </a:t>
            </a:r>
            <a:r>
              <a:rPr lang="fr-FR" altLang="fr-FR" dirty="0" err="1"/>
              <a:t>sr_images</a:t>
            </a:r>
            <a:r>
              <a:rPr lang="fr-FR" altLang="fr-FR" dirty="0"/>
              <a:t>.</a:t>
            </a:r>
          </a:p>
          <a:p>
            <a:pPr marR="0" lvl="0" fontAlgn="base">
              <a:buSzTx/>
              <a:tabLst/>
            </a:pPr>
            <a:r>
              <a:rPr lang="fr-FR" altLang="fr-FR" dirty="0"/>
              <a:t>Total </a:t>
            </a:r>
            <a:r>
              <a:rPr lang="fr-FR" altLang="fr-FR" dirty="0" err="1"/>
              <a:t>Generator</a:t>
            </a:r>
            <a:r>
              <a:rPr lang="fr-FR" altLang="fr-FR" dirty="0"/>
              <a:t> </a:t>
            </a:r>
            <a:r>
              <a:rPr lang="fr-FR" altLang="fr-FR" dirty="0" err="1"/>
              <a:t>Loss</a:t>
            </a:r>
            <a:r>
              <a:rPr lang="fr-FR" altLang="fr-FR" dirty="0"/>
              <a:t>: </a:t>
            </a:r>
            <a:r>
              <a:rPr lang="fr-FR" altLang="fr-FR" dirty="0" err="1"/>
              <a:t>Weighted</a:t>
            </a:r>
            <a:r>
              <a:rPr lang="fr-FR" altLang="fr-FR" dirty="0"/>
              <a:t> </a:t>
            </a:r>
            <a:r>
              <a:rPr lang="fr-FR" altLang="fr-FR" dirty="0" err="1"/>
              <a:t>sum</a:t>
            </a:r>
            <a:r>
              <a:rPr lang="fr-FR" altLang="fr-FR" dirty="0"/>
              <a:t> of content and pixel </a:t>
            </a:r>
            <a:r>
              <a:rPr lang="fr-FR" altLang="fr-FR" dirty="0" err="1"/>
              <a:t>losses</a:t>
            </a:r>
            <a:r>
              <a:rPr lang="fr-FR" altLang="fr-FR" dirty="0"/>
              <a:t>.</a:t>
            </a:r>
          </a:p>
          <a:p>
            <a:pPr marL="0" marR="0" lvl="0" indent="0" fontAlgn="base">
              <a:buSzTx/>
              <a:buNone/>
              <a:tabLst/>
            </a:pPr>
            <a:endParaRPr lang="fr-FR" altLang="fr-FR" dirty="0"/>
          </a:p>
          <a:p>
            <a:pPr marL="0" marR="0" lvl="0" indent="0" fontAlgn="base">
              <a:buSzTx/>
              <a:buNone/>
              <a:tabLst/>
            </a:pPr>
            <a:r>
              <a:rPr lang="fr-FR" altLang="fr-FR" b="1" dirty="0" err="1"/>
              <a:t>Discriminator</a:t>
            </a:r>
            <a:r>
              <a:rPr lang="fr-FR" altLang="fr-FR" b="1" dirty="0"/>
              <a:t> </a:t>
            </a:r>
            <a:r>
              <a:rPr lang="fr-FR" altLang="fr-FR" b="1" dirty="0" err="1"/>
              <a:t>Loss</a:t>
            </a:r>
            <a:r>
              <a:rPr lang="fr-FR" altLang="fr-FR" b="1" dirty="0"/>
              <a:t>:</a:t>
            </a:r>
          </a:p>
          <a:p>
            <a:pPr marR="0" lvl="0" fontAlgn="base">
              <a:buSzTx/>
              <a:tabLst/>
            </a:pPr>
            <a:r>
              <a:rPr lang="fr-FR" altLang="fr-FR" dirty="0" err="1"/>
              <a:t>Adversarial</a:t>
            </a:r>
            <a:r>
              <a:rPr lang="fr-FR" altLang="fr-FR" dirty="0"/>
              <a:t> </a:t>
            </a:r>
            <a:r>
              <a:rPr lang="fr-FR" altLang="fr-FR" dirty="0" err="1"/>
              <a:t>Loss</a:t>
            </a:r>
            <a:r>
              <a:rPr lang="fr-FR" altLang="fr-FR" dirty="0"/>
              <a:t>: </a:t>
            </a:r>
            <a:r>
              <a:rPr lang="fr-FR" altLang="fr-FR" dirty="0" err="1"/>
              <a:t>Measures</a:t>
            </a:r>
            <a:r>
              <a:rPr lang="fr-FR" altLang="fr-FR" dirty="0"/>
              <a:t> how </a:t>
            </a:r>
            <a:r>
              <a:rPr lang="fr-FR" altLang="fr-FR" dirty="0" err="1"/>
              <a:t>well</a:t>
            </a:r>
            <a:r>
              <a:rPr lang="fr-FR" altLang="fr-FR" dirty="0"/>
              <a:t> the </a:t>
            </a:r>
            <a:r>
              <a:rPr lang="fr-FR" altLang="fr-FR" dirty="0" err="1"/>
              <a:t>discriminator</a:t>
            </a:r>
            <a:r>
              <a:rPr lang="fr-FR" altLang="fr-FR" dirty="0"/>
              <a:t> can </a:t>
            </a:r>
            <a:r>
              <a:rPr lang="fr-FR" altLang="fr-FR" dirty="0" err="1"/>
              <a:t>distinguish</a:t>
            </a:r>
            <a:r>
              <a:rPr lang="fr-FR" altLang="fr-FR" dirty="0"/>
              <a:t> fake (</a:t>
            </a:r>
            <a:r>
              <a:rPr lang="fr-FR" altLang="fr-FR" dirty="0" err="1"/>
              <a:t>sr_images</a:t>
            </a:r>
            <a:r>
              <a:rPr lang="fr-FR" altLang="fr-FR" dirty="0"/>
              <a:t>) </a:t>
            </a:r>
            <a:r>
              <a:rPr lang="fr-FR" altLang="fr-FR" dirty="0" err="1"/>
              <a:t>from</a:t>
            </a:r>
            <a:r>
              <a:rPr lang="fr-FR" altLang="fr-FR" dirty="0"/>
              <a:t> real (</a:t>
            </a:r>
            <a:r>
              <a:rPr lang="fr-FR" altLang="fr-FR" dirty="0" err="1"/>
              <a:t>hr_images</a:t>
            </a:r>
            <a:r>
              <a:rPr lang="fr-FR" altLang="fr-FR" dirty="0"/>
              <a:t>).</a:t>
            </a:r>
          </a:p>
          <a:p>
            <a:pPr marR="0" lvl="0" fontAlgn="base">
              <a:buSzTx/>
              <a:tabLst/>
            </a:pPr>
            <a:r>
              <a:rPr lang="fr-FR" altLang="fr-FR" dirty="0" err="1"/>
              <a:t>Discriminator</a:t>
            </a:r>
            <a:r>
              <a:rPr lang="fr-FR" altLang="fr-FR" dirty="0"/>
              <a:t> </a:t>
            </a:r>
            <a:r>
              <a:rPr lang="fr-FR" altLang="fr-FR" dirty="0" err="1"/>
              <a:t>Loss</a:t>
            </a:r>
            <a:r>
              <a:rPr lang="fr-FR" altLang="fr-FR" dirty="0"/>
              <a:t>: </a:t>
            </a:r>
            <a:r>
              <a:rPr lang="fr-FR" altLang="fr-FR" dirty="0" err="1"/>
              <a:t>Combined</a:t>
            </a:r>
            <a:r>
              <a:rPr lang="fr-FR" altLang="fr-FR" dirty="0"/>
              <a:t> </a:t>
            </a:r>
            <a:r>
              <a:rPr lang="fr-FR" altLang="fr-FR" dirty="0" err="1"/>
              <a:t>loss</a:t>
            </a:r>
            <a:r>
              <a:rPr lang="fr-FR" altLang="fr-FR" dirty="0"/>
              <a:t> </a:t>
            </a:r>
            <a:r>
              <a:rPr lang="fr-FR" altLang="fr-FR" dirty="0" err="1"/>
              <a:t>from</a:t>
            </a:r>
            <a:r>
              <a:rPr lang="fr-FR" altLang="fr-FR" dirty="0"/>
              <a:t> </a:t>
            </a:r>
            <a:r>
              <a:rPr lang="fr-FR" altLang="fr-FR" dirty="0" err="1"/>
              <a:t>correctly</a:t>
            </a:r>
            <a:r>
              <a:rPr lang="fr-FR" altLang="fr-FR" dirty="0"/>
              <a:t> </a:t>
            </a:r>
            <a:r>
              <a:rPr lang="fr-FR" altLang="fr-FR" dirty="0" err="1"/>
              <a:t>classifying</a:t>
            </a:r>
            <a:r>
              <a:rPr lang="fr-FR" altLang="fr-FR" dirty="0"/>
              <a:t> </a:t>
            </a:r>
            <a:r>
              <a:rPr lang="fr-FR" altLang="fr-FR" dirty="0" err="1"/>
              <a:t>both</a:t>
            </a:r>
            <a:r>
              <a:rPr lang="fr-FR" altLang="fr-FR" dirty="0"/>
              <a:t> real and fake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Flask Application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27192"/>
            <a:ext cx="6718300" cy="2076892"/>
          </a:xfrm>
        </p:spPr>
        <p:txBody>
          <a:bodyPr/>
          <a:lstStyle/>
          <a:p>
            <a:pPr marL="74295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Flask </a:t>
            </a:r>
            <a:r>
              <a:rPr lang="en-US" sz="1800" kern="1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appliation</a:t>
            </a:r>
            <a:r>
              <a:rPr lang="en-US" sz="1800" kern="1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provides a user interface to take advantage of the capabilities of the model, we can upload low-resolution images and receiving enhanced high-resolution outputs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3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Key Endpoints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199" y="2191761"/>
            <a:ext cx="7755467" cy="3848208"/>
          </a:xfrm>
        </p:spPr>
        <p:txBody>
          <a:bodyPr/>
          <a:lstStyle/>
          <a:p>
            <a:pPr lvl="1"/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/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: render the image upload page.</a:t>
            </a:r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/upload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: Handles image uploads. </a:t>
            </a:r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/enhance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: Processes the uploaded image using the ESRGAN model and returns the result.</a:t>
            </a:r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/result/&lt;image&gt;: 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Renders a page to display the result, showing the generated image.</a:t>
            </a:r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 /uploads/&lt;filename&gt;: 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Serves the uploaded files from the UPLOAD_FOLDER directory </a:t>
            </a:r>
          </a:p>
          <a:p>
            <a:pPr lvl="1"/>
            <a:r>
              <a:rPr lang="fr-FR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100" dirty="0">
                <a:latin typeface="Georgia" panose="02040502050405020303" pitchFamily="18" charset="0"/>
                <a:cs typeface="Courier New" panose="02070309020205020404" pitchFamily="49" charset="0"/>
              </a:rPr>
              <a:t>/generated/&lt;filename&gt;: </a:t>
            </a:r>
            <a:r>
              <a:rPr lang="en-US" sz="1800" kern="100" dirty="0">
                <a:latin typeface="Georgia" panose="02040502050405020303" pitchFamily="18" charset="0"/>
                <a:cs typeface="Courier New" panose="02070309020205020404" pitchFamily="49" charset="0"/>
              </a:rPr>
              <a:t>Serves the generated (enhanced) files from the GENERATED_FOLDER directory. </a:t>
            </a:r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lvl="1"/>
            <a:endParaRPr lang="fr-FR" sz="1800" kern="1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74295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3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371220-FDC6-4950-A136-B3F8CEFF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96" y="2606041"/>
            <a:ext cx="72480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In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this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project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we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aim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to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enhance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the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resolution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of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low-quality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images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using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the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Enhanced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Super-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Resolution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Generative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Adversarial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Network (ESRGAN). This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advanced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technique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is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crucial in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fields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like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medical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imaging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, satellite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imaging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, and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photography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where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high-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quality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images are essential for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accurate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analysis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and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better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insights. By leveraging ESRGAN,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we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can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upscale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images,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significantly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improving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their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clarity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 and </a:t>
            </a:r>
            <a:r>
              <a:rPr lang="fr-FR" altLang="fr-FR" sz="2000" dirty="0" err="1">
                <a:solidFill>
                  <a:schemeClr val="bg1"/>
                </a:solidFill>
                <a:cs typeface="Arial" panose="020B0604020202020204" pitchFamily="34" charset="0"/>
              </a:rPr>
              <a:t>detail</a:t>
            </a:r>
            <a:r>
              <a:rPr lang="fr-FR" altLang="fr-FR" sz="20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7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P</a:t>
            </a:r>
            <a:r>
              <a:rPr lang="en-US" dirty="0"/>
              <a:t>roject 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064" y="2733177"/>
            <a:ext cx="6603848" cy="1788489"/>
          </a:xfrm>
        </p:spPr>
        <p:txBody>
          <a:bodyPr/>
          <a:lstStyle/>
          <a:p>
            <a:pPr lvl="0"/>
            <a:r>
              <a:rPr lang="en-US" dirty="0"/>
              <a:t>Develop an ESRGAN model to upscale low-resolution images to high-resolution images.</a:t>
            </a:r>
            <a:endParaRPr lang="fr-FR" dirty="0"/>
          </a:p>
          <a:p>
            <a:pPr lvl="0"/>
            <a:r>
              <a:rPr lang="en-US" dirty="0"/>
              <a:t>Train the ESRGAN model using high-quality image datasets.</a:t>
            </a:r>
            <a:endParaRPr lang="fr-FR" dirty="0"/>
          </a:p>
          <a:p>
            <a:pPr lvl="0"/>
            <a:r>
              <a:rPr lang="en-US" dirty="0"/>
              <a:t>Create a user-friendly web application using Flask for image upload and enhancement.</a:t>
            </a:r>
            <a:endParaRPr lang="fr-FR" dirty="0"/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 (GAN)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1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5DE45F7-2557-43BF-A574-8DDB213383B8}"/>
              </a:ext>
            </a:extLst>
          </p:cNvPr>
          <p:cNvSpPr txBox="1">
            <a:spLocks/>
          </p:cNvSpPr>
          <p:nvPr/>
        </p:nvSpPr>
        <p:spPr>
          <a:xfrm>
            <a:off x="724447" y="2273182"/>
            <a:ext cx="6718300" cy="1391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A Generative Adversarial Network (GAN) is a class of machine learning frameworks designed by Ian Goodfellow and his colleagues in 2014. GANs are composed of two neural networks: a </a:t>
            </a:r>
            <a:r>
              <a:rPr lang="en-US" b="1" dirty="0"/>
              <a:t>generator</a:t>
            </a:r>
            <a:r>
              <a:rPr lang="en-US" dirty="0"/>
              <a:t> and a </a:t>
            </a:r>
            <a:r>
              <a:rPr lang="en-US" b="1" dirty="0"/>
              <a:t>discriminator</a:t>
            </a:r>
            <a:r>
              <a:rPr lang="en-US" dirty="0"/>
              <a:t>, which are pitted against each other in a zero-sum game.</a:t>
            </a:r>
          </a:p>
        </p:txBody>
      </p:sp>
    </p:spTree>
    <p:extLst>
      <p:ext uri="{BB962C8B-B14F-4D97-AF65-F5344CB8AC3E}">
        <p14:creationId xmlns:p14="http://schemas.microsoft.com/office/powerpoint/2010/main" val="335892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4" y="2999472"/>
            <a:ext cx="7781544" cy="859055"/>
          </a:xfrm>
        </p:spPr>
        <p:txBody>
          <a:bodyPr/>
          <a:lstStyle/>
          <a:p>
            <a:r>
              <a:rPr lang="fr-FR" dirty="0"/>
              <a:t>Model Architecture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7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A48-94D2-C672-6466-D41C74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81125"/>
            <a:ext cx="11214100" cy="535531"/>
          </a:xfrm>
        </p:spPr>
        <p:txBody>
          <a:bodyPr/>
          <a:lstStyle/>
          <a:p>
            <a:r>
              <a:rPr lang="fr-FR" dirty="0"/>
              <a:t>Generator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AA762-6C25-9356-5B51-7B580EE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309E-F726-977A-C62E-2629BFF4F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27192"/>
            <a:ext cx="6718300" cy="1803615"/>
          </a:xfrm>
        </p:spPr>
        <p:txBody>
          <a:bodyPr/>
          <a:lstStyle/>
          <a:p>
            <a:r>
              <a:rPr lang="en-US" dirty="0"/>
              <a:t>Upscale low-resolution images of shape (128, 128, 3) to high-resolution images of shape (256, 256, 3).</a:t>
            </a:r>
          </a:p>
          <a:p>
            <a:r>
              <a:rPr lang="en-US" dirty="0"/>
              <a:t>Captures low-level features from the input image.</a:t>
            </a:r>
          </a:p>
          <a:p>
            <a:r>
              <a:rPr lang="en-US" dirty="0"/>
              <a:t>Applies convolution operations to detect basic image features like edges and textures.</a:t>
            </a:r>
          </a:p>
        </p:txBody>
      </p:sp>
    </p:spTree>
    <p:extLst>
      <p:ext uri="{BB962C8B-B14F-4D97-AF65-F5344CB8AC3E}">
        <p14:creationId xmlns:p14="http://schemas.microsoft.com/office/powerpoint/2010/main" val="368756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492</TotalTime>
  <Words>908</Words>
  <Application>Microsoft Office PowerPoint</Application>
  <PresentationFormat>Grand écran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Aptos</vt:lpstr>
      <vt:lpstr>Arial</vt:lpstr>
      <vt:lpstr>Calibri</vt:lpstr>
      <vt:lpstr>Georgia</vt:lpstr>
      <vt:lpstr>Times New Roman</vt:lpstr>
      <vt:lpstr>Trade Gothic LT Pro</vt:lpstr>
      <vt:lpstr>Trebuchet MS</vt:lpstr>
      <vt:lpstr>Office Theme</vt:lpstr>
      <vt:lpstr>Enhancing image Resolution (GAN) </vt:lpstr>
      <vt:lpstr>INTRODUCTION</vt:lpstr>
      <vt:lpstr>Présentation PowerPoint</vt:lpstr>
      <vt:lpstr>Project Objectives</vt:lpstr>
      <vt:lpstr>Présentation PowerPoint</vt:lpstr>
      <vt:lpstr>Generative adversarial network (GAN)</vt:lpstr>
      <vt:lpstr>Présentation PowerPoint</vt:lpstr>
      <vt:lpstr>Model Architecture</vt:lpstr>
      <vt:lpstr>Generator</vt:lpstr>
      <vt:lpstr>Discriminator</vt:lpstr>
      <vt:lpstr>Dataset Preparation</vt:lpstr>
      <vt:lpstr>Resizing</vt:lpstr>
      <vt:lpstr>Creating a low-resolution version  of the images</vt:lpstr>
      <vt:lpstr>Data augmentation</vt:lpstr>
      <vt:lpstr>Generating the dataset</vt:lpstr>
      <vt:lpstr>Présentation PowerPoint</vt:lpstr>
      <vt:lpstr>Building the model</vt:lpstr>
      <vt:lpstr>Présentation PowerPoint</vt:lpstr>
      <vt:lpstr>Generator</vt:lpstr>
      <vt:lpstr>Discriminator</vt:lpstr>
      <vt:lpstr>Combined Model</vt:lpstr>
      <vt:lpstr>Training process</vt:lpstr>
      <vt:lpstr>Training Loop</vt:lpstr>
      <vt:lpstr>Training Steps</vt:lpstr>
      <vt:lpstr>Loss Functions</vt:lpstr>
      <vt:lpstr>Flask Application </vt:lpstr>
      <vt:lpstr>Overview</vt:lpstr>
      <vt:lpstr>Key 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image Resolution (GAN)</dc:title>
  <dc:creator>Anass Foughali</dc:creator>
  <cp:lastModifiedBy>Adnane Mouhmid</cp:lastModifiedBy>
  <cp:revision>13</cp:revision>
  <dcterms:created xsi:type="dcterms:W3CDTF">2024-06-14T11:38:06Z</dcterms:created>
  <dcterms:modified xsi:type="dcterms:W3CDTF">2024-06-22T17:51:13Z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