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56" r:id="rId2"/>
    <p:sldId id="257" r:id="rId3"/>
    <p:sldId id="289" r:id="rId4"/>
    <p:sldId id="292" r:id="rId5"/>
    <p:sldId id="294" r:id="rId6"/>
    <p:sldId id="296" r:id="rId7"/>
    <p:sldId id="297" r:id="rId8"/>
    <p:sldId id="298" r:id="rId9"/>
    <p:sldId id="307" r:id="rId10"/>
    <p:sldId id="266" r:id="rId11"/>
  </p:sldIdLst>
  <p:sldSz cx="12192000" cy="6858000"/>
  <p:notesSz cx="6858000" cy="9144000"/>
  <p:embeddedFontLst>
    <p:embeddedFont>
      <p:font typeface="Fira Sans Extra Condensed Medium" panose="020B060402020202020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
      <p:font typeface="Montserrat Medium" panose="00000600000000000000" pitchFamily="2" charset="0"/>
      <p:regular r:id="rId21"/>
      <p:bold r:id="rId22"/>
      <p:italic r:id="rId23"/>
      <p:boldItalic r:id="rId24"/>
    </p:embeddedFont>
    <p:embeddedFont>
      <p:font typeface="Roboto" panose="02000000000000000000" pitchFamily="2"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F0ADA2-F922-4F73-9524-94EFD17CD898}" v="173" dt="2024-10-16T11:27:04.015"/>
    <p1510:client id="{F7F7CCA3-9272-4832-AB78-09E75F1B1198}" v="545" dt="2024-10-15T17:16:07.691"/>
  </p1510:revLst>
</p1510:revInfo>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3">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4"/>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uthor/37088891476" TargetMode="External"/><Relationship Id="rId2" Type="http://schemas.openxmlformats.org/officeDocument/2006/relationships/hyperlink" Target="https://ieeexplore.ieee.org/author/37088849350" TargetMode="External"/><Relationship Id="rId1" Type="http://schemas.openxmlformats.org/officeDocument/2006/relationships/slideLayout" Target="../slideLayouts/slideLayout2.xml"/><Relationship Id="rId5" Type="http://schemas.openxmlformats.org/officeDocument/2006/relationships/hyperlink" Target="https://ieeexplore.ieee.org/author/37992226200" TargetMode="External"/><Relationship Id="rId4" Type="http://schemas.openxmlformats.org/officeDocument/2006/relationships/hyperlink" Target="https://ieeexplore.ieee.org/author/3708889225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mt="20000"/>
          </a:blip>
          <a:srcRect l="1514" r="2310" b="19493"/>
          <a:stretch/>
        </p:blipFill>
        <p:spPr>
          <a:xfrm>
            <a:off x="-1235" y="7409"/>
            <a:ext cx="12272787" cy="6858000"/>
          </a:xfrm>
          <a:prstGeom prst="rect">
            <a:avLst/>
          </a:prstGeom>
          <a:noFill/>
          <a:ln>
            <a:noFill/>
          </a:ln>
        </p:spPr>
      </p:pic>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AY 2020-24</a:t>
              </a:r>
              <a:endParaRPr sz="1351"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0" b="0" i="0" u="none" strike="noStrike" cap="none" dirty="0">
                  <a:solidFill>
                    <a:schemeClr val="lt1"/>
                  </a:solidFill>
                  <a:latin typeface="Calibri"/>
                  <a:ea typeface="Calibri"/>
                  <a:cs typeface="Calibri"/>
                  <a:sym typeface="Calibri"/>
                </a:rPr>
                <a:t>Major Project</a:t>
              </a:r>
            </a:p>
          </p:txBody>
        </p:sp>
      </p:grpSp>
      <p:sp>
        <p:nvSpPr>
          <p:cNvPr id="92" name="Google Shape;92;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4">
            <a:alphaModFix/>
          </a:blip>
          <a:srcRect l="22328" t="32664" r="61002" b="35101"/>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467790" y="432083"/>
            <a:ext cx="4917595" cy="594783"/>
          </a:xfrm>
          <a:prstGeom prst="rect">
            <a:avLst/>
          </a:prstGeom>
          <a:solidFill>
            <a:schemeClr val="accent4"/>
          </a:solidFill>
          <a:ln>
            <a:noFill/>
          </a:ln>
        </p:spPr>
        <p:txBody>
          <a:bodyPr spcFirstLastPara="1" wrap="square" lIns="91425" tIns="45700" rIns="91425" bIns="45700" anchor="ctr" anchorCtr="0">
            <a:noAutofit/>
          </a:bodyPr>
          <a:lstStyle/>
          <a:p>
            <a:pPr algn="ctr">
              <a:buSzPts val="1800"/>
            </a:pPr>
            <a:r>
              <a:rPr lang="en-US" sz="1800" b="1" dirty="0">
                <a:solidFill>
                  <a:schemeClr val="dk1"/>
                </a:solidFill>
                <a:latin typeface="Times New Roman"/>
                <a:ea typeface="Montserrat"/>
                <a:cs typeface="Times New Roman"/>
              </a:rPr>
              <a:t>AI Health Care Chat bot using Python</a:t>
            </a:r>
            <a:endParaRPr lang="en-US" sz="1800" b="1" i="0" u="none" strike="noStrike" cap="none" dirty="0">
              <a:solidFill>
                <a:schemeClr val="dk1"/>
              </a:solidFill>
              <a:latin typeface="Times New Roman"/>
              <a:ea typeface="Montserrat"/>
              <a:cs typeface="Times New Roman"/>
            </a:endParaRPr>
          </a:p>
        </p:txBody>
      </p:sp>
      <p:sp>
        <p:nvSpPr>
          <p:cNvPr id="2" name="Google Shape;111;p1">
            <a:extLst>
              <a:ext uri="{FF2B5EF4-FFF2-40B4-BE49-F238E27FC236}">
                <a16:creationId xmlns:a16="http://schemas.microsoft.com/office/drawing/2014/main" id="{9D6E9948-A142-7B28-3C91-30F0929BCAEC}"/>
              </a:ext>
            </a:extLst>
          </p:cNvPr>
          <p:cNvSpPr/>
          <p:nvPr/>
        </p:nvSpPr>
        <p:spPr>
          <a:xfrm>
            <a:off x="66260" y="5253329"/>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indent="-285750" algn="ctr">
              <a:buSzPts val="1400"/>
              <a:buFont typeface="Arial" panose="020B0604020202020204" pitchFamily="34" charset="0"/>
              <a:buChar char="•"/>
            </a:pPr>
            <a:r>
              <a:rPr lang="en-US" b="1" dirty="0">
                <a:solidFill>
                  <a:schemeClr val="dk1"/>
                </a:solidFill>
                <a:latin typeface="Montserrat Medium"/>
                <a:sym typeface="Montserrat Medium"/>
              </a:rPr>
              <a:t>Shaik Anas</a:t>
            </a:r>
            <a:endParaRPr lang="en-US" sz="1400" b="1" i="0" u="none" strike="noStrike" cap="none" dirty="0">
              <a:solidFill>
                <a:schemeClr val="dk1"/>
              </a:solidFill>
              <a:latin typeface="Arial"/>
              <a:ea typeface="Arial"/>
              <a:cs typeface="Arial"/>
              <a:sym typeface="Arial"/>
            </a:endParaRPr>
          </a:p>
          <a:p>
            <a:pPr marL="285750" indent="-285750" algn="ctr">
              <a:buSzPts val="1400"/>
              <a:buFont typeface="Arial" panose="020B0604020202020204" pitchFamily="34" charset="0"/>
              <a:buChar char="•"/>
            </a:pPr>
            <a:r>
              <a:rPr lang="en-US" b="1" dirty="0">
                <a:solidFill>
                  <a:schemeClr val="dk1"/>
                </a:solidFill>
                <a:latin typeface="Montserrat Medium"/>
              </a:rPr>
              <a:t>Uday Kiran</a:t>
            </a:r>
          </a:p>
          <a:p>
            <a:pPr marL="285750" indent="-285750" algn="ctr">
              <a:buSzPts val="1400"/>
              <a:buFont typeface="Arial" panose="020B0604020202020204" pitchFamily="34" charset="0"/>
              <a:buChar char="•"/>
            </a:pPr>
            <a:r>
              <a:rPr lang="en-US" b="1" dirty="0">
                <a:solidFill>
                  <a:schemeClr val="dk1"/>
                </a:solidFill>
                <a:latin typeface="Montserrat Medium"/>
              </a:rPr>
              <a:t>Sai Sandeep</a:t>
            </a:r>
            <a:endParaRPr lang="en-US" sz="1400" b="1" i="0" u="none" strike="noStrike" cap="none" dirty="0">
              <a:solidFill>
                <a:schemeClr val="dk1"/>
              </a:solidFill>
              <a:latin typeface="Montserrat Medium"/>
              <a:ea typeface="Arial"/>
              <a:cs typeface="Arial"/>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9449802" y="5295901"/>
            <a:ext cx="2926946"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algn="ctr">
              <a:buSzPts val="1400"/>
            </a:pPr>
            <a:r>
              <a:rPr lang="en-US" b="1" dirty="0" err="1">
                <a:solidFill>
                  <a:schemeClr val="dk1"/>
                </a:solidFill>
                <a:latin typeface="Montserrat Medium"/>
              </a:rPr>
              <a:t>Sundaraman</a:t>
            </a:r>
            <a:r>
              <a:rPr lang="en-US" b="1" dirty="0">
                <a:solidFill>
                  <a:schemeClr val="dk1"/>
                </a:solidFill>
                <a:latin typeface="Montserrat Medium"/>
              </a:rPr>
              <a:t> Sir</a:t>
            </a:r>
            <a:endParaRPr lang="en-US" sz="1400" b="1" i="0" u="none" strike="noStrike" cap="none" dirty="0">
              <a:solidFill>
                <a:schemeClr val="dk1"/>
              </a:solidFill>
              <a:latin typeface="Montserrat Medium"/>
              <a:ea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4">
            <a:alphaModFix/>
          </a:blip>
          <a:src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Details</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Photo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Track</a:t>
              </a:r>
              <a:endParaRPr sz="1000" b="1" i="0" u="none" strike="noStrike" cap="none" dirty="0">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Roll No</a:t>
              </a:r>
              <a:endParaRPr sz="1000" b="1" i="0" u="none" strike="noStrike" cap="none" dirty="0">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Name</a:t>
              </a:r>
              <a:endParaRPr lang="en-US" sz="1000" b="1" dirty="0">
                <a:ea typeface="Verdana"/>
              </a:endParaRP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957271" y="1426376"/>
            <a:ext cx="10609940" cy="941509"/>
            <a:chOff x="905784" y="1270748"/>
            <a:chExt cx="10609940" cy="941509"/>
          </a:xfrm>
        </p:grpSpPr>
        <p:sp>
          <p:nvSpPr>
            <p:cNvPr id="18" name="Google Shape;120;p76">
              <a:extLst>
                <a:ext uri="{FF2B5EF4-FFF2-40B4-BE49-F238E27FC236}">
                  <a16:creationId xmlns:a16="http://schemas.microsoft.com/office/drawing/2014/main" id="{6CA962F3-D447-C626-9C8B-C981ADBCA2B9}"/>
                </a:ext>
              </a:extLst>
            </p:cNvPr>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1050" b="0" i="0" u="none" strike="noStrike" cap="none" dirty="0">
                <a:solidFill>
                  <a:srgbClr val="000000"/>
                </a:solidFill>
                <a:latin typeface="Arial"/>
                <a:ea typeface="Arial"/>
                <a:cs typeface="Arial"/>
                <a:sym typeface="Arial"/>
              </a:endParaRPr>
            </a:p>
          </p:txBody>
        </p:sp>
        <p:sp>
          <p:nvSpPr>
            <p:cNvPr id="19" name="Google Shape;120;p76">
              <a:extLst>
                <a:ext uri="{FF2B5EF4-FFF2-40B4-BE49-F238E27FC236}">
                  <a16:creationId xmlns:a16="http://schemas.microsoft.com/office/drawing/2014/main" id="{453EAC09-D32E-7EED-F68B-2E1E43446A9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dirty="0">
                  <a:solidFill>
                    <a:schemeClr val="lt1"/>
                  </a:solidFill>
                  <a:latin typeface="Verdana"/>
                  <a:ea typeface="Verdana"/>
                </a:rPr>
                <a:t>BU21EECE0100415</a:t>
              </a:r>
              <a:endParaRPr lang="en-US" b="0" i="0" u="none" strike="noStrike" cap="none" dirty="0">
                <a:solidFill>
                  <a:schemeClr val="lt1"/>
                </a:solidFill>
                <a:latin typeface="Verdana"/>
                <a:ea typeface="Verdana"/>
              </a:endParaRPr>
            </a:p>
          </p:txBody>
        </p:sp>
        <p:sp>
          <p:nvSpPr>
            <p:cNvPr id="21" name="Google Shape;120;p76">
              <a:extLst>
                <a:ext uri="{FF2B5EF4-FFF2-40B4-BE49-F238E27FC236}">
                  <a16:creationId xmlns:a16="http://schemas.microsoft.com/office/drawing/2014/main" id="{DE56DF2B-5335-AE58-398A-10B30B744F1E}"/>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3600"/>
              </a:pPr>
              <a:r>
                <a:rPr lang="en-US" sz="1800" dirty="0" err="1">
                  <a:solidFill>
                    <a:schemeClr val="lt1"/>
                  </a:solidFill>
                  <a:latin typeface="Verdana"/>
                  <a:ea typeface="Verdana"/>
                </a:rPr>
                <a:t>K.Uday</a:t>
              </a:r>
              <a:r>
                <a:rPr lang="en-US" sz="1800" dirty="0">
                  <a:solidFill>
                    <a:schemeClr val="lt1"/>
                  </a:solidFill>
                  <a:latin typeface="Verdana"/>
                  <a:ea typeface="Verdana"/>
                </a:rPr>
                <a:t> Kiran</a:t>
              </a:r>
              <a:endParaRPr lang="en-US" sz="1800" b="0" i="0" u="none" strike="noStrike" cap="none" dirty="0">
                <a:solidFill>
                  <a:schemeClr val="lt1"/>
                </a:solidFill>
                <a:latin typeface="Verdana"/>
                <a:ea typeface="Verdana"/>
              </a:endParaRPr>
            </a:p>
          </p:txBody>
        </p:sp>
      </p:grpSp>
      <p:grpSp>
        <p:nvGrpSpPr>
          <p:cNvPr id="22" name="Group 21">
            <a:extLst>
              <a:ext uri="{FF2B5EF4-FFF2-40B4-BE49-F238E27FC236}">
                <a16:creationId xmlns:a16="http://schemas.microsoft.com/office/drawing/2014/main" id="{F7DCE4E5-0271-1BA1-0E5E-99E9BFDC0095}"/>
              </a:ext>
            </a:extLst>
          </p:cNvPr>
          <p:cNvGrpSpPr/>
          <p:nvPr/>
        </p:nvGrpSpPr>
        <p:grpSpPr>
          <a:xfrm>
            <a:off x="982266" y="2998421"/>
            <a:ext cx="10609940" cy="941509"/>
            <a:chOff x="905784" y="1270748"/>
            <a:chExt cx="10609940" cy="941509"/>
          </a:xfrm>
        </p:grpSpPr>
        <p:sp>
          <p:nvSpPr>
            <p:cNvPr id="23" name="Google Shape;120;p76">
              <a:extLst>
                <a:ext uri="{FF2B5EF4-FFF2-40B4-BE49-F238E27FC236}">
                  <a16:creationId xmlns:a16="http://schemas.microsoft.com/office/drawing/2014/main" id="{71E47BAB-A39F-C1CD-E15C-652105F1F1DE}"/>
                </a:ext>
              </a:extLst>
            </p:cNvPr>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1050" b="0" i="0" u="none" strike="noStrike" cap="none" dirty="0">
                <a:solidFill>
                  <a:srgbClr val="000000"/>
                </a:solidFill>
                <a:latin typeface="Arial"/>
                <a:ea typeface="Arial"/>
                <a:cs typeface="Arial"/>
                <a:sym typeface="Arial"/>
              </a:endParaRPr>
            </a:p>
          </p:txBody>
        </p:sp>
        <p:sp>
          <p:nvSpPr>
            <p:cNvPr id="24" name="Google Shape;120;p76">
              <a:extLst>
                <a:ext uri="{FF2B5EF4-FFF2-40B4-BE49-F238E27FC236}">
                  <a16:creationId xmlns:a16="http://schemas.microsoft.com/office/drawing/2014/main" id="{3D317F98-521D-0A8B-87B6-C44AAC328168}"/>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25" name="Google Shape;120;p76">
              <a:extLst>
                <a:ext uri="{FF2B5EF4-FFF2-40B4-BE49-F238E27FC236}">
                  <a16:creationId xmlns:a16="http://schemas.microsoft.com/office/drawing/2014/main" id="{D386AA56-F2F5-56F4-0B77-077184791E12}"/>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dirty="0">
                  <a:solidFill>
                    <a:schemeClr val="lt1"/>
                  </a:solidFill>
                  <a:latin typeface="Verdana"/>
                  <a:ea typeface="Verdana"/>
                </a:rPr>
                <a:t>BU21EECE0100434</a:t>
              </a:r>
              <a:endParaRPr lang="en-US" b="0" i="0" u="none" strike="noStrike" cap="none" dirty="0">
                <a:solidFill>
                  <a:schemeClr val="lt1"/>
                </a:solidFill>
                <a:latin typeface="Verdana"/>
                <a:ea typeface="Verdana"/>
              </a:endParaRPr>
            </a:p>
          </p:txBody>
        </p:sp>
        <p:sp>
          <p:nvSpPr>
            <p:cNvPr id="26" name="Google Shape;120;p76">
              <a:extLst>
                <a:ext uri="{FF2B5EF4-FFF2-40B4-BE49-F238E27FC236}">
                  <a16:creationId xmlns:a16="http://schemas.microsoft.com/office/drawing/2014/main" id="{49905DAB-27F0-0BFC-C243-04C498A04B7C}"/>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3600"/>
              </a:pPr>
              <a:r>
                <a:rPr lang="en-US" sz="1800" dirty="0" err="1">
                  <a:solidFill>
                    <a:schemeClr val="lt1"/>
                  </a:solidFill>
                  <a:latin typeface="Verdana"/>
                  <a:ea typeface="Verdana"/>
                </a:rPr>
                <a:t>L.Sai</a:t>
              </a:r>
              <a:r>
                <a:rPr lang="en-US" sz="1800" dirty="0">
                  <a:solidFill>
                    <a:schemeClr val="lt1"/>
                  </a:solidFill>
                  <a:latin typeface="Verdana"/>
                  <a:ea typeface="Verdana"/>
                </a:rPr>
                <a:t> Sandeep</a:t>
              </a:r>
              <a:endParaRPr lang="en-US" sz="1800" b="0" i="0" u="none" strike="noStrike" cap="none" dirty="0">
                <a:solidFill>
                  <a:schemeClr val="lt1"/>
                </a:solidFill>
                <a:latin typeface="Verdana"/>
                <a:ea typeface="Verdana"/>
              </a:endParaRPr>
            </a:p>
          </p:txBody>
        </p:sp>
      </p:grpSp>
      <p:grpSp>
        <p:nvGrpSpPr>
          <p:cNvPr id="27" name="Group 26">
            <a:extLst>
              <a:ext uri="{FF2B5EF4-FFF2-40B4-BE49-F238E27FC236}">
                <a16:creationId xmlns:a16="http://schemas.microsoft.com/office/drawing/2014/main" id="{4DA73C9C-0F6E-6BEE-A24F-8C1CF7F1E2F9}"/>
              </a:ext>
            </a:extLst>
          </p:cNvPr>
          <p:cNvGrpSpPr/>
          <p:nvPr/>
        </p:nvGrpSpPr>
        <p:grpSpPr>
          <a:xfrm>
            <a:off x="1024032" y="4468184"/>
            <a:ext cx="10609940" cy="941509"/>
            <a:chOff x="905784" y="1270748"/>
            <a:chExt cx="10609940" cy="941509"/>
          </a:xfrm>
        </p:grpSpPr>
        <p:sp>
          <p:nvSpPr>
            <p:cNvPr id="28" name="Google Shape;120;p76">
              <a:extLst>
                <a:ext uri="{FF2B5EF4-FFF2-40B4-BE49-F238E27FC236}">
                  <a16:creationId xmlns:a16="http://schemas.microsoft.com/office/drawing/2014/main" id="{0D5B3069-B7BA-DDA3-98B1-F6359D773497}"/>
                </a:ext>
              </a:extLst>
            </p:cNvPr>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1050" b="0" i="0" u="none" strike="noStrike" cap="none" dirty="0">
                <a:solidFill>
                  <a:srgbClr val="000000"/>
                </a:solidFill>
                <a:latin typeface="Arial"/>
                <a:ea typeface="Arial"/>
                <a:cs typeface="Arial"/>
                <a:sym typeface="Arial"/>
              </a:endParaRPr>
            </a:p>
          </p:txBody>
        </p:sp>
        <p:sp>
          <p:nvSpPr>
            <p:cNvPr id="29" name="Google Shape;120;p76">
              <a:extLst>
                <a:ext uri="{FF2B5EF4-FFF2-40B4-BE49-F238E27FC236}">
                  <a16:creationId xmlns:a16="http://schemas.microsoft.com/office/drawing/2014/main" id="{E87B517C-22E9-3056-FE63-D8A72C9F395E}"/>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30" name="Google Shape;120;p76">
              <a:extLst>
                <a:ext uri="{FF2B5EF4-FFF2-40B4-BE49-F238E27FC236}">
                  <a16:creationId xmlns:a16="http://schemas.microsoft.com/office/drawing/2014/main" id="{6483966F-D970-907A-05AF-F3F2822ED61B}"/>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dirty="0">
                  <a:solidFill>
                    <a:schemeClr val="lt1"/>
                  </a:solidFill>
                  <a:latin typeface="Verdana"/>
                  <a:ea typeface="Verdana"/>
                </a:rPr>
                <a:t>BU21EECE0100102</a:t>
              </a:r>
              <a:endParaRPr lang="en-US" b="0" i="0" u="none" strike="noStrike" cap="none" dirty="0">
                <a:solidFill>
                  <a:schemeClr val="lt1"/>
                </a:solidFill>
                <a:latin typeface="Verdana"/>
                <a:ea typeface="Verdana"/>
              </a:endParaRPr>
            </a:p>
          </p:txBody>
        </p:sp>
        <p:sp>
          <p:nvSpPr>
            <p:cNvPr id="31" name="Google Shape;120;p76">
              <a:extLst>
                <a:ext uri="{FF2B5EF4-FFF2-40B4-BE49-F238E27FC236}">
                  <a16:creationId xmlns:a16="http://schemas.microsoft.com/office/drawing/2014/main" id="{6F74652D-8B1D-7D05-48A6-73494D4EE712}"/>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3600"/>
              </a:pPr>
              <a:r>
                <a:rPr lang="en-US" sz="1800" dirty="0">
                  <a:solidFill>
                    <a:schemeClr val="lt1"/>
                  </a:solidFill>
                  <a:latin typeface="Verdana"/>
                  <a:ea typeface="Verdana"/>
                </a:rPr>
                <a:t>Shaik Anas</a:t>
              </a:r>
              <a:endParaRPr lang="en-US" sz="1800" b="0" i="0" u="none" strike="noStrike" cap="none" dirty="0">
                <a:solidFill>
                  <a:schemeClr val="lt1"/>
                </a:solidFill>
                <a:latin typeface="Verdana"/>
                <a:ea typeface="Verdana"/>
              </a:endParaRP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4" name="Picture 3" descr="A person smiling for a picture&#10;&#10;Description automatically generated">
            <a:extLst>
              <a:ext uri="{FF2B5EF4-FFF2-40B4-BE49-F238E27FC236}">
                <a16:creationId xmlns:a16="http://schemas.microsoft.com/office/drawing/2014/main" id="{26799868-72E1-2A4B-2123-711B480CE5C6}"/>
              </a:ext>
            </a:extLst>
          </p:cNvPr>
          <p:cNvPicPr>
            <a:picLocks noChangeAspect="1"/>
          </p:cNvPicPr>
          <p:nvPr/>
        </p:nvPicPr>
        <p:blipFill>
          <a:blip r:embed="rId5"/>
          <a:stretch>
            <a:fillRect/>
          </a:stretch>
        </p:blipFill>
        <p:spPr>
          <a:xfrm>
            <a:off x="940779" y="1219092"/>
            <a:ext cx="1231302" cy="1303853"/>
          </a:xfrm>
          <a:prstGeom prst="rect">
            <a:avLst/>
          </a:prstGeom>
        </p:spPr>
      </p:pic>
      <p:pic>
        <p:nvPicPr>
          <p:cNvPr id="6" name="Picture 5" descr="A person with dark hair wearing a blue shirt&#10;&#10;Description automatically generated">
            <a:extLst>
              <a:ext uri="{FF2B5EF4-FFF2-40B4-BE49-F238E27FC236}">
                <a16:creationId xmlns:a16="http://schemas.microsoft.com/office/drawing/2014/main" id="{EA31E0DC-3A3E-C77B-4465-D4331359401F}"/>
              </a:ext>
            </a:extLst>
          </p:cNvPr>
          <p:cNvPicPr>
            <a:picLocks noChangeAspect="1"/>
          </p:cNvPicPr>
          <p:nvPr/>
        </p:nvPicPr>
        <p:blipFill>
          <a:blip r:embed="rId6"/>
          <a:stretch>
            <a:fillRect/>
          </a:stretch>
        </p:blipFill>
        <p:spPr>
          <a:xfrm>
            <a:off x="940779" y="2903593"/>
            <a:ext cx="1273682" cy="1187770"/>
          </a:xfrm>
          <a:prstGeom prst="rect">
            <a:avLst/>
          </a:prstGeom>
        </p:spPr>
      </p:pic>
      <p:pic>
        <p:nvPicPr>
          <p:cNvPr id="13" name="Picture 12" descr="A person with a mustache and beard&#10;&#10;Description automatically generated">
            <a:extLst>
              <a:ext uri="{FF2B5EF4-FFF2-40B4-BE49-F238E27FC236}">
                <a16:creationId xmlns:a16="http://schemas.microsoft.com/office/drawing/2014/main" id="{D06651C8-0420-53B0-D320-8EF606BFFDD3}"/>
              </a:ext>
            </a:extLst>
          </p:cNvPr>
          <p:cNvPicPr>
            <a:picLocks noChangeAspect="1"/>
          </p:cNvPicPr>
          <p:nvPr/>
        </p:nvPicPr>
        <p:blipFill>
          <a:blip r:embed="rId7"/>
          <a:stretch>
            <a:fillRect/>
          </a:stretch>
        </p:blipFill>
        <p:spPr>
          <a:xfrm>
            <a:off x="921492" y="4320578"/>
            <a:ext cx="1312255" cy="13183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235231"/>
            <a:ext cx="9943179" cy="4093428"/>
          </a:xfrm>
          <a:prstGeom prst="rect">
            <a:avLst/>
          </a:prstGeom>
          <a:noFill/>
        </p:spPr>
        <p:txBody>
          <a:bodyPr wrap="square" lIns="91440" tIns="45720" rIns="91440" bIns="45720" rtlCol="0" anchor="t">
            <a:spAutoFit/>
          </a:bodyPr>
          <a:lstStyle/>
          <a:p>
            <a:r>
              <a:rPr lang="en-IN" dirty="0">
                <a:latin typeface="Verdana" panose="020B0604030504040204" pitchFamily="34" charset="0"/>
                <a:ea typeface="Verdana" panose="020B0604030504040204" pitchFamily="34" charset="0"/>
              </a:rPr>
              <a:t>Brief Description </a:t>
            </a:r>
          </a:p>
          <a:p>
            <a:r>
              <a:rPr lang="en-IN" sz="1200" dirty="0">
                <a:ea typeface="Verdana"/>
              </a:rPr>
              <a:t>A Python-Powered AI Healthcare Chatbot created to serve users with the following responsibilities:</a:t>
            </a:r>
          </a:p>
          <a:p>
            <a:r>
              <a:rPr lang="en-IN" sz="1200" dirty="0">
                <a:ea typeface="Verdana"/>
              </a:rPr>
              <a:t>Symptom Checking: Diagnosing what's wrong and telling you to go see the doc or not</a:t>
            </a:r>
          </a:p>
          <a:p>
            <a:r>
              <a:rPr lang="en-IN" sz="1200" dirty="0">
                <a:ea typeface="Verdana"/>
              </a:rPr>
              <a:t>Health Information: General information on diseases, drugs and medication; treatment.</a:t>
            </a:r>
          </a:p>
          <a:p>
            <a:r>
              <a:rPr lang="en-IN" sz="1200" dirty="0">
                <a:ea typeface="Verdana"/>
              </a:rPr>
              <a:t>Mental Health Support: Basic counselling and referring to a mental health expert.</a:t>
            </a:r>
          </a:p>
          <a:p>
            <a:r>
              <a:rPr lang="en-IN" sz="1200" dirty="0">
                <a:ea typeface="Verdana"/>
              </a:rPr>
              <a:t>Data Collection: To collect health-related data for measurement and sharing with providers</a:t>
            </a:r>
            <a:endParaRPr lang="en-IN" sz="1200" dirty="0"/>
          </a:p>
          <a:p>
            <a:r>
              <a:rPr lang="en-IN" sz="1200" dirty="0">
                <a:ea typeface="Verdana"/>
              </a:rPr>
              <a:t>Custom Advice: Providing personal health advice on the basis of user data.</a:t>
            </a:r>
            <a:endParaRPr lang="en-IN" sz="1200" dirty="0"/>
          </a:p>
          <a:p>
            <a:r>
              <a:rPr lang="en-IN" sz="1200" dirty="0">
                <a:ea typeface="Verdana"/>
              </a:rPr>
              <a:t>Home Remedies: </a:t>
            </a:r>
            <a:r>
              <a:rPr lang="en-IN" sz="1200" err="1">
                <a:ea typeface="Verdana"/>
              </a:rPr>
              <a:t>Advicing</a:t>
            </a:r>
            <a:r>
              <a:rPr lang="en-IN" sz="1200" dirty="0">
                <a:ea typeface="Verdana"/>
              </a:rPr>
              <a:t> Basic Home Remedies without Tablets.</a:t>
            </a:r>
          </a:p>
          <a:p>
            <a:r>
              <a:rPr lang="en-IN" sz="1200" dirty="0">
                <a:ea typeface="Verdana"/>
              </a:rPr>
              <a:t>.Key Emergency Guidance: Instant steps for complete emergencies.</a:t>
            </a:r>
          </a:p>
          <a:p>
            <a:r>
              <a:rPr lang="en-IN" sz="1200" dirty="0">
                <a:ea typeface="Verdana"/>
              </a:rPr>
              <a:t>These are implemented with the Python using such libraries as NLP, machine learning and web frameworks.</a:t>
            </a:r>
            <a:endParaRPr lang="en-IN" sz="1200" dirty="0"/>
          </a:p>
          <a:p>
            <a:endParaRPr lang="en-IN" sz="1200" dirty="0">
              <a:ea typeface="Verdana"/>
            </a:endParaRPr>
          </a:p>
          <a:p>
            <a:endParaRPr lang="en-IN" dirty="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a:t>
            </a:r>
          </a:p>
        </p:txBody>
      </p:sp>
      <p:sp>
        <p:nvSpPr>
          <p:cNvPr id="34" name="TextBox 33">
            <a:extLst>
              <a:ext uri="{FF2B5EF4-FFF2-40B4-BE49-F238E27FC236}">
                <a16:creationId xmlns:a16="http://schemas.microsoft.com/office/drawing/2014/main" id="{4A9AEFFB-1A20-899A-F8E0-29DEDB267EF4}"/>
              </a:ext>
            </a:extLst>
          </p:cNvPr>
          <p:cNvSpPr txBox="1"/>
          <p:nvPr/>
        </p:nvSpPr>
        <p:spPr>
          <a:xfrm>
            <a:off x="1014942" y="3860497"/>
            <a:ext cx="9943179" cy="2246769"/>
          </a:xfrm>
          <a:prstGeom prst="rect">
            <a:avLst/>
          </a:prstGeom>
          <a:noFill/>
        </p:spPr>
        <p:txBody>
          <a:bodyPr wrap="square" lIns="91440" tIns="45720" rIns="91440" bIns="45720" rtlCol="0" anchor="t">
            <a:spAutoFit/>
          </a:bodyPr>
          <a:lstStyle/>
          <a:p>
            <a:r>
              <a:rPr lang="en-IN" dirty="0">
                <a:latin typeface="Verdana" panose="020B0604030504040204" pitchFamily="34" charset="0"/>
                <a:ea typeface="Verdana" panose="020B0604030504040204" pitchFamily="34" charset="0"/>
              </a:rPr>
              <a:t>Main Goals </a:t>
            </a:r>
          </a:p>
          <a:p>
            <a:pPr marL="285750" indent="-285750">
              <a:buFont typeface="Arial" panose="020B0604020202020204" pitchFamily="34" charset="0"/>
              <a:buChar char="•"/>
            </a:pPr>
            <a:r>
              <a:rPr lang="en-IN" dirty="0">
                <a:latin typeface="Verdana"/>
                <a:ea typeface="Verdana"/>
              </a:rPr>
              <a:t>Home Remedies</a:t>
            </a:r>
            <a:endParaRPr lang="en-IN"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dirty="0">
                <a:latin typeface="Verdana"/>
                <a:ea typeface="Verdana"/>
              </a:rPr>
              <a:t>Ayurvedic </a:t>
            </a:r>
            <a:endParaRPr lang="en-IN"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dirty="0">
                <a:latin typeface="Verdana"/>
                <a:ea typeface="Verdana"/>
              </a:rPr>
              <a:t>P</a:t>
            </a:r>
            <a:r>
              <a:rPr lang="en-IN" dirty="0">
                <a:ea typeface="Verdana"/>
              </a:rPr>
              <a:t>ersonalized Health Advice</a:t>
            </a:r>
            <a:endParaRPr lang="en-IN"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dirty="0">
                <a:ea typeface="Verdana"/>
              </a:rPr>
              <a:t>Mental Health Support</a:t>
            </a:r>
            <a:endParaRPr lang="en-IN" dirty="0">
              <a:latin typeface="Verdana"/>
              <a:ea typeface="Verdana"/>
            </a:endParaRPr>
          </a:p>
          <a:p>
            <a:pPr marL="285750" indent="-285750">
              <a:buFont typeface="Arial" panose="020B0604020202020204" pitchFamily="34" charset="0"/>
              <a:buChar char="•"/>
            </a:pPr>
            <a:r>
              <a:rPr lang="en-IN" dirty="0">
                <a:ea typeface="Verdana"/>
              </a:rPr>
              <a:t>Reduce Healthcare Costs</a:t>
            </a:r>
          </a:p>
          <a:p>
            <a:r>
              <a:rPr lang="en-IN" dirty="0">
                <a:latin typeface="Verdana" panose="020B0604030504040204" pitchFamily="34" charset="0"/>
                <a:ea typeface="Verdana" panose="020B0604030504040204" pitchFamily="34" charset="0"/>
              </a:rPr>
              <a:t>Additional Goals </a:t>
            </a:r>
          </a:p>
          <a:p>
            <a:pPr marL="285750" indent="-285750">
              <a:buFont typeface="Arial" panose="020B0604020202020204" pitchFamily="34" charset="0"/>
              <a:buChar char="•"/>
            </a:pPr>
            <a:r>
              <a:rPr lang="en-IN" dirty="0">
                <a:ea typeface="Verdana"/>
              </a:rPr>
              <a:t>Enhance Access to Healthcare</a:t>
            </a:r>
            <a:endParaRPr lang="en-IN" dirty="0">
              <a:latin typeface="Verdana"/>
              <a:ea typeface="Verdana"/>
            </a:endParaRPr>
          </a:p>
          <a:p>
            <a:pPr marL="285750" indent="-285750">
              <a:buFont typeface="Arial" panose="020B0604020202020204" pitchFamily="34" charset="0"/>
              <a:buChar char="•"/>
            </a:pPr>
            <a:r>
              <a:rPr lang="en-IN" dirty="0">
                <a:ea typeface="Verdana" panose="020B0604030504040204" pitchFamily="34" charset="0"/>
              </a:rPr>
              <a:t>Information Delivery</a:t>
            </a: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9C7A79F-811B-6199-83C6-B29E508A22BB}"/>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2D4D71B1-EC66-081D-BAA7-214A29E75269}"/>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BAFB5DD6-4298-304F-878C-BC4BE1EC6DD8}"/>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AA99B7F1-1675-F441-E2D8-E7375E2D1EEF}"/>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5A4D25FF-FA9C-2AD4-9DA1-897800CF922A}"/>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9676A32D-2B57-5621-6126-CE4ABC5FD99A}"/>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DB96273B-31D4-A9D0-4276-255D63471453}"/>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39E9C00A-18BB-CBD9-2D23-0250EF391173}"/>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BCC37FA9-3380-3972-8974-283955F0D6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C6ECFB60-4922-9557-3C5E-7FA842E8B16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Gant Chart  - Milestones and Activities </a:t>
            </a:r>
          </a:p>
          <a:p>
            <a:pPr marL="0" marR="0" lvl="0" indent="0" algn="ctr" rtl="0">
              <a:lnSpc>
                <a:spcPct val="100000"/>
              </a:lnSpc>
              <a:spcBef>
                <a:spcPts val="0"/>
              </a:spcBef>
              <a:spcAft>
                <a:spcPts val="0"/>
              </a:spcAft>
              <a:buNone/>
            </a:pPr>
            <a:r>
              <a:rPr lang="en-IN" dirty="0">
                <a:latin typeface="Verdana"/>
                <a:ea typeface="Verdana"/>
              </a:rPr>
              <a:t> </a:t>
            </a: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a:t>
            </a:r>
            <a:endParaRPr dirty="0"/>
          </a:p>
        </p:txBody>
      </p:sp>
      <p:pic>
        <p:nvPicPr>
          <p:cNvPr id="2" name="Picture 1" descr="A screenshot of a project management diagram">
            <a:extLst>
              <a:ext uri="{FF2B5EF4-FFF2-40B4-BE49-F238E27FC236}">
                <a16:creationId xmlns:a16="http://schemas.microsoft.com/office/drawing/2014/main" id="{7EA4A64C-2701-DC48-6B6D-CF5BD901A611}"/>
              </a:ext>
            </a:extLst>
          </p:cNvPr>
          <p:cNvPicPr>
            <a:picLocks noChangeAspect="1"/>
          </p:cNvPicPr>
          <p:nvPr/>
        </p:nvPicPr>
        <p:blipFill>
          <a:blip r:embed="rId5"/>
          <a:stretch>
            <a:fillRect/>
          </a:stretch>
        </p:blipFill>
        <p:spPr>
          <a:xfrm>
            <a:off x="857251" y="1249255"/>
            <a:ext cx="10108405" cy="5097677"/>
          </a:xfrm>
          <a:prstGeom prst="rect">
            <a:avLst/>
          </a:prstGeom>
        </p:spPr>
      </p:pic>
    </p:spTree>
    <p:extLst>
      <p:ext uri="{BB962C8B-B14F-4D97-AF65-F5344CB8AC3E}">
        <p14:creationId xmlns:p14="http://schemas.microsoft.com/office/powerpoint/2010/main" val="331631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aphicFrame>
        <p:nvGraphicFramePr>
          <p:cNvPr id="6" name="Table 5">
            <a:extLst>
              <a:ext uri="{FF2B5EF4-FFF2-40B4-BE49-F238E27FC236}">
                <a16:creationId xmlns:a16="http://schemas.microsoft.com/office/drawing/2014/main" id="{72B78370-8F50-E907-80DC-610DFD6E4A96}"/>
              </a:ext>
            </a:extLst>
          </p:cNvPr>
          <p:cNvGraphicFramePr>
            <a:graphicFrameLocks noGrp="1"/>
          </p:cNvGraphicFramePr>
          <p:nvPr>
            <p:extLst>
              <p:ext uri="{D42A27DB-BD31-4B8C-83A1-F6EECF244321}">
                <p14:modId xmlns:p14="http://schemas.microsoft.com/office/powerpoint/2010/main" val="391319528"/>
              </p:ext>
            </p:extLst>
          </p:nvPr>
        </p:nvGraphicFramePr>
        <p:xfrm>
          <a:off x="401594" y="731108"/>
          <a:ext cx="11106408" cy="6318239"/>
        </p:xfrm>
        <a:graphic>
          <a:graphicData uri="http://schemas.openxmlformats.org/drawingml/2006/table">
            <a:tbl>
              <a:tblPr bandRow="1">
                <a:tableStyleId>{487C13AC-C4EB-4B75-A16E-F28B5C2F6171}</a:tableStyleId>
              </a:tblPr>
              <a:tblGrid>
                <a:gridCol w="3945206">
                  <a:extLst>
                    <a:ext uri="{9D8B030D-6E8A-4147-A177-3AD203B41FA5}">
                      <a16:colId xmlns:a16="http://schemas.microsoft.com/office/drawing/2014/main" val="1232877366"/>
                    </a:ext>
                  </a:extLst>
                </a:gridCol>
                <a:gridCol w="3580601">
                  <a:extLst>
                    <a:ext uri="{9D8B030D-6E8A-4147-A177-3AD203B41FA5}">
                      <a16:colId xmlns:a16="http://schemas.microsoft.com/office/drawing/2014/main" val="2562837811"/>
                    </a:ext>
                  </a:extLst>
                </a:gridCol>
                <a:gridCol w="3580601">
                  <a:extLst>
                    <a:ext uri="{9D8B030D-6E8A-4147-A177-3AD203B41FA5}">
                      <a16:colId xmlns:a16="http://schemas.microsoft.com/office/drawing/2014/main" val="3631551491"/>
                    </a:ext>
                  </a:extLst>
                </a:gridCol>
              </a:tblGrid>
              <a:tr h="264568">
                <a:tc>
                  <a:txBody>
                    <a:bodyPr/>
                    <a:lstStyle/>
                    <a:p>
                      <a:pPr fontAlgn="base">
                        <a:lnSpc>
                          <a:spcPts val="1650"/>
                        </a:lnSpc>
                      </a:pPr>
                      <a:r>
                        <a:rPr lang="en-IN" sz="1400" b="1" dirty="0">
                          <a:solidFill>
                            <a:srgbClr val="FFFFFF"/>
                          </a:solidFill>
                          <a:effectLst/>
                          <a:latin typeface="Arial"/>
                        </a:rPr>
                        <a:t>PROJECT REFERENCE </a:t>
                      </a:r>
                      <a:endParaRPr lang="en-IN" b="1" dirty="0">
                        <a:solidFill>
                          <a:srgbClr val="FFFFFF"/>
                        </a:solidFill>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3489" cap="flat" cmpd="sng" algn="ctr">
                      <a:solidFill>
                        <a:srgbClr val="FFFFFF"/>
                      </a:solidFill>
                      <a:prstDash val="solid"/>
                      <a:round/>
                      <a:headEnd type="none" w="med" len="med"/>
                      <a:tailEnd type="none" w="med" len="med"/>
                    </a:lnB>
                    <a:solidFill>
                      <a:srgbClr val="5B9BD5"/>
                    </a:solidFill>
                  </a:tcPr>
                </a:tc>
                <a:tc>
                  <a:txBody>
                    <a:bodyPr/>
                    <a:lstStyle/>
                    <a:p>
                      <a:pPr fontAlgn="base">
                        <a:lnSpc>
                          <a:spcPts val="1650"/>
                        </a:lnSpc>
                      </a:pPr>
                      <a:r>
                        <a:rPr lang="en-IN" sz="1400" b="1" dirty="0">
                          <a:solidFill>
                            <a:srgbClr val="FFFFFF"/>
                          </a:solidFill>
                          <a:effectLst/>
                          <a:latin typeface="Arial"/>
                        </a:rPr>
                        <a:t>DATE OF PUBLICATION</a:t>
                      </a:r>
                      <a:endParaRPr lang="en-IN" b="1" dirty="0">
                        <a:solidFill>
                          <a:srgbClr val="FFFFFF"/>
                        </a:solidFill>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3489" cap="flat" cmpd="sng" algn="ctr">
                      <a:solidFill>
                        <a:srgbClr val="FFFFFF"/>
                      </a:solidFill>
                      <a:prstDash val="solid"/>
                      <a:round/>
                      <a:headEnd type="none" w="med" len="med"/>
                      <a:tailEnd type="none" w="med" len="med"/>
                    </a:lnB>
                    <a:solidFill>
                      <a:srgbClr val="5B9BD5"/>
                    </a:solidFill>
                  </a:tcPr>
                </a:tc>
                <a:tc>
                  <a:txBody>
                    <a:bodyPr/>
                    <a:lstStyle/>
                    <a:p>
                      <a:pPr fontAlgn="auto">
                        <a:lnSpc>
                          <a:spcPts val="1650"/>
                        </a:lnSpc>
                      </a:pPr>
                      <a:r>
                        <a:rPr lang="en-US" sz="1400" b="1" dirty="0">
                          <a:solidFill>
                            <a:srgbClr val="FFFFFF"/>
                          </a:solidFill>
                          <a:effectLst/>
                          <a:latin typeface="Arial"/>
                        </a:rPr>
                        <a:t>OBJECTIVE</a:t>
                      </a:r>
                      <a:endParaRPr lang="en-US" sz="1100" b="1" dirty="0">
                        <a:solidFill>
                          <a:srgbClr val="FFFFFF"/>
                        </a:solidFill>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3489"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3533835112"/>
                  </a:ext>
                </a:extLst>
              </a:tr>
              <a:tr h="1587410">
                <a:tc>
                  <a:txBody>
                    <a:bodyPr/>
                    <a:lstStyle/>
                    <a:p>
                      <a:pPr lvl="0">
                        <a:lnSpc>
                          <a:spcPts val="1650"/>
                        </a:lnSpc>
                        <a:buNone/>
                      </a:pPr>
                      <a:r>
                        <a:rPr lang="en-US" sz="1400" b="0" i="0" u="none" strike="noStrike" noProof="0" dirty="0">
                          <a:effectLst/>
                          <a:latin typeface="Arial"/>
                        </a:rPr>
                        <a:t>Chat bots  is  basically  interact  using  text  or  voice  and  to  get  answers  using  artificial intelligence. A chatbot is a program  that  is  programmed  in  such  a  way that  it  takes some sort of input from the user then it process it using decision tree or  some sort of decision  making  algorithm  to   give   an   accurate   and   desired   output  to the user</a:t>
                      </a:r>
                      <a:endParaRPr lang="en-US" sz="1400" dirty="0">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3489"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tc>
                  <a:txBody>
                    <a:bodyPr/>
                    <a:lstStyle/>
                    <a:p>
                      <a:pPr fontAlgn="base">
                        <a:lnSpc>
                          <a:spcPts val="1650"/>
                        </a:lnSpc>
                      </a:pPr>
                      <a:r>
                        <a:rPr lang="fr-FR" sz="1400" dirty="0">
                          <a:effectLst/>
                          <a:latin typeface="Arial"/>
                        </a:rPr>
                        <a:t>2022-12-27,  journal of </a:t>
                      </a:r>
                      <a:r>
                        <a:rPr lang="fr-FR" sz="1400" dirty="0" err="1">
                          <a:effectLst/>
                          <a:latin typeface="Arial"/>
                        </a:rPr>
                        <a:t>pharmaceutial</a:t>
                      </a:r>
                      <a:endParaRPr lang="fr-FR" sz="1400" b="0" i="1" u="none" strike="noStrike" noProof="0" dirty="0" err="1">
                        <a:effectLst/>
                        <a:latin typeface="Arial"/>
                      </a:endParaRPr>
                    </a:p>
                    <a:p>
                      <a:pPr lvl="0" algn="l">
                        <a:lnSpc>
                          <a:spcPct val="100000"/>
                        </a:lnSpc>
                        <a:spcBef>
                          <a:spcPts val="0"/>
                        </a:spcBef>
                        <a:spcAft>
                          <a:spcPts val="0"/>
                        </a:spcAft>
                        <a:buNone/>
                      </a:pPr>
                      <a:r>
                        <a:rPr lang="fr-FR" sz="1400" b="0" i="0" u="none" strike="noStrike" noProof="0" dirty="0" err="1">
                          <a:effectLst/>
                          <a:latin typeface="Arial"/>
                        </a:rPr>
                        <a:t>Jagbeer</a:t>
                      </a:r>
                      <a:r>
                        <a:rPr lang="fr-FR" sz="1400" b="0" i="0" u="none" strike="noStrike" noProof="0" dirty="0">
                          <a:effectLst/>
                          <a:latin typeface="Arial"/>
                        </a:rPr>
                        <a:t> Singh, Vaibhav </a:t>
                      </a:r>
                      <a:r>
                        <a:rPr lang="fr-FR" sz="1400" b="0" i="0" u="none" strike="noStrike" noProof="0" dirty="0" err="1">
                          <a:effectLst/>
                          <a:latin typeface="Arial"/>
                        </a:rPr>
                        <a:t>Deshwal</a:t>
                      </a:r>
                      <a:r>
                        <a:rPr lang="fr-FR" sz="1400" b="0" i="0" u="none" strike="noStrike" noProof="0" dirty="0">
                          <a:effectLst/>
                          <a:latin typeface="Arial"/>
                        </a:rPr>
                        <a:t>, </a:t>
                      </a:r>
                      <a:r>
                        <a:rPr lang="fr-FR" sz="1400" b="0" i="0" u="none" strike="noStrike" noProof="0" dirty="0" err="1">
                          <a:effectLst/>
                          <a:latin typeface="Arial"/>
                        </a:rPr>
                        <a:t>Sourabh</a:t>
                      </a:r>
                      <a:r>
                        <a:rPr lang="fr-FR" sz="1400" b="0" i="0" u="none" strike="noStrike" noProof="0" dirty="0">
                          <a:effectLst/>
                          <a:latin typeface="Arial"/>
                        </a:rPr>
                        <a:t> Kumar, Manish </a:t>
                      </a:r>
                      <a:r>
                        <a:rPr lang="fr-FR" sz="1400" b="0" i="0" u="none" strike="noStrike" noProof="0" dirty="0" err="1">
                          <a:effectLst/>
                          <a:latin typeface="Arial"/>
                        </a:rPr>
                        <a:t>Khaloria</a:t>
                      </a:r>
                      <a:r>
                        <a:rPr lang="fr-FR" sz="1400" b="0" i="0" u="none" strike="noStrike" noProof="0" dirty="0">
                          <a:effectLst/>
                          <a:latin typeface="Arial"/>
                        </a:rPr>
                        <a:t>, Manish Yadav, </a:t>
                      </a:r>
                      <a:r>
                        <a:rPr lang="fr-FR" sz="1400" b="0" i="0" u="none" strike="noStrike" noProof="0" dirty="0" err="1">
                          <a:effectLst/>
                          <a:latin typeface="Arial"/>
                        </a:rPr>
                        <a:t>Priyanshu</a:t>
                      </a:r>
                      <a:r>
                        <a:rPr lang="fr-FR" sz="1400" b="0" i="0" u="none" strike="noStrike" noProof="0" dirty="0">
                          <a:effectLst/>
                          <a:latin typeface="Arial"/>
                        </a:rPr>
                        <a:t> Negi</a:t>
                      </a:r>
                      <a:endParaRPr lang="fr-FR" sz="1400" b="0" dirty="0">
                        <a:latin typeface="Arial"/>
                      </a:endParaRPr>
                    </a:p>
                    <a:p>
                      <a:pPr lvl="0">
                        <a:lnSpc>
                          <a:spcPts val="1650"/>
                        </a:lnSpc>
                        <a:buNone/>
                      </a:pPr>
                      <a:endParaRPr lang="fr-FR" sz="1400" dirty="0">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3489"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tc>
                  <a:txBody>
                    <a:bodyPr/>
                    <a:lstStyle/>
                    <a:p>
                      <a:pPr fontAlgn="base">
                        <a:lnSpc>
                          <a:spcPts val="1650"/>
                        </a:lnSpc>
                      </a:pPr>
                      <a:r>
                        <a:rPr lang="en-US" sz="1400" dirty="0">
                          <a:effectLst/>
                          <a:latin typeface="Arial"/>
                        </a:rPr>
                        <a:t>This r</a:t>
                      </a:r>
                      <a:r>
                        <a:rPr lang="en-US" sz="1400" b="0" i="0" u="none" strike="noStrike" noProof="0" dirty="0">
                          <a:effectLst/>
                        </a:rPr>
                        <a:t>esearch paper is based on the machine learning algorithm, python </a:t>
                      </a:r>
                      <a:r>
                        <a:rPr lang="en-US" sz="1400" b="0" i="0" u="none" strike="noStrike" noProof="0" dirty="0" err="1">
                          <a:effectLst/>
                        </a:rPr>
                        <a:t>sklearn</a:t>
                      </a:r>
                      <a:r>
                        <a:rPr lang="en-US" sz="1400" b="0" i="0" u="none" strike="noStrike" noProof="0" dirty="0">
                          <a:effectLst/>
                        </a:rPr>
                        <a:t> based chat bot and natural language processing for the user and patients for getting precaution and advice for the disease they enter symptoms for.</a:t>
                      </a:r>
                      <a:endParaRPr lang="en-US" sz="1400" dirty="0">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3489"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3304586868"/>
                  </a:ext>
                </a:extLst>
              </a:tr>
              <a:tr h="1462091">
                <a:tc>
                  <a:txBody>
                    <a:bodyPr/>
                    <a:lstStyle/>
                    <a:p>
                      <a:pPr lvl="0" algn="l">
                        <a:lnSpc>
                          <a:spcPct val="100000"/>
                        </a:lnSpc>
                        <a:spcBef>
                          <a:spcPts val="0"/>
                        </a:spcBef>
                        <a:spcAft>
                          <a:spcPts val="0"/>
                        </a:spcAft>
                        <a:buNone/>
                      </a:pPr>
                      <a:r>
                        <a:rPr lang="en-US" b="0" i="0" dirty="0">
                          <a:solidFill>
                            <a:srgbClr val="000000"/>
                          </a:solidFill>
                          <a:latin typeface="Arial"/>
                        </a:rPr>
                        <a:t>AI Conversational Chatbot for Primary Healthcare Diagnosis Using Natural Language Processing and Deep Learning</a:t>
                      </a:r>
                      <a:endParaRPr lang="en-US" b="0" dirty="0">
                        <a:latin typeface="Arial"/>
                      </a:endParaRPr>
                    </a:p>
                    <a:p>
                      <a:pPr lvl="0">
                        <a:lnSpc>
                          <a:spcPts val="1650"/>
                        </a:lnSpc>
                        <a:buNone/>
                      </a:pPr>
                      <a:endParaRPr lang="en-US" sz="1400" dirty="0">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tc>
                  <a:txBody>
                    <a:bodyPr/>
                    <a:lstStyle/>
                    <a:p>
                      <a:pPr fontAlgn="base">
                        <a:lnSpc>
                          <a:spcPts val="1650"/>
                        </a:lnSpc>
                      </a:pPr>
                      <a:r>
                        <a:rPr lang="en-IN" sz="1400" dirty="0">
                          <a:effectLst/>
                          <a:latin typeface="Arial"/>
                        </a:rPr>
                        <a:t>2021-9-05, </a:t>
                      </a:r>
                      <a:r>
                        <a:rPr lang="en-IN" sz="1400" b="0" i="0" u="none" strike="noStrike" noProof="0" dirty="0">
                          <a:solidFill>
                            <a:srgbClr val="222222"/>
                          </a:solidFill>
                          <a:effectLst/>
                          <a:latin typeface="Arial"/>
                        </a:rPr>
                        <a:t>Springer, Singapore</a:t>
                      </a:r>
                      <a:endParaRPr lang="en-IN" sz="1400" dirty="0">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tc>
                  <a:txBody>
                    <a:bodyPr/>
                    <a:lstStyle/>
                    <a:p>
                      <a:pPr fontAlgn="base">
                        <a:lnSpc>
                          <a:spcPts val="1650"/>
                        </a:lnSpc>
                      </a:pPr>
                      <a:r>
                        <a:rPr lang="en-US" sz="1400" b="0" i="0" u="none" strike="noStrike" noProof="0" dirty="0">
                          <a:solidFill>
                            <a:srgbClr val="222222"/>
                          </a:solidFill>
                          <a:effectLst/>
                          <a:latin typeface="Arial"/>
                        </a:rPr>
                        <a:t>Chatbots have progressed to become quite handy in the medical industry for various purposes––predicting diseases, medications, pathology queries, and even just for general medical awareness at much lesser cost and resources</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963738423"/>
                  </a:ext>
                </a:extLst>
              </a:tr>
              <a:tr h="2325418">
                <a:tc>
                  <a:txBody>
                    <a:bodyPr/>
                    <a:lstStyle/>
                    <a:p>
                      <a:pPr lvl="0" algn="l">
                        <a:lnSpc>
                          <a:spcPct val="100000"/>
                        </a:lnSpc>
                        <a:spcBef>
                          <a:spcPts val="0"/>
                        </a:spcBef>
                        <a:spcAft>
                          <a:spcPts val="0"/>
                        </a:spcAft>
                        <a:buNone/>
                      </a:pPr>
                      <a:r>
                        <a:rPr lang="en-US" sz="1400" b="0" i="0" dirty="0">
                          <a:solidFill>
                            <a:srgbClr val="333333"/>
                          </a:solidFill>
                        </a:rPr>
                        <a:t>Multilingual Healthcare Chatbot Using Machine Learning</a:t>
                      </a:r>
                      <a:endParaRPr lang="en-US" sz="1400" b="0" dirty="0"/>
                    </a:p>
                    <a:p>
                      <a:pPr lvl="0">
                        <a:lnSpc>
                          <a:spcPts val="1650"/>
                        </a:lnSpc>
                        <a:buNone/>
                      </a:pPr>
                      <a:endParaRPr lang="en-US" sz="1400" dirty="0">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tc>
                  <a:txBody>
                    <a:bodyPr/>
                    <a:lstStyle/>
                    <a:p>
                      <a:pPr fontAlgn="base">
                        <a:lnSpc>
                          <a:spcPts val="1650"/>
                        </a:lnSpc>
                      </a:pPr>
                      <a:r>
                        <a:rPr lang="en-US" sz="1400" dirty="0">
                          <a:effectLst/>
                          <a:latin typeface="Arial"/>
                        </a:rPr>
                        <a:t>2021-6-21, </a:t>
                      </a:r>
                      <a:r>
                        <a:rPr lang="en-US" sz="1400" u="none" dirty="0">
                          <a:solidFill>
                            <a:schemeClr val="tx1"/>
                          </a:solidFill>
                          <a:effectLst/>
                          <a:latin typeface="Arial"/>
                        </a:rPr>
                        <a:t>S</a:t>
                      </a:r>
                      <a:r>
                        <a:rPr lang="en-US" sz="1400" b="0" i="0" u="none" strike="noStrike" noProof="0" dirty="0">
                          <a:solidFill>
                            <a:schemeClr val="tx1"/>
                          </a:solidFill>
                          <a:effectLst/>
                          <a:hlinkClick r:id="rId2">
                            <a:extLst>
                              <a:ext uri="{A12FA001-AC4F-418D-AE19-62706E023703}">
                                <ahyp:hlinkClr xmlns:ahyp="http://schemas.microsoft.com/office/drawing/2018/hyperlinkcolor" val="tx"/>
                              </a:ext>
                            </a:extLst>
                          </a:hlinkClick>
                        </a:rPr>
                        <a:t>agar Badlani</a:t>
                      </a:r>
                      <a:r>
                        <a:rPr lang="en-US" sz="1400" b="0" i="0" u="none" strike="noStrike" noProof="0" dirty="0">
                          <a:solidFill>
                            <a:schemeClr val="tx1"/>
                          </a:solidFill>
                          <a:effectLst/>
                        </a:rPr>
                        <a:t>; </a:t>
                      </a:r>
                      <a:r>
                        <a:rPr lang="en-US" sz="1400" b="0" i="0" u="none" strike="noStrike" noProof="0" dirty="0">
                          <a:solidFill>
                            <a:schemeClr val="tx1"/>
                          </a:solidFill>
                          <a:effectLst/>
                          <a:hlinkClick r:id="rId3">
                            <a:extLst>
                              <a:ext uri="{A12FA001-AC4F-418D-AE19-62706E023703}">
                                <ahyp:hlinkClr xmlns:ahyp="http://schemas.microsoft.com/office/drawing/2018/hyperlinkcolor" val="tx"/>
                              </a:ext>
                            </a:extLst>
                          </a:hlinkClick>
                        </a:rPr>
                        <a:t>Tanvi Aditya</a:t>
                      </a:r>
                      <a:r>
                        <a:rPr lang="en-US" sz="1400" b="0" i="0" u="none" strike="noStrike" noProof="0" dirty="0">
                          <a:solidFill>
                            <a:schemeClr val="tx1"/>
                          </a:solidFill>
                          <a:effectLst/>
                        </a:rPr>
                        <a:t>; </a:t>
                      </a:r>
                      <a:r>
                        <a:rPr lang="en-US" sz="1400" b="0" i="0" u="none" strike="noStrike" noProof="0" dirty="0">
                          <a:solidFill>
                            <a:schemeClr val="tx1"/>
                          </a:solidFill>
                          <a:effectLst/>
                          <a:hlinkClick r:id="rId4">
                            <a:extLst>
                              <a:ext uri="{A12FA001-AC4F-418D-AE19-62706E023703}">
                                <ahyp:hlinkClr xmlns:ahyp="http://schemas.microsoft.com/office/drawing/2018/hyperlinkcolor" val="tx"/>
                              </a:ext>
                            </a:extLst>
                          </a:hlinkClick>
                        </a:rPr>
                        <a:t>Meet Dave</a:t>
                      </a:r>
                      <a:r>
                        <a:rPr lang="en-US" sz="1400" b="0" i="0" u="none" strike="noStrike" noProof="0" dirty="0">
                          <a:solidFill>
                            <a:schemeClr val="tx1"/>
                          </a:solidFill>
                          <a:effectLst/>
                        </a:rPr>
                        <a:t>; </a:t>
                      </a:r>
                      <a:r>
                        <a:rPr lang="en-US" sz="1400" b="0" i="0" u="none" strike="noStrike" noProof="0" dirty="0">
                          <a:solidFill>
                            <a:schemeClr val="tx1"/>
                          </a:solidFill>
                          <a:effectLst/>
                          <a:hlinkClick r:id="rId5">
                            <a:extLst>
                              <a:ext uri="{A12FA001-AC4F-418D-AE19-62706E023703}">
                                <ahyp:hlinkClr xmlns:ahyp="http://schemas.microsoft.com/office/drawing/2018/hyperlinkcolor" val="tx"/>
                              </a:ext>
                            </a:extLst>
                          </a:hlinkClick>
                        </a:rPr>
                        <a:t>Sheetal Chaudhari</a:t>
                      </a:r>
                      <a:endParaRPr lang="en-US" sz="1400" b="0" u="none" dirty="0">
                        <a:solidFill>
                          <a:schemeClr val="tx1"/>
                        </a:solidFill>
                        <a:effectLst/>
                        <a:latin typeface="Arial"/>
                        <a:hlinkClick r:id="rId5">
                          <a:extLst>
                            <a:ext uri="{A12FA001-AC4F-418D-AE19-62706E023703}">
                              <ahyp:hlinkClr xmlns:ahyp="http://schemas.microsoft.com/office/drawing/2018/hyperlinkcolor" val="tx"/>
                            </a:ext>
                          </a:extLst>
                        </a:hlinkClick>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tc>
                  <a:txBody>
                    <a:bodyPr/>
                    <a:lstStyle/>
                    <a:p>
                      <a:pPr lvl="0">
                        <a:lnSpc>
                          <a:spcPts val="1650"/>
                        </a:lnSpc>
                        <a:buNone/>
                      </a:pPr>
                      <a:r>
                        <a:rPr lang="en-US" sz="1400" b="0" i="0" u="none" strike="noStrike" noProof="0" dirty="0">
                          <a:solidFill>
                            <a:srgbClr val="333333"/>
                          </a:solidFill>
                          <a:effectLst/>
                        </a:rPr>
                        <a:t>India faces a huge challenge in terms of managing rural healthcare. </a:t>
                      </a:r>
                      <a:r>
                        <a:rPr lang="en-US" sz="1400" b="0" i="0" u="none" strike="noStrike" noProof="0" dirty="0">
                          <a:solidFill>
                            <a:srgbClr val="333333"/>
                          </a:solidFill>
                          <a:effectLst/>
                          <a:latin typeface="Arial"/>
                        </a:rPr>
                        <a:t>Physical consultation, particularly in the rural areas, is costly and time consuming. The solution is adopting healthcare chatbots. The proposed solution describes a multilingual healthcare chatbot application that can perform disease diagnosis based on user symptoms</a:t>
                      </a:r>
                      <a:endParaRPr lang="en-US" dirty="0"/>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3099819417"/>
                  </a:ext>
                </a:extLst>
              </a:tr>
            </a:tbl>
          </a:graphicData>
        </a:graphic>
      </p:graphicFrame>
    </p:spTree>
    <p:extLst>
      <p:ext uri="{BB962C8B-B14F-4D97-AF65-F5344CB8AC3E}">
        <p14:creationId xmlns:p14="http://schemas.microsoft.com/office/powerpoint/2010/main" val="253824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844D3-0B34-E440-8562-0EBBCE6CD72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8D7664-2954-2DEE-0F36-EE6CFF106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7C1DD96F-B851-93EE-E9EF-03723BCBDA7A}"/>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SWOT</a:t>
            </a:r>
            <a:endParaRPr dirty="0"/>
          </a:p>
        </p:txBody>
      </p:sp>
      <p:grpSp>
        <p:nvGrpSpPr>
          <p:cNvPr id="2" name="Google Shape;488;p10">
            <a:extLst>
              <a:ext uri="{FF2B5EF4-FFF2-40B4-BE49-F238E27FC236}">
                <a16:creationId xmlns:a16="http://schemas.microsoft.com/office/drawing/2014/main" id="{269C34FF-CDA4-B8DA-6F30-CF6FDF5266E1}"/>
              </a:ext>
            </a:extLst>
          </p:cNvPr>
          <p:cNvGrpSpPr/>
          <p:nvPr/>
        </p:nvGrpSpPr>
        <p:grpSpPr>
          <a:xfrm>
            <a:off x="213106" y="1087852"/>
            <a:ext cx="6735756" cy="3029576"/>
            <a:chOff x="928691" y="421011"/>
            <a:chExt cx="2812894" cy="2272239"/>
          </a:xfrm>
        </p:grpSpPr>
        <p:sp>
          <p:nvSpPr>
            <p:cNvPr id="6" name="Google Shape;489;p10">
              <a:extLst>
                <a:ext uri="{FF2B5EF4-FFF2-40B4-BE49-F238E27FC236}">
                  <a16:creationId xmlns:a16="http://schemas.microsoft.com/office/drawing/2014/main" id="{F9A37DA5-F2CD-1F6B-42EC-AAC693394F99}"/>
                </a:ext>
              </a:extLst>
            </p:cNvPr>
            <p:cNvSpPr/>
            <p:nvPr/>
          </p:nvSpPr>
          <p:spPr>
            <a:xfrm>
              <a:off x="2842986" y="1102623"/>
              <a:ext cx="898599" cy="431632"/>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7" name="Google Shape;490;p10">
              <a:extLst>
                <a:ext uri="{FF2B5EF4-FFF2-40B4-BE49-F238E27FC236}">
                  <a16:creationId xmlns:a16="http://schemas.microsoft.com/office/drawing/2014/main" id="{3842D460-7852-7143-8294-DAE6FB2A59E6}"/>
                </a:ext>
              </a:extLst>
            </p:cNvPr>
            <p:cNvGrpSpPr/>
            <p:nvPr/>
          </p:nvGrpSpPr>
          <p:grpSpPr>
            <a:xfrm>
              <a:off x="928691" y="421011"/>
              <a:ext cx="1901510" cy="2272239"/>
              <a:chOff x="928691" y="421011"/>
              <a:chExt cx="1901510" cy="2272239"/>
            </a:xfrm>
          </p:grpSpPr>
          <p:sp>
            <p:nvSpPr>
              <p:cNvPr id="8" name="Google Shape;491;p10">
                <a:extLst>
                  <a:ext uri="{FF2B5EF4-FFF2-40B4-BE49-F238E27FC236}">
                    <a16:creationId xmlns:a16="http://schemas.microsoft.com/office/drawing/2014/main" id="{E5FE54F9-1A63-D277-24B9-BD4404A327F6}"/>
                  </a:ext>
                </a:extLst>
              </p:cNvPr>
              <p:cNvSpPr txBox="1"/>
              <p:nvPr/>
            </p:nvSpPr>
            <p:spPr>
              <a:xfrm>
                <a:off x="945601" y="1279050"/>
                <a:ext cx="1884600" cy="1414200"/>
              </a:xfrm>
              <a:prstGeom prst="rect">
                <a:avLst/>
              </a:prstGeom>
              <a:noFill/>
              <a:ln>
                <a:noFill/>
              </a:ln>
            </p:spPr>
            <p:txBody>
              <a:bodyPr spcFirstLastPara="1" wrap="square" lIns="121900" tIns="121900" rIns="121900" bIns="121900" anchor="ctr" anchorCtr="0">
                <a:noAutofit/>
              </a:bodyPr>
              <a:lstStyle/>
              <a:p>
                <a:pPr algn="just"/>
                <a:r>
                  <a:rPr lang="en-US" sz="1800" dirty="0">
                    <a:solidFill>
                      <a:srgbClr val="434343"/>
                    </a:solidFill>
                    <a:ea typeface="Roboto"/>
                  </a:rPr>
                  <a:t>Ease of Use</a:t>
                </a:r>
                <a:endParaRPr lang="en-US" sz="1800" dirty="0">
                  <a:solidFill>
                    <a:srgbClr val="434343"/>
                  </a:solidFill>
                </a:endParaRPr>
              </a:p>
              <a:p>
                <a:r>
                  <a:rPr lang="en-US" sz="1800" dirty="0">
                    <a:solidFill>
                      <a:srgbClr val="434343"/>
                    </a:solidFill>
                    <a:ea typeface="Roboto"/>
                    <a:sym typeface="Roboto"/>
                  </a:rPr>
                  <a:t>24/7 Availability</a:t>
                </a:r>
                <a:endParaRPr lang="en-US" sz="1800" dirty="0"/>
              </a:p>
              <a:p>
                <a:pPr marL="0" marR="0" lvl="0" indent="0" algn="just">
                  <a:spcBef>
                    <a:spcPts val="0"/>
                  </a:spcBef>
                  <a:spcAft>
                    <a:spcPts val="0"/>
                  </a:spcAft>
                  <a:buNone/>
                </a:pPr>
                <a:r>
                  <a:rPr lang="en-US" sz="1800" dirty="0">
                    <a:solidFill>
                      <a:srgbClr val="434343"/>
                    </a:solidFill>
                    <a:ea typeface="Roboto"/>
                  </a:rPr>
                  <a:t>Automation</a:t>
                </a:r>
                <a:endParaRPr lang="en-US" sz="1800" dirty="0"/>
              </a:p>
              <a:p>
                <a:pPr algn="just"/>
                <a:r>
                  <a:rPr lang="en-US" sz="1800" dirty="0">
                    <a:solidFill>
                      <a:srgbClr val="434343"/>
                    </a:solidFill>
                    <a:ea typeface="Roboto"/>
                  </a:rPr>
                  <a:t>Cost Reduction</a:t>
                </a:r>
                <a:endParaRPr lang="en-US" sz="1800" dirty="0"/>
              </a:p>
              <a:p>
                <a:pPr algn="just"/>
                <a:endParaRPr lang="en-GB" sz="1600" dirty="0">
                  <a:solidFill>
                    <a:srgbClr val="434343"/>
                  </a:solidFill>
                  <a:latin typeface="Roboto"/>
                  <a:ea typeface="Roboto"/>
                  <a:cs typeface="Roboto"/>
                </a:endParaRPr>
              </a:p>
            </p:txBody>
          </p:sp>
          <p:sp>
            <p:nvSpPr>
              <p:cNvPr id="9" name="Google Shape;492;p10">
                <a:extLst>
                  <a:ext uri="{FF2B5EF4-FFF2-40B4-BE49-F238E27FC236}">
                    <a16:creationId xmlns:a16="http://schemas.microsoft.com/office/drawing/2014/main" id="{E4482AD6-2715-CF44-0AD5-5E77FB24E6FD}"/>
                  </a:ext>
                </a:extLst>
              </p:cNvPr>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6"/>
                    </a:solidFill>
                    <a:latin typeface="Fira Sans Extra Condensed Medium"/>
                    <a:ea typeface="Fira Sans Extra Condensed Medium"/>
                    <a:cs typeface="Fira Sans Extra Condensed Medium"/>
                    <a:sym typeface="Fira Sans Extra Condensed Medium"/>
                  </a:rPr>
                  <a:t>Strengths</a:t>
                </a:r>
                <a:endParaRPr sz="2267" b="1">
                  <a:solidFill>
                    <a:schemeClr val="accent6"/>
                  </a:solidFill>
                  <a:latin typeface="Fira Sans Extra Condensed Medium"/>
                  <a:ea typeface="Fira Sans Extra Condensed Medium"/>
                  <a:cs typeface="Fira Sans Extra Condensed Medium"/>
                  <a:sym typeface="Fira Sans Extra Condensed Medium"/>
                </a:endParaRPr>
              </a:p>
            </p:txBody>
          </p:sp>
        </p:grpSp>
      </p:grpSp>
      <p:grpSp>
        <p:nvGrpSpPr>
          <p:cNvPr id="10" name="Google Shape;483;p10">
            <a:extLst>
              <a:ext uri="{FF2B5EF4-FFF2-40B4-BE49-F238E27FC236}">
                <a16:creationId xmlns:a16="http://schemas.microsoft.com/office/drawing/2014/main" id="{A77B6CF2-86FF-F242-427B-686D0329AF30}"/>
              </a:ext>
            </a:extLst>
          </p:cNvPr>
          <p:cNvGrpSpPr/>
          <p:nvPr/>
        </p:nvGrpSpPr>
        <p:grpSpPr>
          <a:xfrm>
            <a:off x="7144605" y="723246"/>
            <a:ext cx="5273936" cy="2767972"/>
            <a:chOff x="5188548" y="1062506"/>
            <a:chExt cx="3955451" cy="1459517"/>
          </a:xfrm>
        </p:grpSpPr>
        <p:sp>
          <p:nvSpPr>
            <p:cNvPr id="11" name="Google Shape;484;p10">
              <a:extLst>
                <a:ext uri="{FF2B5EF4-FFF2-40B4-BE49-F238E27FC236}">
                  <a16:creationId xmlns:a16="http://schemas.microsoft.com/office/drawing/2014/main" id="{6800CA5A-EB54-7A93-DB12-7831175802B6}"/>
                </a:ext>
              </a:extLst>
            </p:cNvPr>
            <p:cNvSpPr/>
            <p:nvPr/>
          </p:nvSpPr>
          <p:spPr>
            <a:xfrm>
              <a:off x="5188548" y="1644028"/>
              <a:ext cx="898599" cy="431632"/>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2" name="Google Shape;485;p10">
              <a:extLst>
                <a:ext uri="{FF2B5EF4-FFF2-40B4-BE49-F238E27FC236}">
                  <a16:creationId xmlns:a16="http://schemas.microsoft.com/office/drawing/2014/main" id="{3A1B4FA6-53DA-BECD-B941-81C8CB1EFA80}"/>
                </a:ext>
              </a:extLst>
            </p:cNvPr>
            <p:cNvGrpSpPr/>
            <p:nvPr/>
          </p:nvGrpSpPr>
          <p:grpSpPr>
            <a:xfrm>
              <a:off x="6267501" y="1062506"/>
              <a:ext cx="2876498" cy="1459517"/>
              <a:chOff x="6267501" y="1062506"/>
              <a:chExt cx="2876498" cy="1459517"/>
            </a:xfrm>
          </p:grpSpPr>
          <p:sp>
            <p:nvSpPr>
              <p:cNvPr id="13" name="Google Shape;486;p10">
                <a:extLst>
                  <a:ext uri="{FF2B5EF4-FFF2-40B4-BE49-F238E27FC236}">
                    <a16:creationId xmlns:a16="http://schemas.microsoft.com/office/drawing/2014/main" id="{972EB651-2134-7EAB-B40B-35978B6FCF59}"/>
                  </a:ext>
                </a:extLst>
              </p:cNvPr>
              <p:cNvSpPr txBox="1"/>
              <p:nvPr/>
            </p:nvSpPr>
            <p:spPr>
              <a:xfrm>
                <a:off x="6551742" y="1062506"/>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1"/>
                    </a:solidFill>
                    <a:latin typeface="Fira Sans Extra Condensed Medium"/>
                    <a:ea typeface="Fira Sans Extra Condensed Medium"/>
                    <a:cs typeface="Fira Sans Extra Condensed Medium"/>
                    <a:sym typeface="Fira Sans Extra Condensed Medium"/>
                  </a:rPr>
                  <a:t>Weaknesses</a:t>
                </a:r>
                <a:endParaRPr sz="2267" b="1">
                  <a:solidFill>
                    <a:schemeClr val="accent1"/>
                  </a:solidFill>
                  <a:latin typeface="Fira Sans Extra Condensed Medium"/>
                  <a:ea typeface="Fira Sans Extra Condensed Medium"/>
                  <a:cs typeface="Fira Sans Extra Condensed Medium"/>
                  <a:sym typeface="Fira Sans Extra Condensed Medium"/>
                </a:endParaRPr>
              </a:p>
            </p:txBody>
          </p:sp>
          <p:sp>
            <p:nvSpPr>
              <p:cNvPr id="14" name="Google Shape;487;p10">
                <a:extLst>
                  <a:ext uri="{FF2B5EF4-FFF2-40B4-BE49-F238E27FC236}">
                    <a16:creationId xmlns:a16="http://schemas.microsoft.com/office/drawing/2014/main" id="{C0ADCA5D-65F3-914E-8EA9-6F13EA0D1DE6}"/>
                  </a:ext>
                </a:extLst>
              </p:cNvPr>
              <p:cNvSpPr txBox="1"/>
              <p:nvPr/>
            </p:nvSpPr>
            <p:spPr>
              <a:xfrm>
                <a:off x="6267501" y="1411722"/>
                <a:ext cx="2876498" cy="1110301"/>
              </a:xfrm>
              <a:prstGeom prst="rect">
                <a:avLst/>
              </a:prstGeom>
              <a:noFill/>
              <a:ln>
                <a:noFill/>
              </a:ln>
            </p:spPr>
            <p:txBody>
              <a:bodyPr spcFirstLastPara="1" wrap="square" lIns="121900" tIns="121900" rIns="121900" bIns="121900" anchor="ctr" anchorCtr="0">
                <a:noAutofit/>
              </a:bodyPr>
              <a:lstStyle/>
              <a:p>
                <a:r>
                  <a:rPr lang="en-US" sz="1800" dirty="0">
                    <a:solidFill>
                      <a:srgbClr val="434343"/>
                    </a:solidFill>
                    <a:ea typeface="Roboto"/>
                  </a:rPr>
                  <a:t>Limited Health Domain Expertise</a:t>
                </a:r>
                <a:endParaRPr lang="en-US" sz="1800" dirty="0">
                  <a:solidFill>
                    <a:srgbClr val="434343"/>
                  </a:solidFill>
                </a:endParaRPr>
              </a:p>
              <a:p>
                <a:r>
                  <a:rPr lang="en-US" sz="1800" dirty="0">
                    <a:solidFill>
                      <a:srgbClr val="434343"/>
                    </a:solidFill>
                    <a:ea typeface="Roboto"/>
                  </a:rPr>
                  <a:t>Integration Difficulties</a:t>
                </a:r>
                <a:endParaRPr lang="en-US" sz="1800" dirty="0"/>
              </a:p>
              <a:p>
                <a:r>
                  <a:rPr lang="en-US" sz="1800" dirty="0">
                    <a:solidFill>
                      <a:srgbClr val="434343"/>
                    </a:solidFill>
                    <a:ea typeface="Roboto"/>
                  </a:rPr>
                  <a:t>Development Complexity</a:t>
                </a:r>
                <a:endParaRPr lang="en-US" sz="1800" dirty="0"/>
              </a:p>
            </p:txBody>
          </p:sp>
        </p:grpSp>
      </p:grpSp>
      <p:grpSp>
        <p:nvGrpSpPr>
          <p:cNvPr id="15" name="Google Shape;493;p10">
            <a:extLst>
              <a:ext uri="{FF2B5EF4-FFF2-40B4-BE49-F238E27FC236}">
                <a16:creationId xmlns:a16="http://schemas.microsoft.com/office/drawing/2014/main" id="{851F0995-F55B-90A8-117C-17925C68C4C1}"/>
              </a:ext>
            </a:extLst>
          </p:cNvPr>
          <p:cNvGrpSpPr/>
          <p:nvPr/>
        </p:nvGrpSpPr>
        <p:grpSpPr>
          <a:xfrm>
            <a:off x="7146965" y="3874140"/>
            <a:ext cx="4833875" cy="1829819"/>
            <a:chOff x="5188548" y="2952300"/>
            <a:chExt cx="3670368" cy="1372398"/>
          </a:xfrm>
        </p:grpSpPr>
        <p:sp>
          <p:nvSpPr>
            <p:cNvPr id="16" name="Google Shape;494;p10">
              <a:extLst>
                <a:ext uri="{FF2B5EF4-FFF2-40B4-BE49-F238E27FC236}">
                  <a16:creationId xmlns:a16="http://schemas.microsoft.com/office/drawing/2014/main" id="{B778ABFC-F572-C69A-D4CA-CCE0E3C52B75}"/>
                </a:ext>
              </a:extLst>
            </p:cNvPr>
            <p:cNvSpPr/>
            <p:nvPr/>
          </p:nvSpPr>
          <p:spPr>
            <a:xfrm>
              <a:off x="5188548" y="3381901"/>
              <a:ext cx="898599" cy="431632"/>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7" name="Google Shape;495;p10">
              <a:extLst>
                <a:ext uri="{FF2B5EF4-FFF2-40B4-BE49-F238E27FC236}">
                  <a16:creationId xmlns:a16="http://schemas.microsoft.com/office/drawing/2014/main" id="{5EAB7177-C39F-1239-7629-99522C12A496}"/>
                </a:ext>
              </a:extLst>
            </p:cNvPr>
            <p:cNvGrpSpPr/>
            <p:nvPr/>
          </p:nvGrpSpPr>
          <p:grpSpPr>
            <a:xfrm>
              <a:off x="6340416" y="2952300"/>
              <a:ext cx="2518500" cy="1372398"/>
              <a:chOff x="6340416" y="2952300"/>
              <a:chExt cx="2518500" cy="1372398"/>
            </a:xfrm>
          </p:grpSpPr>
          <p:sp>
            <p:nvSpPr>
              <p:cNvPr id="18" name="Google Shape;496;p10">
                <a:extLst>
                  <a:ext uri="{FF2B5EF4-FFF2-40B4-BE49-F238E27FC236}">
                    <a16:creationId xmlns:a16="http://schemas.microsoft.com/office/drawing/2014/main" id="{5212DB45-A20F-41FD-6D1A-C0A3D72DE187}"/>
                  </a:ext>
                </a:extLst>
              </p:cNvPr>
              <p:cNvSpPr txBox="1"/>
              <p:nvPr/>
            </p:nvSpPr>
            <p:spPr>
              <a:xfrm>
                <a:off x="6524669" y="295230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5"/>
                    </a:solidFill>
                    <a:latin typeface="Fira Sans Extra Condensed Medium"/>
                    <a:ea typeface="Fira Sans Extra Condensed Medium"/>
                    <a:cs typeface="Fira Sans Extra Condensed Medium"/>
                    <a:sym typeface="Fira Sans Extra Condensed Medium"/>
                  </a:rPr>
                  <a:t>Threats</a:t>
                </a:r>
                <a:endParaRPr sz="2267" b="1">
                  <a:solidFill>
                    <a:schemeClr val="accent5"/>
                  </a:solidFill>
                  <a:latin typeface="Fira Sans Extra Condensed Medium"/>
                  <a:ea typeface="Fira Sans Extra Condensed Medium"/>
                  <a:cs typeface="Fira Sans Extra Condensed Medium"/>
                  <a:sym typeface="Fira Sans Extra Condensed Medium"/>
                </a:endParaRPr>
              </a:p>
            </p:txBody>
          </p:sp>
          <p:sp>
            <p:nvSpPr>
              <p:cNvPr id="19" name="Google Shape;497;p10">
                <a:extLst>
                  <a:ext uri="{FF2B5EF4-FFF2-40B4-BE49-F238E27FC236}">
                    <a16:creationId xmlns:a16="http://schemas.microsoft.com/office/drawing/2014/main" id="{B04B8B1B-38AA-9E17-833E-007F20119B83}"/>
                  </a:ext>
                </a:extLst>
              </p:cNvPr>
              <p:cNvSpPr txBox="1"/>
              <p:nvPr/>
            </p:nvSpPr>
            <p:spPr>
              <a:xfrm>
                <a:off x="6340416" y="3298998"/>
                <a:ext cx="2518500" cy="1025700"/>
              </a:xfrm>
              <a:prstGeom prst="rect">
                <a:avLst/>
              </a:prstGeom>
              <a:noFill/>
              <a:ln>
                <a:noFill/>
              </a:ln>
            </p:spPr>
            <p:txBody>
              <a:bodyPr spcFirstLastPara="1" wrap="square" lIns="121900" tIns="121900" rIns="121900" bIns="121900" anchor="ctr" anchorCtr="0">
                <a:noAutofit/>
              </a:bodyPr>
              <a:lstStyle/>
              <a:p>
                <a:r>
                  <a:rPr lang="en-US" sz="1800" dirty="0">
                    <a:solidFill>
                      <a:srgbClr val="434343"/>
                    </a:solidFill>
                    <a:ea typeface="Roboto"/>
                  </a:rPr>
                  <a:t>Technology Limitations</a:t>
                </a:r>
                <a:endParaRPr lang="en-US" sz="1800"/>
              </a:p>
              <a:p>
                <a:r>
                  <a:rPr lang="en-US" sz="1800" dirty="0">
                    <a:solidFill>
                      <a:srgbClr val="434343"/>
                    </a:solidFill>
                    <a:ea typeface="Roboto"/>
                  </a:rPr>
                  <a:t>Legal Risks</a:t>
                </a:r>
                <a:endParaRPr lang="en-US" sz="1800" dirty="0"/>
              </a:p>
              <a:p>
                <a:pPr marL="0" marR="0" lvl="0" indent="0" algn="l" rtl="0">
                  <a:spcBef>
                    <a:spcPts val="0"/>
                  </a:spcBef>
                  <a:spcAft>
                    <a:spcPts val="0"/>
                  </a:spcAft>
                  <a:buNone/>
                </a:pPr>
                <a:endParaRPr sz="1600" dirty="0">
                  <a:solidFill>
                    <a:srgbClr val="434343"/>
                  </a:solidFill>
                  <a:latin typeface="Roboto"/>
                  <a:ea typeface="Roboto"/>
                  <a:cs typeface="Roboto"/>
                  <a:sym typeface="Roboto"/>
                </a:endParaRPr>
              </a:p>
              <a:p>
                <a:pPr marL="0" marR="0" lvl="0" indent="0" algn="l" rtl="0">
                  <a:spcBef>
                    <a:spcPts val="0"/>
                  </a:spcBef>
                  <a:spcAft>
                    <a:spcPts val="0"/>
                  </a:spcAft>
                  <a:buNone/>
                </a:pPr>
                <a:endParaRPr sz="1600" dirty="0">
                  <a:solidFill>
                    <a:srgbClr val="434343"/>
                  </a:solidFill>
                  <a:latin typeface="Roboto"/>
                  <a:ea typeface="Roboto"/>
                  <a:cs typeface="Roboto"/>
                  <a:sym typeface="Roboto"/>
                </a:endParaRPr>
              </a:p>
            </p:txBody>
          </p:sp>
        </p:grpSp>
      </p:grpSp>
      <p:grpSp>
        <p:nvGrpSpPr>
          <p:cNvPr id="20" name="Google Shape;498;p10">
            <a:extLst>
              <a:ext uri="{FF2B5EF4-FFF2-40B4-BE49-F238E27FC236}">
                <a16:creationId xmlns:a16="http://schemas.microsoft.com/office/drawing/2014/main" id="{0CBBCAA6-6560-FA17-7D57-8348284DB434}"/>
              </a:ext>
            </a:extLst>
          </p:cNvPr>
          <p:cNvGrpSpPr/>
          <p:nvPr/>
        </p:nvGrpSpPr>
        <p:grpSpPr>
          <a:xfrm>
            <a:off x="213100" y="4498050"/>
            <a:ext cx="6132114" cy="2109241"/>
            <a:chOff x="892757" y="3168878"/>
            <a:chExt cx="4599200" cy="1581970"/>
          </a:xfrm>
        </p:grpSpPr>
        <p:sp>
          <p:nvSpPr>
            <p:cNvPr id="21" name="Google Shape;499;p10">
              <a:extLst>
                <a:ext uri="{FF2B5EF4-FFF2-40B4-BE49-F238E27FC236}">
                  <a16:creationId xmlns:a16="http://schemas.microsoft.com/office/drawing/2014/main" id="{FCCD4B41-5E74-FF67-70B0-F0BC132EC36D}"/>
                </a:ext>
              </a:extLst>
            </p:cNvPr>
            <p:cNvSpPr/>
            <p:nvPr/>
          </p:nvSpPr>
          <p:spPr>
            <a:xfrm>
              <a:off x="4593358" y="3752480"/>
              <a:ext cx="898599" cy="431632"/>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22" name="Google Shape;500;p10">
              <a:extLst>
                <a:ext uri="{FF2B5EF4-FFF2-40B4-BE49-F238E27FC236}">
                  <a16:creationId xmlns:a16="http://schemas.microsoft.com/office/drawing/2014/main" id="{17FE35FF-8B7E-E9E7-8527-E09AB60643CC}"/>
                </a:ext>
              </a:extLst>
            </p:cNvPr>
            <p:cNvGrpSpPr/>
            <p:nvPr/>
          </p:nvGrpSpPr>
          <p:grpSpPr>
            <a:xfrm>
              <a:off x="892757" y="3168878"/>
              <a:ext cx="3731700" cy="1581970"/>
              <a:chOff x="892757" y="3168878"/>
              <a:chExt cx="3731700" cy="1581970"/>
            </a:xfrm>
          </p:grpSpPr>
          <p:sp>
            <p:nvSpPr>
              <p:cNvPr id="23" name="Google Shape;501;p10">
                <a:extLst>
                  <a:ext uri="{FF2B5EF4-FFF2-40B4-BE49-F238E27FC236}">
                    <a16:creationId xmlns:a16="http://schemas.microsoft.com/office/drawing/2014/main" id="{03503BC4-C7F7-58DD-2A9E-CB57CF9F3C02}"/>
                  </a:ext>
                </a:extLst>
              </p:cNvPr>
              <p:cNvSpPr txBox="1"/>
              <p:nvPr/>
            </p:nvSpPr>
            <p:spPr>
              <a:xfrm>
                <a:off x="1648349" y="3168878"/>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4"/>
                    </a:solidFill>
                    <a:latin typeface="Fira Sans Extra Condensed Medium"/>
                    <a:ea typeface="Fira Sans Extra Condensed Medium"/>
                    <a:cs typeface="Fira Sans Extra Condensed Medium"/>
                    <a:sym typeface="Fira Sans Extra Condensed Medium"/>
                  </a:rPr>
                  <a:t>Opportunities</a:t>
                </a:r>
                <a:endParaRPr sz="2267" b="1">
                  <a:solidFill>
                    <a:schemeClr val="accent4"/>
                  </a:solidFill>
                  <a:latin typeface="Fira Sans Extra Condensed Medium"/>
                  <a:ea typeface="Fira Sans Extra Condensed Medium"/>
                  <a:cs typeface="Fira Sans Extra Condensed Medium"/>
                  <a:sym typeface="Fira Sans Extra Condensed Medium"/>
                </a:endParaRPr>
              </a:p>
            </p:txBody>
          </p:sp>
          <p:sp>
            <p:nvSpPr>
              <p:cNvPr id="24" name="Google Shape;502;p10">
                <a:extLst>
                  <a:ext uri="{FF2B5EF4-FFF2-40B4-BE49-F238E27FC236}">
                    <a16:creationId xmlns:a16="http://schemas.microsoft.com/office/drawing/2014/main" id="{AC7A30F9-F59B-EFB5-7884-DDBA25372777}"/>
                  </a:ext>
                </a:extLst>
              </p:cNvPr>
              <p:cNvSpPr txBox="1"/>
              <p:nvPr/>
            </p:nvSpPr>
            <p:spPr>
              <a:xfrm>
                <a:off x="892757" y="3725148"/>
                <a:ext cx="3731700" cy="1025700"/>
              </a:xfrm>
              <a:prstGeom prst="rect">
                <a:avLst/>
              </a:prstGeom>
              <a:noFill/>
              <a:ln>
                <a:noFill/>
              </a:ln>
            </p:spPr>
            <p:txBody>
              <a:bodyPr spcFirstLastPara="1" wrap="square" lIns="121900" tIns="121900" rIns="121900" bIns="121900" anchor="ctr" anchorCtr="0">
                <a:noAutofit/>
              </a:bodyPr>
              <a:lstStyle/>
              <a:p>
                <a:pPr algn="just"/>
                <a:r>
                  <a:rPr lang="en-US" sz="1800" dirty="0">
                    <a:solidFill>
                      <a:srgbClr val="434343"/>
                    </a:solidFill>
                    <a:ea typeface="Roboto"/>
                    <a:sym typeface="Roboto"/>
                  </a:rPr>
                  <a:t>Growing AI Adoption in Healthcare:</a:t>
                </a:r>
                <a:endParaRPr lang="en-US" sz="1800" dirty="0"/>
              </a:p>
              <a:p>
                <a:pPr algn="just"/>
                <a:r>
                  <a:rPr lang="en-IN" sz="1800" dirty="0">
                    <a:solidFill>
                      <a:srgbClr val="434343"/>
                    </a:solidFill>
                    <a:ea typeface="Roboto"/>
                    <a:sym typeface="Roboto"/>
                  </a:rPr>
                  <a:t>Potential for Research and Publications</a:t>
                </a:r>
                <a:endParaRPr sz="1800" dirty="0"/>
              </a:p>
              <a:p>
                <a:pPr algn="just"/>
                <a:r>
                  <a:rPr lang="en-US" sz="1800" dirty="0">
                    <a:solidFill>
                      <a:srgbClr val="434343"/>
                    </a:solidFill>
                    <a:ea typeface="Roboto"/>
                  </a:rPr>
                  <a:t>Customization for Specific Niches</a:t>
                </a:r>
                <a:endParaRPr lang="en-US" sz="1800" dirty="0"/>
              </a:p>
              <a:p>
                <a:pPr algn="just"/>
                <a:r>
                  <a:rPr lang="en-IN" sz="1800" dirty="0">
                    <a:solidFill>
                      <a:srgbClr val="434343"/>
                    </a:solidFill>
                    <a:ea typeface="Roboto"/>
                  </a:rPr>
                  <a:t>Potential for Medical Certifications</a:t>
                </a:r>
                <a:endParaRPr lang="en-IN" sz="1800" dirty="0"/>
              </a:p>
              <a:p>
                <a:pPr marL="0" marR="0" lvl="0" indent="0" algn="just" rtl="0">
                  <a:spcBef>
                    <a:spcPts val="0"/>
                  </a:spcBef>
                  <a:spcAft>
                    <a:spcPts val="0"/>
                  </a:spcAft>
                  <a:buNone/>
                </a:pPr>
                <a:endParaRPr sz="1600" dirty="0">
                  <a:solidFill>
                    <a:srgbClr val="434343"/>
                  </a:solidFill>
                  <a:latin typeface="Roboto"/>
                  <a:ea typeface="Roboto"/>
                  <a:cs typeface="Roboto"/>
                  <a:sym typeface="Roboto"/>
                </a:endParaRPr>
              </a:p>
            </p:txBody>
          </p:sp>
        </p:grpSp>
      </p:grpSp>
      <p:grpSp>
        <p:nvGrpSpPr>
          <p:cNvPr id="25" name="Google Shape;503;p10">
            <a:extLst>
              <a:ext uri="{FF2B5EF4-FFF2-40B4-BE49-F238E27FC236}">
                <a16:creationId xmlns:a16="http://schemas.microsoft.com/office/drawing/2014/main" id="{4972E0CD-3D20-E3B7-45A5-FDFA71288317}"/>
              </a:ext>
            </a:extLst>
          </p:cNvPr>
          <p:cNvGrpSpPr/>
          <p:nvPr/>
        </p:nvGrpSpPr>
        <p:grpSpPr>
          <a:xfrm>
            <a:off x="4564098" y="1912734"/>
            <a:ext cx="3978569" cy="3824127"/>
            <a:chOff x="4685401" y="2674734"/>
            <a:chExt cx="3978569" cy="3824127"/>
          </a:xfrm>
        </p:grpSpPr>
        <p:grpSp>
          <p:nvGrpSpPr>
            <p:cNvPr id="26" name="Google Shape;504;p10">
              <a:extLst>
                <a:ext uri="{FF2B5EF4-FFF2-40B4-BE49-F238E27FC236}">
                  <a16:creationId xmlns:a16="http://schemas.microsoft.com/office/drawing/2014/main" id="{026A2EC5-65AC-8A88-3D39-466E52370192}"/>
                </a:ext>
              </a:extLst>
            </p:cNvPr>
            <p:cNvGrpSpPr/>
            <p:nvPr/>
          </p:nvGrpSpPr>
          <p:grpSpPr>
            <a:xfrm>
              <a:off x="4685401" y="2674734"/>
              <a:ext cx="3978569" cy="3824127"/>
              <a:chOff x="4075801" y="1760334"/>
              <a:chExt cx="3978569" cy="3824127"/>
            </a:xfrm>
          </p:grpSpPr>
          <p:sp>
            <p:nvSpPr>
              <p:cNvPr id="31" name="Google Shape;505;p10">
                <a:extLst>
                  <a:ext uri="{FF2B5EF4-FFF2-40B4-BE49-F238E27FC236}">
                    <a16:creationId xmlns:a16="http://schemas.microsoft.com/office/drawing/2014/main" id="{73B99A81-7B7C-C20D-0E1A-1AA8D8B99488}"/>
                  </a:ext>
                </a:extLst>
              </p:cNvPr>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2" name="Google Shape;506;p10">
                <a:extLst>
                  <a:ext uri="{FF2B5EF4-FFF2-40B4-BE49-F238E27FC236}">
                    <a16:creationId xmlns:a16="http://schemas.microsoft.com/office/drawing/2014/main" id="{31E54862-E10E-F1D1-D2F7-D73D1EAD9A00}"/>
                  </a:ext>
                </a:extLst>
              </p:cNvPr>
              <p:cNvGrpSpPr/>
              <p:nvPr/>
            </p:nvGrpSpPr>
            <p:grpSpPr>
              <a:xfrm>
                <a:off x="4273832" y="1959046"/>
                <a:ext cx="3582661" cy="3426984"/>
                <a:chOff x="3205454" y="1469321"/>
                <a:chExt cx="2687063" cy="2570302"/>
              </a:xfrm>
            </p:grpSpPr>
            <p:sp>
              <p:nvSpPr>
                <p:cNvPr id="82" name="Google Shape;507;p10">
                  <a:extLst>
                    <a:ext uri="{FF2B5EF4-FFF2-40B4-BE49-F238E27FC236}">
                      <a16:creationId xmlns:a16="http://schemas.microsoft.com/office/drawing/2014/main" id="{BEC790A4-3ADE-CC0A-E162-5C3BAAD843D1}"/>
                    </a:ext>
                  </a:extLst>
                </p:cNvPr>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3" name="Google Shape;508;p10">
                  <a:extLst>
                    <a:ext uri="{FF2B5EF4-FFF2-40B4-BE49-F238E27FC236}">
                      <a16:creationId xmlns:a16="http://schemas.microsoft.com/office/drawing/2014/main" id="{8B5D94CB-EF68-7A6E-554A-F2A35E8DD195}"/>
                    </a:ext>
                  </a:extLst>
                </p:cNvPr>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4" name="Google Shape;509;p10">
                  <a:extLst>
                    <a:ext uri="{FF2B5EF4-FFF2-40B4-BE49-F238E27FC236}">
                      <a16:creationId xmlns:a16="http://schemas.microsoft.com/office/drawing/2014/main" id="{2C878170-B72E-B26D-212C-B2B28A9BF03D}"/>
                    </a:ext>
                  </a:extLst>
                </p:cNvPr>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5" name="Google Shape;510;p10">
                  <a:extLst>
                    <a:ext uri="{FF2B5EF4-FFF2-40B4-BE49-F238E27FC236}">
                      <a16:creationId xmlns:a16="http://schemas.microsoft.com/office/drawing/2014/main" id="{B62E25CC-96F0-262F-2911-786EE2A87D57}"/>
                    </a:ext>
                  </a:extLst>
                </p:cNvPr>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3" name="Google Shape;511;p10">
                <a:extLst>
                  <a:ext uri="{FF2B5EF4-FFF2-40B4-BE49-F238E27FC236}">
                    <a16:creationId xmlns:a16="http://schemas.microsoft.com/office/drawing/2014/main" id="{17A3F4B7-E997-5B46-9ADA-B5DAFFDF8139}"/>
                  </a:ext>
                </a:extLst>
              </p:cNvPr>
              <p:cNvGrpSpPr/>
              <p:nvPr/>
            </p:nvGrpSpPr>
            <p:grpSpPr>
              <a:xfrm>
                <a:off x="4810835" y="3672494"/>
                <a:ext cx="1254293" cy="1254316"/>
                <a:chOff x="3608126" y="2754370"/>
                <a:chExt cx="940720" cy="940737"/>
              </a:xfrm>
            </p:grpSpPr>
            <p:sp>
              <p:nvSpPr>
                <p:cNvPr id="80" name="Google Shape;512;p10">
                  <a:extLst>
                    <a:ext uri="{FF2B5EF4-FFF2-40B4-BE49-F238E27FC236}">
                      <a16:creationId xmlns:a16="http://schemas.microsoft.com/office/drawing/2014/main" id="{23F642BA-E685-EB4C-377E-63AD1D02A545}"/>
                    </a:ext>
                  </a:extLst>
                </p:cNvPr>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1" name="Google Shape;513;p10">
                  <a:extLst>
                    <a:ext uri="{FF2B5EF4-FFF2-40B4-BE49-F238E27FC236}">
                      <a16:creationId xmlns:a16="http://schemas.microsoft.com/office/drawing/2014/main" id="{8229A34C-B825-FE55-DA8D-ED4BB8E07CAA}"/>
                    </a:ext>
                  </a:extLst>
                </p:cNvPr>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34" name="Google Shape;514;p10">
                <a:extLst>
                  <a:ext uri="{FF2B5EF4-FFF2-40B4-BE49-F238E27FC236}">
                    <a16:creationId xmlns:a16="http://schemas.microsoft.com/office/drawing/2014/main" id="{E93C84C9-B2E5-0244-B60D-F89263B3C129}"/>
                  </a:ext>
                </a:extLst>
              </p:cNvPr>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5" name="Google Shape;515;p10">
                <a:extLst>
                  <a:ext uri="{FF2B5EF4-FFF2-40B4-BE49-F238E27FC236}">
                    <a16:creationId xmlns:a16="http://schemas.microsoft.com/office/drawing/2014/main" id="{AEDE9906-9079-400F-3410-74864268F26E}"/>
                  </a:ext>
                </a:extLst>
              </p:cNvPr>
              <p:cNvGrpSpPr/>
              <p:nvPr/>
            </p:nvGrpSpPr>
            <p:grpSpPr>
              <a:xfrm>
                <a:off x="4810835" y="2418146"/>
                <a:ext cx="1254293" cy="1254293"/>
                <a:chOff x="3608126" y="1813609"/>
                <a:chExt cx="940720" cy="940720"/>
              </a:xfrm>
            </p:grpSpPr>
            <p:sp>
              <p:nvSpPr>
                <p:cNvPr id="78" name="Google Shape;516;p10">
                  <a:extLst>
                    <a:ext uri="{FF2B5EF4-FFF2-40B4-BE49-F238E27FC236}">
                      <a16:creationId xmlns:a16="http://schemas.microsoft.com/office/drawing/2014/main" id="{9CB45FF1-FF7C-4C65-8271-865B62500B5C}"/>
                    </a:ext>
                  </a:extLst>
                </p:cNvPr>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9" name="Google Shape;517;p10">
                  <a:extLst>
                    <a:ext uri="{FF2B5EF4-FFF2-40B4-BE49-F238E27FC236}">
                      <a16:creationId xmlns:a16="http://schemas.microsoft.com/office/drawing/2014/main" id="{FDCE14C5-C9FA-E25E-97D5-D0B17FD5BA2C}"/>
                    </a:ext>
                  </a:extLst>
                </p:cNvPr>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6" name="Google Shape;518;p10">
                <a:extLst>
                  <a:ext uri="{FF2B5EF4-FFF2-40B4-BE49-F238E27FC236}">
                    <a16:creationId xmlns:a16="http://schemas.microsoft.com/office/drawing/2014/main" id="{A1F41112-4174-D668-33E0-3D54375E72C9}"/>
                  </a:ext>
                </a:extLst>
              </p:cNvPr>
              <p:cNvGrpSpPr/>
              <p:nvPr/>
            </p:nvGrpSpPr>
            <p:grpSpPr>
              <a:xfrm>
                <a:off x="6065178" y="2418146"/>
                <a:ext cx="1254316" cy="1254293"/>
                <a:chOff x="4548883" y="1813609"/>
                <a:chExt cx="940737" cy="940720"/>
              </a:xfrm>
            </p:grpSpPr>
            <p:sp>
              <p:nvSpPr>
                <p:cNvPr id="76" name="Google Shape;519;p10">
                  <a:extLst>
                    <a:ext uri="{FF2B5EF4-FFF2-40B4-BE49-F238E27FC236}">
                      <a16:creationId xmlns:a16="http://schemas.microsoft.com/office/drawing/2014/main" id="{546705E9-9872-A012-BB6D-79BEC1B07440}"/>
                    </a:ext>
                  </a:extLst>
                </p:cNvPr>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7" name="Google Shape;520;p10">
                  <a:extLst>
                    <a:ext uri="{FF2B5EF4-FFF2-40B4-BE49-F238E27FC236}">
                      <a16:creationId xmlns:a16="http://schemas.microsoft.com/office/drawing/2014/main" id="{9F669839-7012-B07E-1F13-6999C217C554}"/>
                    </a:ext>
                  </a:extLst>
                </p:cNvPr>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7" name="Google Shape;521;p10">
                <a:extLst>
                  <a:ext uri="{FF2B5EF4-FFF2-40B4-BE49-F238E27FC236}">
                    <a16:creationId xmlns:a16="http://schemas.microsoft.com/office/drawing/2014/main" id="{71C768E3-E526-3388-286C-4F28AE351250}"/>
                  </a:ext>
                </a:extLst>
              </p:cNvPr>
              <p:cNvGrpSpPr/>
              <p:nvPr/>
            </p:nvGrpSpPr>
            <p:grpSpPr>
              <a:xfrm>
                <a:off x="6514651" y="2887324"/>
                <a:ext cx="401739" cy="405369"/>
                <a:chOff x="4885988" y="2165492"/>
                <a:chExt cx="301304" cy="304027"/>
              </a:xfrm>
            </p:grpSpPr>
            <p:sp>
              <p:nvSpPr>
                <p:cNvPr id="74" name="Google Shape;522;p10">
                  <a:extLst>
                    <a:ext uri="{FF2B5EF4-FFF2-40B4-BE49-F238E27FC236}">
                      <a16:creationId xmlns:a16="http://schemas.microsoft.com/office/drawing/2014/main" id="{E4C48DC3-98AF-BF51-FD75-55D257A1EA7B}"/>
                    </a:ext>
                  </a:extLst>
                </p:cNvPr>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5" name="Google Shape;523;p10">
                  <a:extLst>
                    <a:ext uri="{FF2B5EF4-FFF2-40B4-BE49-F238E27FC236}">
                      <a16:creationId xmlns:a16="http://schemas.microsoft.com/office/drawing/2014/main" id="{263CEA43-8760-EC17-F148-8812B35E26BD}"/>
                    </a:ext>
                  </a:extLst>
                </p:cNvPr>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8" name="Google Shape;524;p10">
                <a:extLst>
                  <a:ext uri="{FF2B5EF4-FFF2-40B4-BE49-F238E27FC236}">
                    <a16:creationId xmlns:a16="http://schemas.microsoft.com/office/drawing/2014/main" id="{8375B08C-F136-2EE2-E675-4AFBAC128A45}"/>
                  </a:ext>
                </a:extLst>
              </p:cNvPr>
              <p:cNvGrpSpPr/>
              <p:nvPr/>
            </p:nvGrpSpPr>
            <p:grpSpPr>
              <a:xfrm>
                <a:off x="6065178" y="3672494"/>
                <a:ext cx="1254316" cy="1254316"/>
                <a:chOff x="4548883" y="2754370"/>
                <a:chExt cx="940737" cy="940737"/>
              </a:xfrm>
            </p:grpSpPr>
            <p:sp>
              <p:nvSpPr>
                <p:cNvPr id="72" name="Google Shape;525;p10">
                  <a:extLst>
                    <a:ext uri="{FF2B5EF4-FFF2-40B4-BE49-F238E27FC236}">
                      <a16:creationId xmlns:a16="http://schemas.microsoft.com/office/drawing/2014/main" id="{FF5FA9F7-F8F8-A9A9-6A3F-433CBF3E25C6}"/>
                    </a:ext>
                  </a:extLst>
                </p:cNvPr>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3" name="Google Shape;526;p10">
                  <a:extLst>
                    <a:ext uri="{FF2B5EF4-FFF2-40B4-BE49-F238E27FC236}">
                      <a16:creationId xmlns:a16="http://schemas.microsoft.com/office/drawing/2014/main" id="{05804F4B-CA75-B2D7-35CE-0F1C21524CAA}"/>
                    </a:ext>
                  </a:extLst>
                </p:cNvPr>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9" name="Google Shape;527;p10">
                <a:extLst>
                  <a:ext uri="{FF2B5EF4-FFF2-40B4-BE49-F238E27FC236}">
                    <a16:creationId xmlns:a16="http://schemas.microsoft.com/office/drawing/2014/main" id="{09903864-6FB2-098D-3529-C7BE86B2DF14}"/>
                  </a:ext>
                </a:extLst>
              </p:cNvPr>
              <p:cNvGrpSpPr/>
              <p:nvPr/>
            </p:nvGrpSpPr>
            <p:grpSpPr>
              <a:xfrm>
                <a:off x="6478467" y="4097293"/>
                <a:ext cx="473868" cy="460703"/>
                <a:chOff x="4858850" y="3072970"/>
                <a:chExt cx="355401" cy="345527"/>
              </a:xfrm>
            </p:grpSpPr>
            <p:sp>
              <p:nvSpPr>
                <p:cNvPr id="61" name="Google Shape;528;p10">
                  <a:extLst>
                    <a:ext uri="{FF2B5EF4-FFF2-40B4-BE49-F238E27FC236}">
                      <a16:creationId xmlns:a16="http://schemas.microsoft.com/office/drawing/2014/main" id="{E95707DA-5BEB-CAD2-289D-782B1520F661}"/>
                    </a:ext>
                  </a:extLst>
                </p:cNvPr>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2" name="Google Shape;529;p10">
                  <a:extLst>
                    <a:ext uri="{FF2B5EF4-FFF2-40B4-BE49-F238E27FC236}">
                      <a16:creationId xmlns:a16="http://schemas.microsoft.com/office/drawing/2014/main" id="{D53976F6-66E9-5081-5C7F-52D847EEB8B0}"/>
                    </a:ext>
                  </a:extLst>
                </p:cNvPr>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3" name="Google Shape;530;p10">
                  <a:extLst>
                    <a:ext uri="{FF2B5EF4-FFF2-40B4-BE49-F238E27FC236}">
                      <a16:creationId xmlns:a16="http://schemas.microsoft.com/office/drawing/2014/main" id="{C590379B-D2B9-88F5-955C-E527539655D3}"/>
                    </a:ext>
                  </a:extLst>
                </p:cNvPr>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4" name="Google Shape;531;p10">
                  <a:extLst>
                    <a:ext uri="{FF2B5EF4-FFF2-40B4-BE49-F238E27FC236}">
                      <a16:creationId xmlns:a16="http://schemas.microsoft.com/office/drawing/2014/main" id="{1FC79249-1814-99B5-6A04-35958E6BA14D}"/>
                    </a:ext>
                  </a:extLst>
                </p:cNvPr>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5" name="Google Shape;532;p10">
                  <a:extLst>
                    <a:ext uri="{FF2B5EF4-FFF2-40B4-BE49-F238E27FC236}">
                      <a16:creationId xmlns:a16="http://schemas.microsoft.com/office/drawing/2014/main" id="{9E795BAD-C3A5-863F-9347-0A1FE4C9303B}"/>
                    </a:ext>
                  </a:extLst>
                </p:cNvPr>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6" name="Google Shape;533;p10">
                  <a:extLst>
                    <a:ext uri="{FF2B5EF4-FFF2-40B4-BE49-F238E27FC236}">
                      <a16:creationId xmlns:a16="http://schemas.microsoft.com/office/drawing/2014/main" id="{B3361767-6F1E-818C-4A5E-D3B14A0906DD}"/>
                    </a:ext>
                  </a:extLst>
                </p:cNvPr>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7" name="Google Shape;534;p10">
                  <a:extLst>
                    <a:ext uri="{FF2B5EF4-FFF2-40B4-BE49-F238E27FC236}">
                      <a16:creationId xmlns:a16="http://schemas.microsoft.com/office/drawing/2014/main" id="{A74394C1-0C8A-7E3F-811C-DA22F251C12D}"/>
                    </a:ext>
                  </a:extLst>
                </p:cNvPr>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8" name="Google Shape;535;p10">
                  <a:extLst>
                    <a:ext uri="{FF2B5EF4-FFF2-40B4-BE49-F238E27FC236}">
                      <a16:creationId xmlns:a16="http://schemas.microsoft.com/office/drawing/2014/main" id="{840CEB96-F56A-195D-D4CB-028F0C51E8C3}"/>
                    </a:ext>
                  </a:extLst>
                </p:cNvPr>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9" name="Google Shape;536;p10">
                  <a:extLst>
                    <a:ext uri="{FF2B5EF4-FFF2-40B4-BE49-F238E27FC236}">
                      <a16:creationId xmlns:a16="http://schemas.microsoft.com/office/drawing/2014/main" id="{4DBD303A-E6B7-0F95-E1D6-AA296901FEDE}"/>
                    </a:ext>
                  </a:extLst>
                </p:cNvPr>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0" name="Google Shape;537;p10">
                  <a:extLst>
                    <a:ext uri="{FF2B5EF4-FFF2-40B4-BE49-F238E27FC236}">
                      <a16:creationId xmlns:a16="http://schemas.microsoft.com/office/drawing/2014/main" id="{F7CEB9BB-970F-3E5E-4108-5BCB382F5B48}"/>
                    </a:ext>
                  </a:extLst>
                </p:cNvPr>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1" name="Google Shape;538;p10">
                  <a:extLst>
                    <a:ext uri="{FF2B5EF4-FFF2-40B4-BE49-F238E27FC236}">
                      <a16:creationId xmlns:a16="http://schemas.microsoft.com/office/drawing/2014/main" id="{8B5A71EB-2982-6B8D-FB42-A0448C38F5C4}"/>
                    </a:ext>
                  </a:extLst>
                </p:cNvPr>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40" name="Google Shape;539;p10">
                <a:extLst>
                  <a:ext uri="{FF2B5EF4-FFF2-40B4-BE49-F238E27FC236}">
                    <a16:creationId xmlns:a16="http://schemas.microsoft.com/office/drawing/2014/main" id="{2F74FAAB-417E-EB53-6380-451CB751FCE4}"/>
                  </a:ext>
                </a:extLst>
              </p:cNvPr>
              <p:cNvGrpSpPr/>
              <p:nvPr/>
            </p:nvGrpSpPr>
            <p:grpSpPr>
              <a:xfrm>
                <a:off x="5314538" y="2951176"/>
                <a:ext cx="1499581" cy="1442921"/>
                <a:chOff x="3985903" y="2213381"/>
                <a:chExt cx="1124686" cy="1082191"/>
              </a:xfrm>
            </p:grpSpPr>
            <p:sp>
              <p:nvSpPr>
                <p:cNvPr id="48" name="Google Shape;540;p10">
                  <a:extLst>
                    <a:ext uri="{FF2B5EF4-FFF2-40B4-BE49-F238E27FC236}">
                      <a16:creationId xmlns:a16="http://schemas.microsoft.com/office/drawing/2014/main" id="{7493D733-7C04-B6E7-3BFD-7A98CE5B2D7C}"/>
                    </a:ext>
                  </a:extLst>
                </p:cNvPr>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49" name="Google Shape;541;p10">
                  <a:extLst>
                    <a:ext uri="{FF2B5EF4-FFF2-40B4-BE49-F238E27FC236}">
                      <a16:creationId xmlns:a16="http://schemas.microsoft.com/office/drawing/2014/main" id="{C8737600-55A2-2A0F-9F05-4BBDD7BF8BC1}"/>
                    </a:ext>
                  </a:extLst>
                </p:cNvPr>
                <p:cNvGrpSpPr/>
                <p:nvPr/>
              </p:nvGrpSpPr>
              <p:grpSpPr>
                <a:xfrm>
                  <a:off x="4380547" y="2919635"/>
                  <a:ext cx="636781" cy="375937"/>
                  <a:chOff x="4380547" y="2919635"/>
                  <a:chExt cx="636781" cy="375937"/>
                </a:xfrm>
              </p:grpSpPr>
              <p:sp>
                <p:nvSpPr>
                  <p:cNvPr id="59" name="Google Shape;542;p10">
                    <a:extLst>
                      <a:ext uri="{FF2B5EF4-FFF2-40B4-BE49-F238E27FC236}">
                        <a16:creationId xmlns:a16="http://schemas.microsoft.com/office/drawing/2014/main" id="{565D34DA-BF69-C1F6-4872-76A314F67879}"/>
                      </a:ext>
                    </a:extLst>
                  </p:cNvPr>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0" name="Google Shape;543;p10">
                    <a:extLst>
                      <a:ext uri="{FF2B5EF4-FFF2-40B4-BE49-F238E27FC236}">
                        <a16:creationId xmlns:a16="http://schemas.microsoft.com/office/drawing/2014/main" id="{66795B23-4525-2FCC-6ADA-07AAFB23F913}"/>
                      </a:ext>
                    </a:extLst>
                  </p:cNvPr>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0" name="Google Shape;544;p10">
                  <a:extLst>
                    <a:ext uri="{FF2B5EF4-FFF2-40B4-BE49-F238E27FC236}">
                      <a16:creationId xmlns:a16="http://schemas.microsoft.com/office/drawing/2014/main" id="{A0914CC8-1D4B-91F3-50D0-18B743922E23}"/>
                    </a:ext>
                  </a:extLst>
                </p:cNvPr>
                <p:cNvGrpSpPr/>
                <p:nvPr/>
              </p:nvGrpSpPr>
              <p:grpSpPr>
                <a:xfrm>
                  <a:off x="4714354" y="2285940"/>
                  <a:ext cx="375747" cy="636160"/>
                  <a:chOff x="4714354" y="2285940"/>
                  <a:chExt cx="375747" cy="636160"/>
                </a:xfrm>
              </p:grpSpPr>
              <p:sp>
                <p:nvSpPr>
                  <p:cNvPr id="57" name="Google Shape;545;p10">
                    <a:extLst>
                      <a:ext uri="{FF2B5EF4-FFF2-40B4-BE49-F238E27FC236}">
                        <a16:creationId xmlns:a16="http://schemas.microsoft.com/office/drawing/2014/main" id="{43654DF9-D387-D75B-91A6-74B7E9EB488C}"/>
                      </a:ext>
                    </a:extLst>
                  </p:cNvPr>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8" name="Google Shape;546;p10">
                    <a:extLst>
                      <a:ext uri="{FF2B5EF4-FFF2-40B4-BE49-F238E27FC236}">
                        <a16:creationId xmlns:a16="http://schemas.microsoft.com/office/drawing/2014/main" id="{764608D4-E470-55E7-E9C7-32067AA0578C}"/>
                      </a:ext>
                    </a:extLst>
                  </p:cNvPr>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1" name="Google Shape;547;p10">
                  <a:extLst>
                    <a:ext uri="{FF2B5EF4-FFF2-40B4-BE49-F238E27FC236}">
                      <a16:creationId xmlns:a16="http://schemas.microsoft.com/office/drawing/2014/main" id="{2E1A007F-AB6D-77A2-DDC7-4BF877468BAF}"/>
                    </a:ext>
                  </a:extLst>
                </p:cNvPr>
                <p:cNvGrpSpPr/>
                <p:nvPr/>
              </p:nvGrpSpPr>
              <p:grpSpPr>
                <a:xfrm>
                  <a:off x="3985903" y="2585619"/>
                  <a:ext cx="397112" cy="637197"/>
                  <a:chOff x="3985903" y="2585619"/>
                  <a:chExt cx="397112" cy="637197"/>
                </a:xfrm>
              </p:grpSpPr>
              <p:sp>
                <p:nvSpPr>
                  <p:cNvPr id="55" name="Google Shape;548;p10">
                    <a:extLst>
                      <a:ext uri="{FF2B5EF4-FFF2-40B4-BE49-F238E27FC236}">
                        <a16:creationId xmlns:a16="http://schemas.microsoft.com/office/drawing/2014/main" id="{4714B3B1-B326-B7D6-A1D3-C75129717DC2}"/>
                      </a:ext>
                    </a:extLst>
                  </p:cNvPr>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6" name="Google Shape;549;p10">
                    <a:extLst>
                      <a:ext uri="{FF2B5EF4-FFF2-40B4-BE49-F238E27FC236}">
                        <a16:creationId xmlns:a16="http://schemas.microsoft.com/office/drawing/2014/main" id="{E0EAA080-D8F7-0666-C189-2FA0CCA73C6E}"/>
                      </a:ext>
                    </a:extLst>
                  </p:cNvPr>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2" name="Google Shape;550;p10">
                  <a:extLst>
                    <a:ext uri="{FF2B5EF4-FFF2-40B4-BE49-F238E27FC236}">
                      <a16:creationId xmlns:a16="http://schemas.microsoft.com/office/drawing/2014/main" id="{4C9F4506-E34B-F5C4-3A1F-3428E6298776}"/>
                    </a:ext>
                  </a:extLst>
                </p:cNvPr>
                <p:cNvGrpSpPr/>
                <p:nvPr/>
              </p:nvGrpSpPr>
              <p:grpSpPr>
                <a:xfrm>
                  <a:off x="4080455" y="2213381"/>
                  <a:ext cx="636573" cy="374705"/>
                  <a:chOff x="4080455" y="2213381"/>
                  <a:chExt cx="636573" cy="374705"/>
                </a:xfrm>
              </p:grpSpPr>
              <p:sp>
                <p:nvSpPr>
                  <p:cNvPr id="53" name="Google Shape;551;p10">
                    <a:extLst>
                      <a:ext uri="{FF2B5EF4-FFF2-40B4-BE49-F238E27FC236}">
                        <a16:creationId xmlns:a16="http://schemas.microsoft.com/office/drawing/2014/main" id="{1901B4EC-FAE6-1C5A-771A-CFA363C449BF}"/>
                      </a:ext>
                    </a:extLst>
                  </p:cNvPr>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4" name="Google Shape;552;p10">
                    <a:extLst>
                      <a:ext uri="{FF2B5EF4-FFF2-40B4-BE49-F238E27FC236}">
                        <a16:creationId xmlns:a16="http://schemas.microsoft.com/office/drawing/2014/main" id="{422B5657-B4E5-3A4C-0D4D-41438B07851B}"/>
                      </a:ext>
                    </a:extLst>
                  </p:cNvPr>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41" name="Google Shape;553;p10">
                <a:extLst>
                  <a:ext uri="{FF2B5EF4-FFF2-40B4-BE49-F238E27FC236}">
                    <a16:creationId xmlns:a16="http://schemas.microsoft.com/office/drawing/2014/main" id="{4422193F-8695-9DF7-2151-0F614CDF820F}"/>
                  </a:ext>
                </a:extLst>
              </p:cNvPr>
              <p:cNvGrpSpPr/>
              <p:nvPr/>
            </p:nvGrpSpPr>
            <p:grpSpPr>
              <a:xfrm>
                <a:off x="5909378" y="3494930"/>
                <a:ext cx="311836" cy="355292"/>
                <a:chOff x="4645650" y="3962900"/>
                <a:chExt cx="259950" cy="296175"/>
              </a:xfrm>
            </p:grpSpPr>
            <p:sp>
              <p:nvSpPr>
                <p:cNvPr id="42" name="Google Shape;554;p10">
                  <a:extLst>
                    <a:ext uri="{FF2B5EF4-FFF2-40B4-BE49-F238E27FC236}">
                      <a16:creationId xmlns:a16="http://schemas.microsoft.com/office/drawing/2014/main" id="{63F5C62C-E260-F4D8-2602-D5E1CE3E2CA1}"/>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3" name="Google Shape;555;p10">
                  <a:extLst>
                    <a:ext uri="{FF2B5EF4-FFF2-40B4-BE49-F238E27FC236}">
                      <a16:creationId xmlns:a16="http://schemas.microsoft.com/office/drawing/2014/main" id="{719CFC7C-80C8-0DDD-FEB4-4F08298469EA}"/>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4" name="Google Shape;556;p10">
                  <a:extLst>
                    <a:ext uri="{FF2B5EF4-FFF2-40B4-BE49-F238E27FC236}">
                      <a16:creationId xmlns:a16="http://schemas.microsoft.com/office/drawing/2014/main" id="{ABF38D15-F25C-0F53-69B7-273756145EDB}"/>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5" name="Google Shape;557;p10">
                  <a:extLst>
                    <a:ext uri="{FF2B5EF4-FFF2-40B4-BE49-F238E27FC236}">
                      <a16:creationId xmlns:a16="http://schemas.microsoft.com/office/drawing/2014/main" id="{1C2B35FF-A264-61E9-7CEF-F2843703CFD6}"/>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6" name="Google Shape;558;p10">
                  <a:extLst>
                    <a:ext uri="{FF2B5EF4-FFF2-40B4-BE49-F238E27FC236}">
                      <a16:creationId xmlns:a16="http://schemas.microsoft.com/office/drawing/2014/main" id="{2E0710A2-90F6-AF51-A062-2E2D42F7C248}"/>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 name="Google Shape;559;p10">
                  <a:extLst>
                    <a:ext uri="{FF2B5EF4-FFF2-40B4-BE49-F238E27FC236}">
                      <a16:creationId xmlns:a16="http://schemas.microsoft.com/office/drawing/2014/main" id="{0509B39A-E5B5-1C89-9E3E-687DFF901AB8}"/>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27" name="Google Shape;560;p10">
              <a:extLst>
                <a:ext uri="{FF2B5EF4-FFF2-40B4-BE49-F238E27FC236}">
                  <a16:creationId xmlns:a16="http://schemas.microsoft.com/office/drawing/2014/main" id="{DC8387E6-CA52-2F26-2165-766844D4EC92}"/>
                </a:ext>
              </a:extLst>
            </p:cNvPr>
            <p:cNvGrpSpPr/>
            <p:nvPr/>
          </p:nvGrpSpPr>
          <p:grpSpPr>
            <a:xfrm>
              <a:off x="5746162" y="3855107"/>
              <a:ext cx="462347" cy="245835"/>
              <a:chOff x="3891558" y="2180494"/>
              <a:chExt cx="346769" cy="184381"/>
            </a:xfrm>
          </p:grpSpPr>
          <p:sp>
            <p:nvSpPr>
              <p:cNvPr id="28" name="Google Shape;561;p10">
                <a:extLst>
                  <a:ext uri="{FF2B5EF4-FFF2-40B4-BE49-F238E27FC236}">
                    <a16:creationId xmlns:a16="http://schemas.microsoft.com/office/drawing/2014/main" id="{80599BC0-3C3B-8533-621A-CFDE396D55A1}"/>
                  </a:ext>
                </a:extLst>
              </p:cNvPr>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 name="Google Shape;562;p10">
                <a:extLst>
                  <a:ext uri="{FF2B5EF4-FFF2-40B4-BE49-F238E27FC236}">
                    <a16:creationId xmlns:a16="http://schemas.microsoft.com/office/drawing/2014/main" id="{C0C5AAA9-B889-97F2-CE45-66E942346196}"/>
                  </a:ext>
                </a:extLst>
              </p:cNvPr>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 name="Google Shape;563;p10">
                <a:extLst>
                  <a:ext uri="{FF2B5EF4-FFF2-40B4-BE49-F238E27FC236}">
                    <a16:creationId xmlns:a16="http://schemas.microsoft.com/office/drawing/2014/main" id="{0B0B3F3D-B874-2B06-721E-9B81C0051684}"/>
                  </a:ext>
                </a:extLst>
              </p:cNvPr>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spTree>
    <p:extLst>
      <p:ext uri="{BB962C8B-B14F-4D97-AF65-F5344CB8AC3E}">
        <p14:creationId xmlns:p14="http://schemas.microsoft.com/office/powerpoint/2010/main" val="225100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DBBD4-620D-8E56-D53B-31B38304ED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8B169B-2850-9CC8-9F33-1C5501D16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9B613F56-FD6D-5831-552E-F4AF0AABAA3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4W1H</a:t>
            </a:r>
            <a:endParaRPr dirty="0"/>
          </a:p>
        </p:txBody>
      </p:sp>
      <p:sp>
        <p:nvSpPr>
          <p:cNvPr id="5" name="Google Shape;125;p3">
            <a:extLst>
              <a:ext uri="{FF2B5EF4-FFF2-40B4-BE49-F238E27FC236}">
                <a16:creationId xmlns:a16="http://schemas.microsoft.com/office/drawing/2014/main" id="{F7076416-7623-0980-E438-26D7B8B56AE0}"/>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r>
              <a:rPr lang="en-IN" b="1" dirty="0">
                <a:latin typeface="Verdana"/>
                <a:ea typeface="Verdana"/>
              </a:rPr>
              <a:t>Why: </a:t>
            </a:r>
            <a:r>
              <a:rPr lang="en-IN" dirty="0">
                <a:ea typeface="Verdana"/>
              </a:rPr>
              <a:t>Improving Access to Health Care, Reducing Health Care Costs, 24/7 Availability, Bridging the Gap in Health Care Delivery In areas with limited access to medical access, a health care chatbot can provide crucial guidance and information.</a:t>
            </a:r>
            <a:endParaRPr lang="en-IN" dirty="0">
              <a:latin typeface="Verdana"/>
              <a:ea typeface="Verdana"/>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r>
              <a:rPr lang="en-IN" b="1" dirty="0">
                <a:latin typeface="Verdana"/>
                <a:ea typeface="Verdana"/>
              </a:rPr>
              <a:t>What: </a:t>
            </a:r>
            <a:r>
              <a:rPr lang="en-IN" dirty="0">
                <a:ea typeface="Verdana"/>
              </a:rPr>
              <a:t>The AI Health Care Chatbot is designed to assist patients and health care providers with various health-related tasks and offering basic symptom assessments. The chatbot utilizes natural language processing (NLP) to interact with users, understanding their queries and providing accurate responses.</a:t>
            </a:r>
            <a:endParaRPr lang="en-IN" dirty="0">
              <a:latin typeface="Verdana"/>
              <a:ea typeface="Verdana"/>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endParaRPr lang="en-IN" b="1" dirty="0">
              <a:latin typeface="Verdana"/>
              <a:ea typeface="Verdana"/>
            </a:endParaRPr>
          </a:p>
          <a:p>
            <a:r>
              <a:rPr lang="en-IN" b="1" dirty="0">
                <a:latin typeface="Verdana"/>
                <a:ea typeface="Verdana"/>
              </a:rPr>
              <a:t>Where: </a:t>
            </a:r>
            <a:r>
              <a:rPr lang="en-US" dirty="0">
                <a:ea typeface="Verdana"/>
              </a:rPr>
              <a:t>Health Care Systems, Web-Based Application, </a:t>
            </a:r>
            <a:r>
              <a:rPr lang="en-US" dirty="0">
                <a:latin typeface="Verdana"/>
                <a:ea typeface="Verdana"/>
              </a:rPr>
              <a:t>Mobile Application, Remote Areas, Clinics and Hospitals: Initially, the chatbot could be used in smaller clinics.</a:t>
            </a:r>
            <a:endParaRPr lang="en-IN">
              <a:latin typeface="Verdana"/>
              <a:ea typeface="Verdana"/>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a:ea typeface="Verdana"/>
              </a:rPr>
              <a:t>When: </a:t>
            </a:r>
            <a:r>
              <a:rPr lang="en-US" dirty="0">
                <a:ea typeface="Verdana"/>
              </a:rPr>
              <a:t>The project will be executed over a period of three months, with key milestones including the design phase, development phase, testing phase, and final deployment.</a:t>
            </a:r>
            <a:endParaRPr lang="en-IN" dirty="0">
              <a:latin typeface="Verdana"/>
              <a:ea typeface="Verdana"/>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a:ea typeface="Verdana"/>
              </a:rPr>
              <a:t>How:</a:t>
            </a:r>
            <a:r>
              <a:rPr lang="en-IN" dirty="0">
                <a:latin typeface="Verdana"/>
                <a:ea typeface="Verdana"/>
              </a:rPr>
              <a:t> AI &amp; Machine Learning: Python will be used for building machine learning models, particularly for natural language understanding (NLU) to help the chatbot understand user queries, NLP libraries</a:t>
            </a:r>
            <a:r>
              <a:rPr lang="en-IN" dirty="0">
                <a:ea typeface="Verdana"/>
              </a:rPr>
              <a:t>.</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endParaRPr lang="en-IN" b="1" dirty="0">
              <a:latin typeface="Verdana"/>
              <a:ea typeface="Verdana"/>
            </a:endParaRPr>
          </a:p>
          <a:p>
            <a:r>
              <a:rPr lang="en-IN" b="1" dirty="0">
                <a:latin typeface="Verdana"/>
                <a:ea typeface="Verdana"/>
              </a:rPr>
              <a:t>Refined Objective: </a:t>
            </a:r>
            <a:r>
              <a:rPr lang="en-IN" dirty="0">
                <a:latin typeface="Verdana"/>
                <a:ea typeface="Verdana"/>
              </a:rPr>
              <a:t>AI Health Care Chatbot project is to develop an intelligent, Python-based system that enhances patient care by providing real-time assistance with health-related queries, symptom assessments, and appointment management. It aims to improve accessibility to reliable health information and reduce the workload on health care providers by automating routine interactions.</a:t>
            </a:r>
            <a:endParaRPr lang="en-IN" dirty="0">
              <a:latin typeface="Verdana"/>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15805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Structural Diagram</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Block Diagram/Pin Diagram</a:t>
            </a:r>
          </a:p>
          <a:p>
            <a:pPr marL="0" marR="0" lvl="0" indent="0" rtl="0">
              <a:lnSpc>
                <a:spcPct val="100000"/>
              </a:lnSpc>
              <a:spcBef>
                <a:spcPts val="0"/>
              </a:spcBef>
              <a:spcAft>
                <a:spcPts val="0"/>
              </a:spcAft>
              <a:buNone/>
            </a:pPr>
            <a:endParaRPr lang="en-IN" sz="1200"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7B3FE64C-ED43-A052-11E8-812792B8FDDF}"/>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Behaviour Diagram</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Flow chart/ State machine</a:t>
            </a:r>
          </a:p>
          <a:p>
            <a:r>
              <a:rPr lang="en-IN" sz="1200" dirty="0">
                <a:latin typeface="Verdana"/>
                <a:ea typeface="Verdana"/>
              </a:rPr>
              <a:t> </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6" name="Picture 5" descr="A diagram of a robot&#10;&#10;Description automatically generated">
            <a:extLst>
              <a:ext uri="{FF2B5EF4-FFF2-40B4-BE49-F238E27FC236}">
                <a16:creationId xmlns:a16="http://schemas.microsoft.com/office/drawing/2014/main" id="{679532B3-B73B-42A0-B329-40D6F2598D03}"/>
              </a:ext>
            </a:extLst>
          </p:cNvPr>
          <p:cNvPicPr>
            <a:picLocks noChangeAspect="1"/>
          </p:cNvPicPr>
          <p:nvPr/>
        </p:nvPicPr>
        <p:blipFill>
          <a:blip r:embed="rId2"/>
          <a:stretch>
            <a:fillRect/>
          </a:stretch>
        </p:blipFill>
        <p:spPr>
          <a:xfrm>
            <a:off x="405" y="1567249"/>
            <a:ext cx="5230217" cy="4114800"/>
          </a:xfrm>
          <a:prstGeom prst="rect">
            <a:avLst/>
          </a:prstGeom>
        </p:spPr>
      </p:pic>
      <p:pic>
        <p:nvPicPr>
          <p:cNvPr id="7" name="Picture 6" descr="A diagram of a algorithm&#10;&#10;Description automatically generated">
            <a:extLst>
              <a:ext uri="{FF2B5EF4-FFF2-40B4-BE49-F238E27FC236}">
                <a16:creationId xmlns:a16="http://schemas.microsoft.com/office/drawing/2014/main" id="{F9447600-389A-56DC-CCE8-E14C40A33798}"/>
              </a:ext>
            </a:extLst>
          </p:cNvPr>
          <p:cNvPicPr>
            <a:picLocks noChangeAspect="1"/>
          </p:cNvPicPr>
          <p:nvPr/>
        </p:nvPicPr>
        <p:blipFill>
          <a:blip r:embed="rId3"/>
          <a:stretch>
            <a:fillRect/>
          </a:stretch>
        </p:blipFill>
        <p:spPr>
          <a:xfrm>
            <a:off x="5560541" y="2062512"/>
            <a:ext cx="6096000" cy="2341678"/>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Summary and Conclusion </a:t>
            </a:r>
          </a:p>
          <a:p>
            <a:pPr marL="0" marR="0" lvl="0" indent="0" rtl="0">
              <a:lnSpc>
                <a:spcPct val="100000"/>
              </a:lnSpc>
              <a:spcBef>
                <a:spcPts val="0"/>
              </a:spcBef>
              <a:spcAft>
                <a:spcPts val="0"/>
              </a:spcAft>
              <a:buNone/>
            </a:pPr>
            <a:endParaRPr lang="en-IN" sz="1600" dirty="0">
              <a:ea typeface="Verdana" panose="020B0604030504040204" pitchFamily="34" charset="0"/>
            </a:endParaRPr>
          </a:p>
          <a:p>
            <a:pPr marL="285750" indent="-285750">
              <a:buFont typeface="Arial" panose="020B0604020202020204" pitchFamily="34" charset="0"/>
              <a:buChar char="•"/>
            </a:pPr>
            <a:r>
              <a:rPr lang="en-IN" sz="1600" dirty="0">
                <a:ea typeface="Verdana"/>
              </a:rPr>
              <a:t>The AI Health Care Chatbot represents a significant step toward automating and improving patient care, addressing the growing demand for AI-driven health care solutions. By reducing the burden on health care providers and offering 24/7 access to medical information, the chatbot can enhance both patient experience and operational efficiency. As health care continues to adopt AI technologies, this project has the potential to scale and contribute to the broader landscape of digital health innovation, ultimately improving health outcomes and reducing barriers to care.</a:t>
            </a:r>
            <a:endParaRPr lang="en-IN" sz="1600" dirty="0">
              <a:latin typeface="Verdana"/>
              <a:ea typeface="Verdana"/>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TotalTime>
  <Words>925</Words>
  <Application>Microsoft Office PowerPoint</Application>
  <PresentationFormat>Widescreen</PresentationFormat>
  <Paragraphs>135</Paragraphs>
  <Slides>10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Verdana</vt:lpstr>
      <vt:lpstr>Roboto</vt:lpstr>
      <vt:lpstr>Calibri</vt:lpstr>
      <vt:lpstr>Times New Roman</vt:lpstr>
      <vt:lpstr>Fira Sans Extra Condensed Medium</vt:lpstr>
      <vt:lpstr>Montserrat</vt:lpstr>
      <vt:lpstr>Montserrat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sai vivek</cp:lastModifiedBy>
  <cp:revision>273</cp:revision>
  <dcterms:created xsi:type="dcterms:W3CDTF">2021-01-07T12:40:50Z</dcterms:created>
  <dcterms:modified xsi:type="dcterms:W3CDTF">2024-10-16T14:57:39Z</dcterms:modified>
</cp:coreProperties>
</file>