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handoutMasterIdLst>
    <p:handoutMasterId r:id="rId10"/>
  </p:handoutMasterIdLst>
  <p:sldIdLst>
    <p:sldId id="531" r:id="rId2"/>
    <p:sldId id="289" r:id="rId3"/>
    <p:sldId id="292" r:id="rId4"/>
    <p:sldId id="294" r:id="rId5"/>
    <p:sldId id="298" r:id="rId6"/>
    <p:sldId id="307" r:id="rId7"/>
    <p:sldId id="301" r:id="rId8"/>
  </p:sldIdLst>
  <p:sldSz cx="12192000" cy="6858000"/>
  <p:notesSz cx="6858000" cy="9144000"/>
  <p:embeddedFontLst>
    <p:embeddedFont>
      <p:font typeface="Aharoni" panose="02010803020104030203" pitchFamily="2" charset="-79"/>
      <p:bold r:id="rId11"/>
    </p:embeddedFont>
    <p:embeddedFont>
      <p:font typeface="Montserrat" panose="00000500000000000000" pitchFamily="2" charset="0"/>
      <p:regular r:id="rId12"/>
      <p:bold r:id="rId13"/>
      <p:italic r:id="rId14"/>
      <p:boldItalic r:id="rId15"/>
    </p:embeddedFont>
    <p:embeddedFont>
      <p:font typeface="Montserrat Medium" panose="00000600000000000000" pitchFamily="2" charset="0"/>
      <p:regular r:id="rId16"/>
      <p:italic r:id="rId17"/>
    </p:embeddedFont>
    <p:embeddedFont>
      <p:font typeface="Noto Serif" panose="02020600060500020200" pitchFamily="18"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lus Jakarta Sans"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custDataLst>
    <p:tags r:id="rId3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C938A-5AEB-44E4-BBC4-EDCD47E1E8C1}" v="308" dt="2025-01-07T17:02:48.010"/>
    <p1510:client id="{E03DDAAF-F83B-4C9B-A9BE-6A7C5453E97D}" v="66" dt="2025-01-08T06:09:53.740"/>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21" Type="http://schemas.openxmlformats.org/officeDocument/2006/relationships/font" Target="fonts/font11.fntdata"/><Relationship Id="rId34" Type="http://schemas.openxmlformats.org/officeDocument/2006/relationships/tags" Target="tags/tag1.xml"/><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90"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24-03-2025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journal.ijresm.com/index.php/ijresm/article/view/2327" TargetMode="External"/><Relationship Id="rId2" Type="http://schemas.openxmlformats.org/officeDocument/2006/relationships/hyperlink" Target="https://www.pnrjournal.com/index.php/home/article/view/10131?__cf_chl_rt_tk=kmpgo4hD_SKAaMx3W1CqEfoyHQyziipy4EMoenk.mFg-1736314356-1.0.1.1-9oVKt3IagopsimoaLK0RO5EOuU3Y6X4VA7QC2xPL5fc" TargetMode="External"/><Relationship Id="rId1" Type="http://schemas.openxmlformats.org/officeDocument/2006/relationships/slideLayout" Target="../slideLayouts/slideLayout9.xml"/><Relationship Id="rId6" Type="http://schemas.openxmlformats.org/officeDocument/2006/relationships/hyperlink" Target="https://github.com/neeraj542/Medico-Assistance-OpenAI-ChatBot-Using-Python" TargetMode="External"/><Relationship Id="rId5" Type="http://schemas.openxmlformats.org/officeDocument/2006/relationships/hyperlink" Target="https://github.com/manyasrinivas2021/ARTIFICIAL-INTELLIGENCE-HEALTHCARE-CHATBOT-SYSTEM-USING-PYTHON" TargetMode="External"/><Relationship Id="rId4" Type="http://schemas.openxmlformats.org/officeDocument/2006/relationships/hyperlink" Target="https://ieeexplore.ieee.org/abstract/document/9137944?casa_token=DPM7jvB6KEwAAAAA:-zbYIimYmBBvRMPh_i8RVPECffMkGGGUDRsFevaE-jaaP5X7NAOgddwvdlmDHo0r4qHnEgCd5o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81584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algn="ctr">
              <a:buSzPts val="1400"/>
            </a:pPr>
            <a:r>
              <a:rPr lang="en-US" b="1" dirty="0">
                <a:solidFill>
                  <a:schemeClr val="dk1"/>
                </a:solidFill>
                <a:latin typeface="Montserrat Medium"/>
                <a:sym typeface="Montserrat Medium"/>
              </a:rPr>
              <a:t> Shaik Anas - BU21EECE0100102</a:t>
            </a:r>
            <a:endParaRPr lang="en-US" sz="1400" b="1" i="0" u="none" strike="noStrike" cap="none">
              <a:solidFill>
                <a:schemeClr val="dk1"/>
              </a:solidFill>
              <a:latin typeface="Montserrat Medium"/>
            </a:endParaRPr>
          </a:p>
          <a:p>
            <a:pPr algn="ctr">
              <a:buSzPts val="1400"/>
            </a:pPr>
            <a:r>
              <a:rPr lang="en-US" b="1" dirty="0">
                <a:solidFill>
                  <a:schemeClr val="dk1"/>
                </a:solidFill>
                <a:latin typeface="Montserrat Medium"/>
                <a:sym typeface="Montserrat Medium"/>
              </a:rPr>
              <a:t>Uday Kiran - BU21EECE0100415</a:t>
            </a:r>
            <a:endParaRPr lang="en-US" sz="1400" b="1" i="0" u="none" strike="noStrike" cap="none" dirty="0">
              <a:solidFill>
                <a:schemeClr val="dk1"/>
              </a:solidFill>
              <a:latin typeface="Arial"/>
              <a:ea typeface="Arial"/>
              <a:cs typeface="Arial"/>
            </a:endParaRPr>
          </a:p>
          <a:p>
            <a:pPr algn="ctr">
              <a:buSzPts val="1400"/>
            </a:pPr>
            <a:r>
              <a:rPr lang="en-US" b="1" dirty="0">
                <a:solidFill>
                  <a:schemeClr val="dk1"/>
                </a:solidFill>
                <a:latin typeface="Montserrat Medium"/>
                <a:sym typeface="Montserrat Medium"/>
              </a:rPr>
              <a:t>Sai Sandeep - BU21EECE0100434</a:t>
            </a:r>
            <a:endParaRPr lang="en-US" b="1">
              <a:solidFill>
                <a:schemeClr val="dk1"/>
              </a:solidFill>
              <a:latin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algn="ctr">
              <a:buSzPts val="1400"/>
            </a:pPr>
            <a:r>
              <a:rPr lang="en-US" b="1" dirty="0">
                <a:solidFill>
                  <a:schemeClr val="dk1"/>
                </a:solidFill>
                <a:latin typeface="Montserrat Medium"/>
              </a:rPr>
              <a:t>DR. P. Sundararaman</a:t>
            </a:r>
            <a:endParaRPr lang="en-US" sz="1400" b="1" i="0" u="none" strike="noStrike" cap="none" dirty="0">
              <a:solidFill>
                <a:schemeClr val="dk1"/>
              </a:solidFill>
              <a:latin typeface="Montserrat Medium"/>
              <a:ea typeface="Arial"/>
              <a:cs typeface="Arial"/>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algn="ctr">
              <a:buSzPts val="1400"/>
            </a:pPr>
            <a:r>
              <a:rPr lang="en-US" b="1" dirty="0" err="1">
                <a:solidFill>
                  <a:schemeClr val="dk1"/>
                </a:solidFill>
                <a:latin typeface="Montserrat Medium"/>
              </a:rPr>
              <a:t>Dr.Rohan</a:t>
            </a:r>
            <a:r>
              <a:rPr lang="en-US" b="1" dirty="0">
                <a:solidFill>
                  <a:schemeClr val="dk1"/>
                </a:solidFill>
                <a:latin typeface="Montserrat Medium"/>
              </a:rPr>
              <a:t> Prasad</a:t>
            </a:r>
            <a:endParaRPr lang="en-US" sz="1400" b="1" i="0" u="none" strike="noStrike" cap="none" dirty="0">
              <a:solidFill>
                <a:schemeClr val="dk1"/>
              </a:solidFill>
              <a:latin typeface="Montserrat Medium"/>
              <a:ea typeface="Arial"/>
              <a:cs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119497"/>
            <a:ext cx="4005016" cy="954067"/>
          </a:xfrm>
          <a:prstGeom prst="rect">
            <a:avLst/>
          </a:prstGeom>
          <a:noFill/>
          <a:ln>
            <a:noFill/>
          </a:ln>
        </p:spPr>
        <p:txBody>
          <a:bodyPr spcFirstLastPara="1" wrap="square" lIns="91425" tIns="45700" rIns="91425" bIns="45700" anchor="t" anchorCtr="0">
            <a:spAutoFit/>
          </a:bodyPr>
          <a:lstStyle/>
          <a:p>
            <a:pPr algn="ctr"/>
            <a:r>
              <a:rPr lang="en-US" sz="2800" b="1" dirty="0">
                <a:solidFill>
                  <a:srgbClr val="007069"/>
                </a:solidFill>
                <a:latin typeface="Open Sans"/>
                <a:ea typeface="Open Sans"/>
                <a:cs typeface="Open Sans"/>
                <a:sym typeface="Open Sans"/>
              </a:rPr>
              <a:t>AI Health care chatbot using Python</a:t>
            </a:r>
            <a:endParaRPr lang="en-US" sz="1800" b="1" dirty="0">
              <a:solidFill>
                <a:schemeClr val="dk1"/>
              </a:solidFill>
              <a:latin typeface="Times New Roman"/>
              <a:ea typeface="Open Sans"/>
              <a:cs typeface="Times New Roman"/>
            </a:endParaRP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1/2/3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P7</a:t>
            </a:r>
            <a:endParaRPr lang="en-US" sz="1800" b="1" i="0" u="none" strike="noStrike" cap="none" dirty="0">
              <a:solidFill>
                <a:schemeClr val="lt1"/>
              </a:solidFill>
              <a:latin typeface="Verdana"/>
              <a:ea typeface="Verdana"/>
              <a:cs typeface="Verdana"/>
            </a:endParaRPr>
          </a:p>
        </p:txBody>
      </p:sp>
    </p:spTree>
    <p:extLst>
      <p:ext uri="{BB962C8B-B14F-4D97-AF65-F5344CB8AC3E}">
        <p14:creationId xmlns:p14="http://schemas.microsoft.com/office/powerpoint/2010/main" val="290133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3477875"/>
          </a:xfrm>
          <a:prstGeom prst="rect">
            <a:avLst/>
          </a:prstGeom>
          <a:noFill/>
        </p:spPr>
        <p:txBody>
          <a:bodyPr wrap="square" lIns="91440" tIns="45720" rIns="91440" bIns="45720" rtlCol="0" anchor="t">
            <a:spAutoFit/>
          </a:bodyPr>
          <a:lstStyle/>
          <a:p>
            <a:r>
              <a:rPr lang="en-IN" dirty="0">
                <a:latin typeface="Verdana"/>
                <a:ea typeface="Verdana"/>
              </a:rPr>
              <a:t>Brief Description </a:t>
            </a:r>
          </a:p>
          <a:p>
            <a:r>
              <a:rPr lang="en-IN" sz="1200">
                <a:ea typeface="Verdana" panose="020B0604030504040204" pitchFamily="34" charset="0"/>
              </a:rPr>
              <a:t>A Python-Powered AI Healthcare Chatbot created to serve users with the following responsibilities:</a:t>
            </a:r>
            <a:endParaRPr lang="en-US" sz="1200">
              <a:ea typeface="Verdana" panose="020B0604030504040204" pitchFamily="34" charset="0"/>
            </a:endParaRPr>
          </a:p>
          <a:p>
            <a:r>
              <a:rPr lang="en-IN" sz="1200">
                <a:ea typeface="Verdana" panose="020B0604030504040204" pitchFamily="34" charset="0"/>
              </a:rPr>
              <a:t>Symptom Checking: Diagnosing what's wrong and telling you to go see the doc or not</a:t>
            </a:r>
            <a:endParaRPr lang="en-US" sz="1200">
              <a:ea typeface="Verdana" panose="020B0604030504040204" pitchFamily="34" charset="0"/>
            </a:endParaRPr>
          </a:p>
          <a:p>
            <a:r>
              <a:rPr lang="en-IN" sz="1200">
                <a:ea typeface="Verdana" panose="020B0604030504040204" pitchFamily="34" charset="0"/>
              </a:rPr>
              <a:t>Health Information: General information on diseases, drugs and medication; treatment.</a:t>
            </a:r>
            <a:endParaRPr lang="en-US" sz="1200">
              <a:ea typeface="Verdana" panose="020B0604030504040204" pitchFamily="34" charset="0"/>
            </a:endParaRPr>
          </a:p>
          <a:p>
            <a:r>
              <a:rPr lang="en-IN" sz="1200">
                <a:ea typeface="Verdana" panose="020B0604030504040204" pitchFamily="34" charset="0"/>
              </a:rPr>
              <a:t>Mental Health Support: Basic counselling and referring to a mental health expert.</a:t>
            </a:r>
            <a:endParaRPr lang="en-US" sz="1200">
              <a:ea typeface="Verdana" panose="020B0604030504040204" pitchFamily="34" charset="0"/>
            </a:endParaRPr>
          </a:p>
          <a:p>
            <a:r>
              <a:rPr lang="en-IN" sz="1200">
                <a:ea typeface="Verdana" panose="020B0604030504040204" pitchFamily="34" charset="0"/>
              </a:rPr>
              <a:t>Data Collection: To collect health-related data for measurement and sharing with providers</a:t>
            </a:r>
          </a:p>
          <a:p>
            <a:r>
              <a:rPr lang="en-IN" sz="1200">
                <a:ea typeface="Verdana" panose="020B0604030504040204" pitchFamily="34" charset="0"/>
              </a:rPr>
              <a:t>Custom Advice: Providing personal health advice on the basis of user data.</a:t>
            </a:r>
          </a:p>
          <a:p>
            <a:r>
              <a:rPr lang="en-IN" sz="1200">
                <a:ea typeface="Verdana"/>
              </a:rPr>
              <a:t>Home Remedies: </a:t>
            </a:r>
            <a:r>
              <a:rPr lang="en-IN" sz="1200" err="1">
                <a:ea typeface="Verdana"/>
              </a:rPr>
              <a:t>Advicing</a:t>
            </a:r>
            <a:r>
              <a:rPr lang="en-IN" sz="1200">
                <a:ea typeface="Verdana"/>
              </a:rPr>
              <a:t> Basic Home Remedies without Tablets.</a:t>
            </a:r>
            <a:endParaRPr lang="en-US" sz="1200">
              <a:ea typeface="Verdana"/>
            </a:endParaRPr>
          </a:p>
          <a:p>
            <a:r>
              <a:rPr lang="en-IN" sz="1200">
                <a:ea typeface="Verdana" panose="020B0604030504040204" pitchFamily="34" charset="0"/>
              </a:rPr>
              <a:t>.Key Emergency Guidance: Instant steps for complete emergencies.</a:t>
            </a:r>
            <a:endParaRPr lang="en-US" sz="1200">
              <a:ea typeface="Verdana" panose="020B0604030504040204" pitchFamily="34" charset="0"/>
            </a:endParaRPr>
          </a:p>
          <a:p>
            <a:r>
              <a:rPr lang="en-IN" sz="1200" dirty="0">
                <a:ea typeface="Verdana" panose="020B0604030504040204" pitchFamily="34" charset="0"/>
              </a:rPr>
              <a:t>These are implemented with the Python using such libraries as NLP, machine learning and web frameworks.</a:t>
            </a:r>
            <a:endParaRPr lang="en-IN" dirty="0"/>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462213"/>
          </a:xfrm>
          <a:prstGeom prst="rect">
            <a:avLst/>
          </a:prstGeom>
          <a:noFill/>
        </p:spPr>
        <p:txBody>
          <a:bodyPr wrap="square" lIns="91440" tIns="45720" rIns="91440" bIns="45720" rtlCol="0" anchor="t">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IN" dirty="0">
                <a:latin typeface="Verdana"/>
                <a:ea typeface="Verdana"/>
              </a:rPr>
              <a:t>Home Remedies</a:t>
            </a:r>
          </a:p>
          <a:p>
            <a:pPr marL="285750" indent="-285750">
              <a:buFont typeface="Arial,Sans-Serif" panose="020B0604020202020204" pitchFamily="34" charset="0"/>
              <a:buChar char="•"/>
            </a:pPr>
            <a:r>
              <a:rPr lang="en-IN" dirty="0">
                <a:latin typeface="Verdana"/>
                <a:ea typeface="Verdana"/>
              </a:rPr>
              <a:t>Ayurvedic </a:t>
            </a:r>
          </a:p>
          <a:p>
            <a:pPr marL="285750" indent="-285750">
              <a:buFont typeface="Arial,Sans-Serif" panose="020B0604020202020204" pitchFamily="34" charset="0"/>
              <a:buChar char="•"/>
            </a:pPr>
            <a:r>
              <a:rPr lang="en-IN" dirty="0">
                <a:latin typeface="Verdana"/>
                <a:ea typeface="Verdana"/>
              </a:rPr>
              <a:t>P</a:t>
            </a:r>
            <a:r>
              <a:rPr lang="en-IN" dirty="0">
                <a:ea typeface="Verdana"/>
              </a:rPr>
              <a:t>ersonalized Health Advice</a:t>
            </a:r>
          </a:p>
          <a:p>
            <a:pPr marL="285750" indent="-285750">
              <a:buFont typeface="Arial,Sans-Serif" panose="020B0604020202020204" pitchFamily="34" charset="0"/>
              <a:buChar char="•"/>
            </a:pPr>
            <a:r>
              <a:rPr lang="en-IN" dirty="0">
                <a:ea typeface="Verdana"/>
              </a:rPr>
              <a:t>Mental Health Support</a:t>
            </a:r>
          </a:p>
          <a:p>
            <a:pPr marL="285750" indent="-285750">
              <a:buFont typeface="Arial,Sans-Serif" panose="020B0604020202020204" pitchFamily="34" charset="0"/>
              <a:buChar char="•"/>
            </a:pPr>
            <a:r>
              <a:rPr lang="en-IN" dirty="0">
                <a:ea typeface="Verdana"/>
              </a:rPr>
              <a:t>Reduce Healthcare Costs</a:t>
            </a:r>
            <a:endParaRPr lang="en-US" dirty="0">
              <a:ea typeface="Verdana"/>
            </a:endParaRPr>
          </a:p>
          <a:p>
            <a:r>
              <a:rPr lang="en-IN" dirty="0">
                <a:latin typeface="Verdana" panose="020B0604030504040204" pitchFamily="34" charset="0"/>
                <a:ea typeface="Verdana" panose="020B0604030504040204" pitchFamily="34" charset="0"/>
              </a:rPr>
              <a:t>Additional Goals </a:t>
            </a:r>
          </a:p>
          <a:p>
            <a:pPr marL="285750" indent="-285750">
              <a:buFont typeface="Arial,Sans-Serif" panose="020B0604020202020204" pitchFamily="34" charset="0"/>
              <a:buChar char="•"/>
            </a:pPr>
            <a:r>
              <a:rPr lang="en-IN" dirty="0">
                <a:ea typeface="Verdana"/>
              </a:rPr>
              <a:t>Enhance Access to Healthcare</a:t>
            </a:r>
          </a:p>
          <a:p>
            <a:pPr marL="285750" indent="-285750">
              <a:buFont typeface="Arial" panose="020B0604020202020204" pitchFamily="34" charset="0"/>
              <a:buChar char="•"/>
            </a:pPr>
            <a:r>
              <a:rPr lang="en-IN" dirty="0">
                <a:latin typeface="Verdana"/>
                <a:ea typeface="Verdana"/>
              </a:rPr>
              <a:t>Tracks your Health through sensors</a:t>
            </a:r>
            <a:endParaRPr lang="en-IN" dirty="0">
              <a:latin typeface="Verdana" panose="020B0604030504040204" pitchFamily="34" charset="0"/>
              <a:ea typeface="Verdana" panose="020B0604030504040204" pitchFamily="34" charset="0"/>
            </a:endParaRPr>
          </a:p>
          <a:p>
            <a:pPr marL="285750" indent="-285750">
              <a:buFont typeface="Arial,Sans-Serif" panose="020B0604020202020204" pitchFamily="34" charset="0"/>
              <a:buChar char="•"/>
            </a:pPr>
            <a:r>
              <a:rPr lang="en-IN" dirty="0">
                <a:ea typeface="Verdana" panose="020B0604030504040204" pitchFamily="34" charset="0"/>
              </a:rPr>
              <a:t>Information Delivery</a:t>
            </a: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a:ea typeface="Verdana"/>
              </a:rPr>
              <a:t>Gant Chart  - Milestones and Activities</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pic>
        <p:nvPicPr>
          <p:cNvPr id="2" name="Picture 1" descr="A diagram of a project&#10;&#10;AI-generated content may be incorrect.">
            <a:extLst>
              <a:ext uri="{FF2B5EF4-FFF2-40B4-BE49-F238E27FC236}">
                <a16:creationId xmlns:a16="http://schemas.microsoft.com/office/drawing/2014/main" id="{D0058A77-A756-EC40-CC3A-883C7DEA8319}"/>
              </a:ext>
            </a:extLst>
          </p:cNvPr>
          <p:cNvPicPr>
            <a:picLocks noChangeAspect="1"/>
          </p:cNvPicPr>
          <p:nvPr/>
        </p:nvPicPr>
        <p:blipFill>
          <a:blip r:embed="rId3"/>
          <a:stretch>
            <a:fillRect/>
          </a:stretch>
        </p:blipFill>
        <p:spPr>
          <a:xfrm>
            <a:off x="1579218" y="1290841"/>
            <a:ext cx="9033564" cy="4287362"/>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285750" marR="0" lvl="0" indent="-285750" rtl="0">
              <a:lnSpc>
                <a:spcPct val="100000"/>
              </a:lnSpc>
              <a:spcBef>
                <a:spcPts val="0"/>
              </a:spcBef>
              <a:spcAft>
                <a:spcPts val="0"/>
              </a:spcAft>
              <a:buFont typeface="Arial" panose="020B0604020202020204" pitchFamily="34" charset="0"/>
              <a:buChar char="•"/>
            </a:pPr>
            <a:r>
              <a:rPr lang="en-IN" dirty="0">
                <a:ea typeface="Verdana"/>
                <a:hlinkClick r:id="rId2"/>
              </a:rPr>
              <a:t>https://www.pnrjournal.com/index.php/home/article/view/10131?__cf_chl_rt_tk=kmpgo4hD_SKAaMx3W1CqEfoyHQyziipy4EMoenk.mFg-1736314356-1.0.1.1-9oVKt3IagopsimoaLK0RO5EOuU3Y6X4VA7QC2xPL5fc</a:t>
            </a:r>
            <a:endParaRPr lang="en-IN" sz="1100" dirty="0">
              <a:latin typeface="Verdana"/>
              <a:ea typeface="Verdana"/>
            </a:endParaRPr>
          </a:p>
          <a:p>
            <a:pPr marL="285750" indent="-285750">
              <a:buFont typeface="Arial" panose="020B0604020202020204" pitchFamily="34" charset="0"/>
              <a:buChar char="•"/>
            </a:pPr>
            <a:r>
              <a:rPr lang="en-IN" sz="1200" dirty="0">
                <a:latin typeface="Noto Serif"/>
                <a:ea typeface="Noto Serif"/>
                <a:cs typeface="Noto Serif"/>
              </a:rPr>
              <a:t>To sustain a cherished and happy life healthcare plays a very important role in it. However, it is very difficult to consult a doctor if you have any  health  problems. Chat bots  is  basically  interact  using  text  or  voice  and  to  get  answers  using  artificial intelligence. A chatbot is a program  that  is  programmed  in  such  a  way that  it  takes some sort of input from the user then it process it using decision tree or  some sort of decision  making  algorithm  to   give   an   accurate   and   desired   output  to the user. </a:t>
            </a:r>
            <a:endParaRPr lang="en-IN" sz="1200" dirty="0">
              <a:ea typeface="Verdana"/>
            </a:endParaRPr>
          </a:p>
          <a:p>
            <a:pPr marL="285750" indent="-285750">
              <a:buFont typeface="Arial" panose="020B0604020202020204" pitchFamily="34" charset="0"/>
              <a:buChar char="•"/>
            </a:pPr>
            <a:r>
              <a:rPr lang="en-IN" dirty="0">
                <a:ea typeface="Verdana" panose="020B0604030504040204" pitchFamily="34" charset="0"/>
                <a:hlinkClick r:id="rId3"/>
              </a:rPr>
              <a:t>https://journal.ijresm.com/index.php/ijresm/article/view/2327</a:t>
            </a:r>
            <a:endParaRPr lang="en-IN" dirty="0">
              <a:ea typeface="Verdana" panose="020B0604030504040204" pitchFamily="34" charset="0"/>
            </a:endParaRPr>
          </a:p>
          <a:p>
            <a:pPr marL="285750" indent="-285750">
              <a:buFont typeface="Arial" panose="020B0604020202020204" pitchFamily="34" charset="0"/>
              <a:buChar char="•"/>
            </a:pPr>
            <a:r>
              <a:rPr lang="en-IN" sz="1100" dirty="0">
                <a:ea typeface="Verdana"/>
              </a:rPr>
              <a:t>The healthcare sector represents one of the most significant segments of the economy. This sector offers medical services and goods to everyone. A reliable healthcare system </a:t>
            </a:r>
            <a:r>
              <a:rPr lang="en-IN" sz="1100">
                <a:ea typeface="Verdana"/>
              </a:rPr>
              <a:t>ensures a strong economy by increasing life expectancy, contributing to national growth, and reducing the burden on families.</a:t>
            </a:r>
            <a:endParaRPr lang="en-IN" dirty="0">
              <a:ea typeface="Verdana"/>
            </a:endParaRPr>
          </a:p>
          <a:p>
            <a:pPr marL="285750" marR="0" lvl="0" indent="-285750">
              <a:lnSpc>
                <a:spcPct val="100000"/>
              </a:lnSpc>
              <a:spcBef>
                <a:spcPts val="0"/>
              </a:spcBef>
              <a:spcAft>
                <a:spcPts val="0"/>
              </a:spcAft>
              <a:buFont typeface="Arial" panose="020B0604020202020204" pitchFamily="34" charset="0"/>
              <a:buChar char="•"/>
            </a:pPr>
            <a:r>
              <a:rPr lang="en-IN" sz="1100" dirty="0">
                <a:ea typeface="Verdana"/>
                <a:hlinkClick r:id="rId4"/>
              </a:rPr>
              <a:t>https://ieeexplore.ieee.org/abstract/document/9137944?casa_token=DPM7jvB6KEwAAAAA:-zbYIimYmBBvRMPh_i8RVPECffMkGGGUDRsFevaE-jaaP5X7NAOgddwvdlmDHo0r4qHnEgCd5o4</a:t>
            </a:r>
            <a:endParaRPr lang="en-IN" sz="1100" dirty="0">
              <a:ea typeface="Verdana" panose="020B0604030504040204" pitchFamily="34" charset="0"/>
              <a:hlinkClick r:id="rId4"/>
            </a:endParaRPr>
          </a:p>
          <a:p>
            <a:pPr marL="285750" indent="-285750">
              <a:buFont typeface="Arial" panose="020B0604020202020204" pitchFamily="34" charset="0"/>
              <a:buChar char="•"/>
            </a:pPr>
            <a:r>
              <a:rPr lang="en-IN" dirty="0">
                <a:solidFill>
                  <a:srgbClr val="333333"/>
                </a:solidFill>
                <a:ea typeface="Verdana"/>
              </a:rPr>
              <a:t>Telemedicine can be used by medical practitioners to connect with their patients during the recent Coronavirus outbreak, whilst attempting to reduce COVID-19 transmission among patients and clinicians. Amidst the pandemic, Telemedicine has the potential to help by permitting patients to receive supportive care without having to physically visit a hospital by using a conversational artificial intelligence-based application for their treatment</a:t>
            </a:r>
            <a:endParaRPr lang="en-IN" sz="1100" dirty="0">
              <a:ea typeface="Verdana"/>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Existing Implementations – Products| Opensource| GitHub etc </a:t>
            </a:r>
          </a:p>
          <a:p>
            <a:pPr marL="285750" indent="-285750">
              <a:buFont typeface="Arial" panose="020B0604020202020204" pitchFamily="34" charset="0"/>
              <a:buChar char="•"/>
            </a:pPr>
            <a:r>
              <a:rPr lang="en-IN" dirty="0">
                <a:ea typeface="Verdana" panose="020B0604030504040204" pitchFamily="34" charset="0"/>
                <a:hlinkClick r:id="rId5"/>
              </a:rPr>
              <a:t>https://github.com/manyasrinivas2021/ARTIFICIAL-INTELLIGENCE-HEALTHCARE-CHATBOT-SYSTEM-USING-PYTHON</a:t>
            </a:r>
            <a:endParaRPr lang="en-IN" dirty="0">
              <a:ea typeface="Verdana" panose="020B0604030504040204" pitchFamily="34" charset="0"/>
            </a:endParaRPr>
          </a:p>
          <a:p>
            <a:r>
              <a:rPr lang="en-IN" dirty="0">
                <a:latin typeface="Verdana"/>
                <a:ea typeface="Verdana"/>
              </a:rPr>
              <a:t>          </a:t>
            </a:r>
            <a:r>
              <a:rPr lang="en-IN" sz="1200" dirty="0">
                <a:solidFill>
                  <a:schemeClr val="tx1"/>
                </a:solidFill>
                <a:ea typeface="Verdana"/>
              </a:rPr>
              <a:t>Through chatbots one can communicate with text or voice interface and get reply through Artificial intelligence. Typically, a chat bot will communicate with a real person. Chat bots are used in applications such as ecommerce customer service, call centres and Internet gaming. Chatbots are programs built to automatically engage with received messages. </a:t>
            </a:r>
            <a:endParaRPr lang="en-IN" dirty="0">
              <a:solidFill>
                <a:schemeClr val="tx1"/>
              </a:solidFill>
              <a:ea typeface="Verdana" panose="020B0604030504040204" pitchFamily="34" charset="0"/>
            </a:endParaRPr>
          </a:p>
          <a:p>
            <a:r>
              <a:rPr lang="en-IN" dirty="0">
                <a:solidFill>
                  <a:srgbClr val="282828"/>
                </a:solidFill>
                <a:ea typeface="Verdana" panose="020B0604030504040204" pitchFamily="34" charset="0"/>
                <a:hlinkClick r:id="rId6"/>
              </a:rPr>
              <a:t>https://github.com/neeraj542/Medico-Assistance-OpenAI-ChatBot-Using-Python</a:t>
            </a:r>
            <a:endParaRPr lang="en-IN"/>
          </a:p>
          <a:p>
            <a:r>
              <a:rPr lang="en-IN" sz="1200" dirty="0">
                <a:solidFill>
                  <a:schemeClr val="tx1"/>
                </a:solidFill>
                <a:ea typeface="Verdana"/>
              </a:rPr>
              <a:t>This project is a Medico Assistance Chatbot built using OpenAI's GPT-3 and Python with the </a:t>
            </a:r>
            <a:r>
              <a:rPr lang="en-IN" sz="1200" err="1">
                <a:solidFill>
                  <a:schemeClr val="tx1"/>
                </a:solidFill>
                <a:ea typeface="Verdana"/>
              </a:rPr>
              <a:t>Textbase</a:t>
            </a:r>
            <a:r>
              <a:rPr lang="en-IN" sz="1200" dirty="0">
                <a:solidFill>
                  <a:schemeClr val="tx1"/>
                </a:solidFill>
                <a:ea typeface="Verdana"/>
              </a:rPr>
              <a:t> library. The chatbot aims to provide medical information and support to users while emphasizing that it is not a substitute for professional medical advice.</a:t>
            </a:r>
            <a:endParaRPr lang="en-IN" dirty="0">
              <a:solidFill>
                <a:schemeClr val="tx1"/>
              </a:solidFill>
              <a:ea typeface="Verdana"/>
            </a:endParaRPr>
          </a:p>
          <a:p>
            <a:endParaRPr lang="en-IN" dirty="0">
              <a:solidFill>
                <a:srgbClr val="282828"/>
              </a:solidFill>
              <a:ea typeface="Verdana" panose="020B0604030504040204" pitchFamily="34" charset="0"/>
            </a:endParaRPr>
          </a:p>
          <a:p>
            <a:r>
              <a:rPr lang="en-IN" dirty="0">
                <a:solidFill>
                  <a:srgbClr val="282828"/>
                </a:solidFill>
                <a:ea typeface="Verdana"/>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Resource - </a:t>
            </a:r>
            <a:r>
              <a:rPr lang="en-IN" sz="1200" dirty="0">
                <a:latin typeface="Verdana" panose="020B0604030504040204" pitchFamily="34" charset="0"/>
                <a:ea typeface="Verdana" panose="020B0604030504040204" pitchFamily="34" charset="0"/>
                <a:hlinkClick r:id="rId2"/>
              </a:rPr>
              <a:t>https://www.lucidchart.com/pages/examples/uml_diagram_tool</a:t>
            </a: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Flow chart/ State machine</a:t>
            </a:r>
          </a:p>
          <a:p>
            <a:r>
              <a:rPr lang="en-IN" sz="1200" dirty="0">
                <a:latin typeface="Verdana" panose="020B0604030504040204" pitchFamily="34" charset="0"/>
                <a:ea typeface="Verdana" panose="020B0604030504040204" pitchFamily="34" charset="0"/>
              </a:rPr>
              <a:t>Resource - </a:t>
            </a:r>
            <a:r>
              <a:rPr lang="en-IN" sz="1200" dirty="0">
                <a:latin typeface="Verdana" panose="020B0604030504040204" pitchFamily="34" charset="0"/>
                <a:ea typeface="Verdana" panose="020B0604030504040204" pitchFamily="34" charset="0"/>
                <a:hlinkClick r:id="rId2"/>
              </a:rPr>
              <a:t>https://www.lucidchart.com/pages/examples/uml_diagram_tool</a:t>
            </a:r>
            <a:r>
              <a:rPr lang="en-IN" sz="1200"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descr="A diagram of a robot&#10;&#10;Description automatically generated">
            <a:extLst>
              <a:ext uri="{FF2B5EF4-FFF2-40B4-BE49-F238E27FC236}">
                <a16:creationId xmlns:a16="http://schemas.microsoft.com/office/drawing/2014/main" id="{1AFD3DE1-6CEE-244A-6BBE-F23B4E410738}"/>
              </a:ext>
            </a:extLst>
          </p:cNvPr>
          <p:cNvPicPr>
            <a:picLocks noChangeAspect="1"/>
          </p:cNvPicPr>
          <p:nvPr/>
        </p:nvPicPr>
        <p:blipFill>
          <a:blip r:embed="rId3"/>
          <a:stretch>
            <a:fillRect/>
          </a:stretch>
        </p:blipFill>
        <p:spPr>
          <a:xfrm>
            <a:off x="428625" y="1896924"/>
            <a:ext cx="5238750" cy="4124325"/>
          </a:xfrm>
          <a:prstGeom prst="rect">
            <a:avLst/>
          </a:prstGeom>
        </p:spPr>
      </p:pic>
      <p:pic>
        <p:nvPicPr>
          <p:cNvPr id="7" name="Picture 6" descr="A diagram of a patient condition&#10;&#10;Description automatically generated">
            <a:extLst>
              <a:ext uri="{FF2B5EF4-FFF2-40B4-BE49-F238E27FC236}">
                <a16:creationId xmlns:a16="http://schemas.microsoft.com/office/drawing/2014/main" id="{9822C838-9287-9E6C-AAF2-C42E2FB72DD6}"/>
              </a:ext>
            </a:extLst>
          </p:cNvPr>
          <p:cNvPicPr>
            <a:picLocks noChangeAspect="1"/>
          </p:cNvPicPr>
          <p:nvPr/>
        </p:nvPicPr>
        <p:blipFill>
          <a:blip r:embed="rId4"/>
          <a:stretch>
            <a:fillRect/>
          </a:stretch>
        </p:blipFill>
        <p:spPr>
          <a:xfrm>
            <a:off x="5717761" y="1898097"/>
            <a:ext cx="6476999" cy="3636065"/>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sz="1600" dirty="0">
                <a:ea typeface="Verdana"/>
              </a:rPr>
              <a:t>The AI Health Care Chatbot represents a significant step toward automating and improving patient care, addressing the growing demand for AI-driven health care solutions. By reducing the burden on health care providers and offering 24/7 access to medical information, the chatbot can enhance both patient experience and operational efficiency. As health care continues to adopt AI technologies, this project has the potential to scale and contribute to the broader landscape of digital health innovation, ultimately improving health outcomes and reducing barriers to care.</a:t>
            </a:r>
            <a:endParaRPr lang="en-IN">
              <a:ea typeface="Verdana"/>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r>
              <a:rPr lang="en-IN" dirty="0">
                <a:ea typeface="Verdana"/>
              </a:rPr>
              <a:t>The AI Health Care Chatbot has demonstrated promising potential in assisting users with preliminary health guidance and support. However, there are several areas for future enhancement to maximize its effectiveness and scalability:</a:t>
            </a:r>
            <a:endParaRPr lang="en-IN">
              <a:ea typeface="Verdana"/>
            </a:endParaRPr>
          </a:p>
          <a:p>
            <a:pPr marL="285750" indent="-285750">
              <a:buChar char="•"/>
            </a:pPr>
            <a:r>
              <a:rPr lang="en-IN" b="1" dirty="0">
                <a:ea typeface="Verdana"/>
              </a:rPr>
              <a:t>Integration with Wearable Devices</a:t>
            </a:r>
            <a:endParaRPr lang="en-IN">
              <a:ea typeface="Verdana"/>
            </a:endParaRPr>
          </a:p>
          <a:p>
            <a:r>
              <a:rPr lang="en-IN" dirty="0">
                <a:ea typeface="Verdana"/>
              </a:rPr>
              <a:t>Incorporate data from wearable health devices (e.g., heart rate monitors, fitness trackers) to provide real-time health insights and more personalized recommendations.</a:t>
            </a:r>
            <a:endParaRPr lang="en-IN">
              <a:ea typeface="Verdana"/>
            </a:endParaRPr>
          </a:p>
          <a:p>
            <a:pPr marL="285750" indent="-285750">
              <a:buChar char="•"/>
            </a:pPr>
            <a:r>
              <a:rPr lang="en-IN" b="1" dirty="0">
                <a:ea typeface="Verdana"/>
              </a:rPr>
              <a:t>Advanced Natural Language Processing (NLP)</a:t>
            </a:r>
            <a:endParaRPr lang="en-IN">
              <a:ea typeface="Verdana"/>
            </a:endParaRPr>
          </a:p>
          <a:p>
            <a:r>
              <a:rPr lang="en-IN" dirty="0">
                <a:ea typeface="Verdana"/>
              </a:rPr>
              <a:t>Enhance the chatbot's NLP capabilities using advanced models like GPT-4 or similar frameworks to better understand complex medical queries, regional languages, and dialects for a wider audience reach.</a:t>
            </a:r>
          </a:p>
        </p:txBody>
      </p:sp>
    </p:spTree>
    <p:extLst>
      <p:ext uri="{BB962C8B-B14F-4D97-AF65-F5344CB8AC3E}">
        <p14:creationId xmlns:p14="http://schemas.microsoft.com/office/powerpoint/2010/main" val="56782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2455</TotalTime>
  <Words>352</Words>
  <Application>Microsoft Office PowerPoint</Application>
  <PresentationFormat>Widescreen</PresentationFormat>
  <Paragraphs>142</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Dr Ambar Bajpai</cp:lastModifiedBy>
  <cp:revision>109</cp:revision>
  <dcterms:created xsi:type="dcterms:W3CDTF">2022-05-23T07:15:42Z</dcterms:created>
  <dcterms:modified xsi:type="dcterms:W3CDTF">2025-03-24T15:06:12Z</dcterms:modified>
</cp:coreProperties>
</file>