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62" r:id="rId5"/>
    <p:sldId id="264" r:id="rId6"/>
    <p:sldId id="265"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330" y="-3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B94195-2AAB-475C-9FCC-4888A0D97991}" type="datetimeFigureOut">
              <a:rPr lang="en-IN" smtClean="0"/>
              <a:t>14-07-2023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A8E40D78-075C-4A14-9AA4-D74697D2EC23}" type="slidenum">
              <a:rPr lang="en-IN" smtClean="0"/>
              <a:t>‹#›</a:t>
            </a:fld>
            <a:endParaRPr lang="en-IN"/>
          </a:p>
        </p:txBody>
      </p:sp>
    </p:spTree>
    <p:extLst>
      <p:ext uri="{BB962C8B-B14F-4D97-AF65-F5344CB8AC3E}">
        <p14:creationId xmlns:p14="http://schemas.microsoft.com/office/powerpoint/2010/main" val="1772927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B94195-2AAB-475C-9FCC-4888A0D97991}" type="datetimeFigureOut">
              <a:rPr lang="en-IN" smtClean="0"/>
              <a:t>14-07-2023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E40D78-075C-4A14-9AA4-D74697D2EC23}" type="slidenum">
              <a:rPr lang="en-IN" smtClean="0"/>
              <a:t>‹#›</a:t>
            </a:fld>
            <a:endParaRPr lang="en-IN"/>
          </a:p>
        </p:txBody>
      </p:sp>
    </p:spTree>
    <p:extLst>
      <p:ext uri="{BB962C8B-B14F-4D97-AF65-F5344CB8AC3E}">
        <p14:creationId xmlns:p14="http://schemas.microsoft.com/office/powerpoint/2010/main" val="1614982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B94195-2AAB-475C-9FCC-4888A0D97991}" type="datetimeFigureOut">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E40D78-075C-4A14-9AA4-D74697D2EC23}" type="slidenum">
              <a:rPr lang="en-IN" smtClean="0"/>
              <a:t>‹#›</a:t>
            </a:fld>
            <a:endParaRPr lang="en-IN"/>
          </a:p>
        </p:txBody>
      </p:sp>
    </p:spTree>
    <p:extLst>
      <p:ext uri="{BB962C8B-B14F-4D97-AF65-F5344CB8AC3E}">
        <p14:creationId xmlns:p14="http://schemas.microsoft.com/office/powerpoint/2010/main" val="13762657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B94195-2AAB-475C-9FCC-4888A0D97991}" type="datetimeFigureOut">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E40D78-075C-4A14-9AA4-D74697D2EC23}" type="slidenum">
              <a:rPr lang="en-IN" smtClean="0"/>
              <a:t>‹#›</a:t>
            </a:fld>
            <a:endParaRPr lang="en-IN"/>
          </a:p>
        </p:txBody>
      </p:sp>
    </p:spTree>
    <p:extLst>
      <p:ext uri="{BB962C8B-B14F-4D97-AF65-F5344CB8AC3E}">
        <p14:creationId xmlns:p14="http://schemas.microsoft.com/office/powerpoint/2010/main" val="190202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B94195-2AAB-475C-9FCC-4888A0D97991}" type="datetimeFigureOut">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E40D78-075C-4A14-9AA4-D74697D2EC23}" type="slidenum">
              <a:rPr lang="en-IN" smtClean="0"/>
              <a:t>‹#›</a:t>
            </a:fld>
            <a:endParaRPr lang="en-IN"/>
          </a:p>
        </p:txBody>
      </p:sp>
    </p:spTree>
    <p:extLst>
      <p:ext uri="{BB962C8B-B14F-4D97-AF65-F5344CB8AC3E}">
        <p14:creationId xmlns:p14="http://schemas.microsoft.com/office/powerpoint/2010/main" val="27855652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B94195-2AAB-475C-9FCC-4888A0D97991}" type="datetimeFigureOut">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E40D78-075C-4A14-9AA4-D74697D2EC23}" type="slidenum">
              <a:rPr lang="en-IN" smtClean="0"/>
              <a:t>‹#›</a:t>
            </a:fld>
            <a:endParaRPr lang="en-IN"/>
          </a:p>
        </p:txBody>
      </p:sp>
    </p:spTree>
    <p:extLst>
      <p:ext uri="{BB962C8B-B14F-4D97-AF65-F5344CB8AC3E}">
        <p14:creationId xmlns:p14="http://schemas.microsoft.com/office/powerpoint/2010/main" val="2392290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B94195-2AAB-475C-9FCC-4888A0D97991}" type="datetimeFigureOut">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E40D78-075C-4A14-9AA4-D74697D2EC23}" type="slidenum">
              <a:rPr lang="en-IN" smtClean="0"/>
              <a:t>‹#›</a:t>
            </a:fld>
            <a:endParaRPr lang="en-IN"/>
          </a:p>
        </p:txBody>
      </p:sp>
    </p:spTree>
    <p:extLst>
      <p:ext uri="{BB962C8B-B14F-4D97-AF65-F5344CB8AC3E}">
        <p14:creationId xmlns:p14="http://schemas.microsoft.com/office/powerpoint/2010/main" val="118452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B94195-2AAB-475C-9FCC-4888A0D97991}" type="datetimeFigureOut">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E40D78-075C-4A14-9AA4-D74697D2EC23}" type="slidenum">
              <a:rPr lang="en-IN" smtClean="0"/>
              <a:t>‹#›</a:t>
            </a:fld>
            <a:endParaRPr lang="en-IN"/>
          </a:p>
        </p:txBody>
      </p:sp>
    </p:spTree>
    <p:extLst>
      <p:ext uri="{BB962C8B-B14F-4D97-AF65-F5344CB8AC3E}">
        <p14:creationId xmlns:p14="http://schemas.microsoft.com/office/powerpoint/2010/main" val="30098099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B94195-2AAB-475C-9FCC-4888A0D97991}" type="datetimeFigureOut">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E40D78-075C-4A14-9AA4-D74697D2EC23}" type="slidenum">
              <a:rPr lang="en-IN" smtClean="0"/>
              <a:t>‹#›</a:t>
            </a:fld>
            <a:endParaRPr lang="en-IN"/>
          </a:p>
        </p:txBody>
      </p:sp>
    </p:spTree>
    <p:extLst>
      <p:ext uri="{BB962C8B-B14F-4D97-AF65-F5344CB8AC3E}">
        <p14:creationId xmlns:p14="http://schemas.microsoft.com/office/powerpoint/2010/main" val="11427222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B94195-2AAB-475C-9FCC-4888A0D97991}" type="datetimeFigureOut">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E40D78-075C-4A14-9AA4-D74697D2EC23}" type="slidenum">
              <a:rPr lang="en-IN" smtClean="0"/>
              <a:t>‹#›</a:t>
            </a:fld>
            <a:endParaRPr lang="en-IN"/>
          </a:p>
        </p:txBody>
      </p:sp>
    </p:spTree>
    <p:extLst>
      <p:ext uri="{BB962C8B-B14F-4D97-AF65-F5344CB8AC3E}">
        <p14:creationId xmlns:p14="http://schemas.microsoft.com/office/powerpoint/2010/main" val="936741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B94195-2AAB-475C-9FCC-4888A0D97991}" type="datetimeFigureOut">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A8E40D78-075C-4A14-9AA4-D74697D2EC23}" type="slidenum">
              <a:rPr lang="en-IN" smtClean="0"/>
              <a:t>‹#›</a:t>
            </a:fld>
            <a:endParaRPr lang="en-IN"/>
          </a:p>
        </p:txBody>
      </p:sp>
    </p:spTree>
    <p:extLst>
      <p:ext uri="{BB962C8B-B14F-4D97-AF65-F5344CB8AC3E}">
        <p14:creationId xmlns:p14="http://schemas.microsoft.com/office/powerpoint/2010/main" val="2702796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B94195-2AAB-475C-9FCC-4888A0D97991}" type="datetimeFigureOut">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E40D78-075C-4A14-9AA4-D74697D2EC23}" type="slidenum">
              <a:rPr lang="en-IN" smtClean="0"/>
              <a:t>‹#›</a:t>
            </a:fld>
            <a:endParaRPr lang="en-IN"/>
          </a:p>
        </p:txBody>
      </p:sp>
    </p:spTree>
    <p:extLst>
      <p:ext uri="{BB962C8B-B14F-4D97-AF65-F5344CB8AC3E}">
        <p14:creationId xmlns:p14="http://schemas.microsoft.com/office/powerpoint/2010/main" val="3031218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B94195-2AAB-475C-9FCC-4888A0D97991}" type="datetimeFigureOut">
              <a:rPr lang="en-IN" smtClean="0"/>
              <a:t>14-07-2023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E40D78-075C-4A14-9AA4-D74697D2EC23}" type="slidenum">
              <a:rPr lang="en-IN" smtClean="0"/>
              <a:t>‹#›</a:t>
            </a:fld>
            <a:endParaRPr lang="en-IN"/>
          </a:p>
        </p:txBody>
      </p:sp>
    </p:spTree>
    <p:extLst>
      <p:ext uri="{BB962C8B-B14F-4D97-AF65-F5344CB8AC3E}">
        <p14:creationId xmlns:p14="http://schemas.microsoft.com/office/powerpoint/2010/main" val="311301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B94195-2AAB-475C-9FCC-4888A0D97991}" type="datetimeFigureOut">
              <a:rPr lang="en-IN" smtClean="0"/>
              <a:t>14-07-2023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E40D78-075C-4A14-9AA4-D74697D2EC23}" type="slidenum">
              <a:rPr lang="en-IN" smtClean="0"/>
              <a:t>‹#›</a:t>
            </a:fld>
            <a:endParaRPr lang="en-IN"/>
          </a:p>
        </p:txBody>
      </p:sp>
    </p:spTree>
    <p:extLst>
      <p:ext uri="{BB962C8B-B14F-4D97-AF65-F5344CB8AC3E}">
        <p14:creationId xmlns:p14="http://schemas.microsoft.com/office/powerpoint/2010/main" val="2152138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B94195-2AAB-475C-9FCC-4888A0D97991}" type="datetimeFigureOut">
              <a:rPr lang="en-IN" smtClean="0"/>
              <a:t>14-07-2023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E40D78-075C-4A14-9AA4-D74697D2EC23}" type="slidenum">
              <a:rPr lang="en-IN" smtClean="0"/>
              <a:t>‹#›</a:t>
            </a:fld>
            <a:endParaRPr lang="en-IN"/>
          </a:p>
        </p:txBody>
      </p:sp>
    </p:spTree>
    <p:extLst>
      <p:ext uri="{BB962C8B-B14F-4D97-AF65-F5344CB8AC3E}">
        <p14:creationId xmlns:p14="http://schemas.microsoft.com/office/powerpoint/2010/main" val="2627545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B94195-2AAB-475C-9FCC-4888A0D97991}" type="datetimeFigureOut">
              <a:rPr lang="en-IN" smtClean="0"/>
              <a:t>14-07-2023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8E40D78-075C-4A14-9AA4-D74697D2EC23}" type="slidenum">
              <a:rPr lang="en-IN" smtClean="0"/>
              <a:t>‹#›</a:t>
            </a:fld>
            <a:endParaRPr lang="en-IN"/>
          </a:p>
        </p:txBody>
      </p:sp>
    </p:spTree>
    <p:extLst>
      <p:ext uri="{BB962C8B-B14F-4D97-AF65-F5344CB8AC3E}">
        <p14:creationId xmlns:p14="http://schemas.microsoft.com/office/powerpoint/2010/main" val="3203147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B94195-2AAB-475C-9FCC-4888A0D97991}" type="datetimeFigureOut">
              <a:rPr lang="en-IN" smtClean="0"/>
              <a:t>14-07-2023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E40D78-075C-4A14-9AA4-D74697D2EC23}" type="slidenum">
              <a:rPr lang="en-IN" smtClean="0"/>
              <a:t>‹#›</a:t>
            </a:fld>
            <a:endParaRPr lang="en-IN"/>
          </a:p>
        </p:txBody>
      </p:sp>
    </p:spTree>
    <p:extLst>
      <p:ext uri="{BB962C8B-B14F-4D97-AF65-F5344CB8AC3E}">
        <p14:creationId xmlns:p14="http://schemas.microsoft.com/office/powerpoint/2010/main" val="2526258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B94195-2AAB-475C-9FCC-4888A0D97991}" type="datetimeFigureOut">
              <a:rPr lang="en-IN" smtClean="0"/>
              <a:t>14-07-2023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E40D78-075C-4A14-9AA4-D74697D2EC23}" type="slidenum">
              <a:rPr lang="en-IN" smtClean="0"/>
              <a:t>‹#›</a:t>
            </a:fld>
            <a:endParaRPr lang="en-IN"/>
          </a:p>
        </p:txBody>
      </p:sp>
    </p:spTree>
    <p:extLst>
      <p:ext uri="{BB962C8B-B14F-4D97-AF65-F5344CB8AC3E}">
        <p14:creationId xmlns:p14="http://schemas.microsoft.com/office/powerpoint/2010/main" val="2084262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0B94195-2AAB-475C-9FCC-4888A0D97991}" type="datetimeFigureOut">
              <a:rPr lang="en-IN" smtClean="0"/>
              <a:t>14-07-2023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8E40D78-075C-4A14-9AA4-D74697D2EC23}" type="slidenum">
              <a:rPr lang="en-IN" smtClean="0"/>
              <a:t>‹#›</a:t>
            </a:fld>
            <a:endParaRPr lang="en-IN"/>
          </a:p>
        </p:txBody>
      </p:sp>
    </p:spTree>
    <p:extLst>
      <p:ext uri="{BB962C8B-B14F-4D97-AF65-F5344CB8AC3E}">
        <p14:creationId xmlns:p14="http://schemas.microsoft.com/office/powerpoint/2010/main" val="326862975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sameerCoder/DATA_ANALYST_DATASETS/blob/main/HrAnalytics/HrAnalytics_test.csv" TargetMode="Externa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C0D126-A61A-3D10-FAE4-DDF25D51C0B7}"/>
              </a:ext>
            </a:extLst>
          </p:cNvPr>
          <p:cNvSpPr>
            <a:spLocks noGrp="1"/>
          </p:cNvSpPr>
          <p:nvPr>
            <p:ph type="ctrTitle"/>
          </p:nvPr>
        </p:nvSpPr>
        <p:spPr>
          <a:xfrm>
            <a:off x="914400" y="-514905"/>
            <a:ext cx="10588623" cy="3543506"/>
          </a:xfrm>
        </p:spPr>
        <p:txBody>
          <a:bodyPr>
            <a:normAutofit/>
          </a:bodyPr>
          <a:lstStyle/>
          <a:p>
            <a:r>
              <a:rPr lang="en-IN" b="1" i="0" u="sng" dirty="0">
                <a:effectLst/>
                <a:latin typeface="Algerian" panose="04020705040A02060702" pitchFamily="82" charset="0"/>
              </a:rPr>
              <a:t>HR Analytics Project</a:t>
            </a:r>
            <a:br>
              <a:rPr lang="en-IN" b="1" i="0" u="sng" dirty="0">
                <a:effectLst/>
                <a:latin typeface="Algerian" panose="04020705040A02060702" pitchFamily="82" charset="0"/>
              </a:rPr>
            </a:br>
            <a:endParaRPr lang="en-IN" u="sng" dirty="0">
              <a:latin typeface="Algerian" panose="04020705040A02060702" pitchFamily="82" charset="0"/>
            </a:endParaRPr>
          </a:p>
        </p:txBody>
      </p:sp>
      <p:sp>
        <p:nvSpPr>
          <p:cNvPr id="3" name="Subtitle 2">
            <a:extLst>
              <a:ext uri="{FF2B5EF4-FFF2-40B4-BE49-F238E27FC236}">
                <a16:creationId xmlns:a16="http://schemas.microsoft.com/office/drawing/2014/main" xmlns="" id="{DB6A0469-1D26-0FDF-2FFB-EEECEE28C497}"/>
              </a:ext>
            </a:extLst>
          </p:cNvPr>
          <p:cNvSpPr>
            <a:spLocks noGrp="1"/>
          </p:cNvSpPr>
          <p:nvPr>
            <p:ph type="subTitle" idx="1"/>
          </p:nvPr>
        </p:nvSpPr>
        <p:spPr>
          <a:xfrm>
            <a:off x="4172505" y="2121762"/>
            <a:ext cx="7330517" cy="2295372"/>
          </a:xfrm>
        </p:spPr>
        <p:txBody>
          <a:bodyPr/>
          <a:lstStyle/>
          <a:p>
            <a:pPr algn="just"/>
            <a:r>
              <a:rPr lang="en-IN" b="0" i="0" dirty="0">
                <a:effectLst/>
                <a:latin typeface="-apple-system"/>
              </a:rPr>
              <a:t>In</a:t>
            </a:r>
            <a:r>
              <a:rPr lang="en-IN" dirty="0">
                <a:latin typeface="-apple-system"/>
              </a:rPr>
              <a:t> </a:t>
            </a:r>
            <a:r>
              <a:rPr lang="en-IN" b="0" i="0" dirty="0">
                <a:effectLst/>
                <a:latin typeface="-apple-system"/>
              </a:rPr>
              <a:t>this project we aims to model the probability of attrition of each employee from the HR Analytics Dataset, available on Kaggle. Its conclusions will allow the management to understand which factors urge the employees to leave the company and which changes should be made to avoid their departure.</a:t>
            </a:r>
            <a:endParaRPr lang="en-IN" dirty="0"/>
          </a:p>
        </p:txBody>
      </p:sp>
    </p:spTree>
    <p:extLst>
      <p:ext uri="{BB962C8B-B14F-4D97-AF65-F5344CB8AC3E}">
        <p14:creationId xmlns:p14="http://schemas.microsoft.com/office/powerpoint/2010/main" val="37354191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B9615BE5-CCA8-BC5E-C99B-902FED633993}"/>
              </a:ext>
            </a:extLst>
          </p:cNvPr>
          <p:cNvSpPr/>
          <p:nvPr/>
        </p:nvSpPr>
        <p:spPr>
          <a:xfrm>
            <a:off x="2616990" y="176009"/>
            <a:ext cx="81772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What we</a:t>
            </a:r>
            <a:r>
              <a:rPr lang="en-US" sz="5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use in this Project?</a:t>
            </a:r>
            <a:endParaRPr lang="en-US" sz="5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95664E45-ADC6-2122-F092-53BC7882FB70}"/>
              </a:ext>
            </a:extLst>
          </p:cNvPr>
          <p:cNvSpPr txBox="1"/>
          <p:nvPr/>
        </p:nvSpPr>
        <p:spPr>
          <a:xfrm>
            <a:off x="1961965" y="1180730"/>
            <a:ext cx="6318681" cy="3416320"/>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We are using following software and tools:</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Python language for data visualization</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Jupiter Notebook </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Modules required in Python</a:t>
            </a:r>
          </a:p>
          <a:p>
            <a:r>
              <a:rPr lang="en-IN" sz="2400" dirty="0">
                <a:latin typeface="Times New Roman" panose="02020603050405020304" pitchFamily="18" charset="0"/>
                <a:cs typeface="Times New Roman" panose="02020603050405020304" pitchFamily="18" charset="0"/>
              </a:rPr>
              <a:t>      1) matplotlib module</a:t>
            </a:r>
          </a:p>
          <a:p>
            <a:r>
              <a:rPr lang="en-IN" sz="2400" dirty="0">
                <a:latin typeface="Times New Roman" panose="02020603050405020304" pitchFamily="18" charset="0"/>
                <a:cs typeface="Times New Roman" panose="02020603050405020304" pitchFamily="18" charset="0"/>
              </a:rPr>
              <a:t>      2)Pandas module</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Use Official documentation for reference</a:t>
            </a:r>
          </a:p>
          <a:p>
            <a:pPr marL="342900" indent="-342900">
              <a:buFont typeface="Wingdings" panose="05000000000000000000" pitchFamily="2" charset="2"/>
              <a:buChar char="Ø"/>
            </a:pPr>
            <a:r>
              <a:rPr lang="en-IN" sz="2400" b="0" i="0" strike="noStrike" dirty="0">
                <a:effectLst/>
                <a:latin typeface="Times New Roman" panose="02020603050405020304" pitchFamily="18" charset="0"/>
                <a:cs typeface="Times New Roman" panose="02020603050405020304" pitchFamily="18" charset="0"/>
                <a:hlinkClick r:id="rId2" tooltip="HrAnalytics_test.csv"/>
              </a:rPr>
              <a:t>HrAnalytics_test.csv</a:t>
            </a:r>
            <a:r>
              <a:rPr lang="en-IN" sz="2400" b="0" i="0" strike="noStrike" dirty="0">
                <a:effectLst/>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file that consist all data.</a:t>
            </a:r>
          </a:p>
          <a:p>
            <a:pPr marL="342900" indent="-342900">
              <a:buFont typeface="Wingdings" panose="05000000000000000000" pitchFamily="2" charset="2"/>
              <a:buChar char="Ø"/>
            </a:pPr>
            <a:r>
              <a:rPr lang="en-IN" sz="2400" b="0" i="0" strike="noStrike" dirty="0">
                <a:effectLst/>
                <a:latin typeface="Times New Roman" panose="02020603050405020304" pitchFamily="18" charset="0"/>
                <a:cs typeface="Times New Roman" panose="02020603050405020304" pitchFamily="18" charset="0"/>
                <a:hlinkClick r:id="rId2" tooltip="HrAnalytics_test.csv"/>
              </a:rPr>
              <a:t>HrAnalytics_train.csv</a:t>
            </a:r>
            <a:r>
              <a:rPr lang="en-IN" sz="2400" b="0" i="0" strike="noStrike" dirty="0">
                <a:effectLst/>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file that consist all data.</a:t>
            </a:r>
          </a:p>
        </p:txBody>
      </p:sp>
    </p:spTree>
    <p:extLst>
      <p:ext uri="{BB962C8B-B14F-4D97-AF65-F5344CB8AC3E}">
        <p14:creationId xmlns:p14="http://schemas.microsoft.com/office/powerpoint/2010/main" val="7694905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08624181-DC69-8C94-7DEC-3E8483A132DE}"/>
              </a:ext>
            </a:extLst>
          </p:cNvPr>
          <p:cNvSpPr txBox="1"/>
          <p:nvPr/>
        </p:nvSpPr>
        <p:spPr>
          <a:xfrm>
            <a:off x="1688976" y="219268"/>
            <a:ext cx="8103093" cy="769441"/>
          </a:xfrm>
          <a:prstGeom prst="rect">
            <a:avLst/>
          </a:prstGeom>
          <a:noFill/>
        </p:spPr>
        <p:txBody>
          <a:bodyPr wrap="square">
            <a:spAutoFit/>
          </a:bodyPr>
          <a:lstStyle/>
          <a:p>
            <a:r>
              <a:rPr lang="en-US" sz="4400" b="1"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Something About HR Analytics</a:t>
            </a:r>
            <a:endParaRPr lang="en-IN" sz="4400" b="1" u="sng" dirty="0">
              <a:latin typeface="Times New Roman" panose="02020603050405020304" pitchFamily="18" charset="0"/>
              <a:cs typeface="Times New Roman" panose="02020603050405020304" pitchFamily="18" charset="0"/>
            </a:endParaRPr>
          </a:p>
        </p:txBody>
      </p:sp>
      <p:sp>
        <p:nvSpPr>
          <p:cNvPr id="6" name="Rectangle 1">
            <a:extLst>
              <a:ext uri="{FF2B5EF4-FFF2-40B4-BE49-F238E27FC236}">
                <a16:creationId xmlns:a16="http://schemas.microsoft.com/office/drawing/2014/main" xmlns="" id="{277055A2-8161-A9AD-5F6E-62F7F74A33F3}"/>
              </a:ext>
            </a:extLst>
          </p:cNvPr>
          <p:cNvSpPr>
            <a:spLocks noChangeArrowheads="1"/>
          </p:cNvSpPr>
          <p:nvPr/>
        </p:nvSpPr>
        <p:spPr bwMode="auto">
          <a:xfrm>
            <a:off x="1457417" y="1206490"/>
            <a:ext cx="9472474" cy="4910187"/>
          </a:xfrm>
          <a:prstGeom prst="rect">
            <a:avLst/>
          </a:prstGeom>
          <a:noFill/>
          <a:ln>
            <a:noFill/>
          </a:ln>
          <a:effectLst/>
        </p:spPr>
        <p:txBody>
          <a:bodyPr vert="horz" wrap="square" lIns="0" tIns="28566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solidFill>
                  <a:srgbClr val="16181A"/>
                </a:solidFill>
                <a:effectLst/>
                <a:latin typeface="Times New Roman" panose="02020603050405020304" pitchFamily="18" charset="0"/>
                <a:cs typeface="Times New Roman" panose="02020603050405020304" pitchFamily="18" charset="0"/>
              </a:rPr>
              <a:t>What is HR Analytics?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1" i="1" u="none" strike="noStrike" cap="none" normalizeH="0" baseline="0" dirty="0">
              <a:solidFill>
                <a:srgbClr val="16181A"/>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1" u="none" strike="noStrike" cap="none" normalizeH="0" baseline="0" dirty="0">
                <a:solidFill>
                  <a:srgbClr val="16181A"/>
                </a:solidFill>
                <a:effectLst/>
                <a:latin typeface="Times New Roman" panose="02020603050405020304" pitchFamily="18" charset="0"/>
                <a:cs typeface="Times New Roman" panose="02020603050405020304" pitchFamily="18" charset="0"/>
              </a:rPr>
              <a:t>HR analytics</a:t>
            </a:r>
            <a:r>
              <a:rPr kumimoji="0" lang="en-US" altLang="en-US" sz="2400" b="0" i="0" u="none" strike="noStrike" cap="none" normalizeH="0" baseline="0" dirty="0">
                <a:solidFill>
                  <a:srgbClr val="16181A"/>
                </a:solidFill>
                <a:effectLst/>
                <a:latin typeface="Times New Roman" panose="02020603050405020304" pitchFamily="18" charset="0"/>
                <a:cs typeface="Times New Roman" panose="02020603050405020304" pitchFamily="18" charset="0"/>
              </a:rPr>
              <a:t> is the process of collecting and analyzing Human Resource (HR) data in order to improve an organization’s workforce performance. The process can also be referred to as talent analytics, people analytics, or even workforce analytics.</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400" dirty="0">
              <a:solidFill>
                <a:srgbClr val="16181A"/>
              </a:solidFill>
              <a:latin typeface="Times New Roman" panose="02020603050405020304" pitchFamily="18" charset="0"/>
              <a:cs typeface="Times New Roman" panose="02020603050405020304" pitchFamily="18" charset="0"/>
            </a:endParaRPr>
          </a:p>
          <a:p>
            <a:pPr algn="just"/>
            <a:r>
              <a:rPr lang="en-IN" sz="2400" b="0" i="0" dirty="0">
                <a:solidFill>
                  <a:srgbClr val="16181A"/>
                </a:solidFill>
                <a:effectLst/>
                <a:latin typeface="Times New Roman" panose="02020603050405020304" pitchFamily="18" charset="0"/>
                <a:cs typeface="Times New Roman" panose="02020603050405020304" pitchFamily="18" charset="0"/>
              </a:rPr>
              <a:t>For example, if a software engineering firm has high employee turnover, the company is not operating at a fully productive level.</a:t>
            </a:r>
          </a:p>
          <a:p>
            <a:pPr algn="just"/>
            <a:r>
              <a:rPr lang="en-IN" sz="2400" b="0" i="0" dirty="0">
                <a:solidFill>
                  <a:srgbClr val="16181A"/>
                </a:solidFill>
                <a:effectLst/>
                <a:latin typeface="Times New Roman" panose="02020603050405020304" pitchFamily="18" charset="0"/>
                <a:cs typeface="Times New Roman" panose="02020603050405020304" pitchFamily="18" charset="0"/>
              </a:rPr>
              <a:t>It takes time and investment to bring employees up to a fully productive level.</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19025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67EA232E-7A85-B305-6FA5-34530F3F4F5F}"/>
              </a:ext>
            </a:extLst>
          </p:cNvPr>
          <p:cNvSpPr txBox="1"/>
          <p:nvPr/>
        </p:nvSpPr>
        <p:spPr>
          <a:xfrm>
            <a:off x="1313162" y="1265356"/>
            <a:ext cx="6094520" cy="830997"/>
          </a:xfrm>
          <a:prstGeom prst="rect">
            <a:avLst/>
          </a:prstGeom>
          <a:noFill/>
        </p:spPr>
        <p:txBody>
          <a:bodyPr wrap="square">
            <a:spAutoFit/>
          </a:bodyPr>
          <a:lstStyle/>
          <a:p>
            <a:r>
              <a:rPr lang="en-IN" sz="2400" i="0" u="sng" dirty="0" err="1">
                <a:effectLst/>
                <a:latin typeface="Times New Roman" panose="02020603050405020304" pitchFamily="18" charset="0"/>
                <a:cs typeface="Times New Roman" panose="02020603050405020304" pitchFamily="18" charset="0"/>
              </a:rPr>
              <a:t>UNi</a:t>
            </a:r>
            <a:r>
              <a:rPr lang="en-IN" sz="2400" i="0" u="sng" dirty="0">
                <a:effectLst/>
                <a:latin typeface="Times New Roman" panose="02020603050405020304" pitchFamily="18" charset="0"/>
                <a:cs typeface="Times New Roman" panose="02020603050405020304" pitchFamily="18" charset="0"/>
              </a:rPr>
              <a:t>-variate Data Visualization</a:t>
            </a:r>
          </a:p>
          <a:p>
            <a:endParaRPr lang="en-IN"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EED57E9F-D242-6B42-910D-D08576CFD7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1579" y="0"/>
            <a:ext cx="4117022" cy="4239951"/>
          </a:xfrm>
          <a:prstGeom prst="rect">
            <a:avLst/>
          </a:prstGeom>
        </p:spPr>
      </p:pic>
      <p:sp>
        <p:nvSpPr>
          <p:cNvPr id="4" name="TextBox 3">
            <a:extLst>
              <a:ext uri="{FF2B5EF4-FFF2-40B4-BE49-F238E27FC236}">
                <a16:creationId xmlns:a16="http://schemas.microsoft.com/office/drawing/2014/main" xmlns="" id="{72BD4CDE-F5D3-06C7-93E4-BC2268198165}"/>
              </a:ext>
            </a:extLst>
          </p:cNvPr>
          <p:cNvSpPr txBox="1"/>
          <p:nvPr/>
        </p:nvSpPr>
        <p:spPr>
          <a:xfrm>
            <a:off x="1143301" y="4193617"/>
            <a:ext cx="6094520" cy="1200329"/>
          </a:xfrm>
          <a:prstGeom prst="rect">
            <a:avLst/>
          </a:prstGeom>
          <a:noFill/>
        </p:spPr>
        <p:txBody>
          <a:bodyPr wrap="square">
            <a:spAutoFit/>
          </a:bodyPr>
          <a:lstStyle/>
          <a:p>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checkig</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the no. of Employees Promoted</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r>
            <a:br>
              <a:rPr lang="en-US" sz="2400" dirty="0">
                <a:effectLst/>
                <a:latin typeface="Times New Roman" panose="02020603050405020304" pitchFamily="18" charset="0"/>
                <a:ea typeface="Calibri" panose="020F0502020204030204" pitchFamily="34" charset="0"/>
                <a:cs typeface="Times New Roman" panose="02020603050405020304" pitchFamily="18" charset="0"/>
              </a:rPr>
            </a:b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r>
            <a:br>
              <a:rPr lang="en-US" sz="24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xmlns="" id="{34CD692D-7B4D-1338-3B4E-4FFAF3309776}"/>
              </a:ext>
            </a:extLst>
          </p:cNvPr>
          <p:cNvSpPr txBox="1"/>
          <p:nvPr/>
        </p:nvSpPr>
        <p:spPr>
          <a:xfrm>
            <a:off x="1143301" y="5179293"/>
            <a:ext cx="5464945" cy="1200329"/>
          </a:xfrm>
          <a:prstGeom prst="rect">
            <a:avLst/>
          </a:prstGeom>
          <a:noFill/>
        </p:spPr>
        <p:txBody>
          <a:bodyPr wrap="square">
            <a:spAutoFit/>
          </a:bodyPr>
          <a:lstStyle/>
          <a:p>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finding the %age of people promoted</a:t>
            </a:r>
          </a:p>
          <a:p>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23D45C8E-E146-3E37-617F-2461D2746E5C}"/>
              </a:ext>
            </a:extLst>
          </p:cNvPr>
          <p:cNvSpPr txBox="1"/>
          <p:nvPr/>
        </p:nvSpPr>
        <p:spPr>
          <a:xfrm>
            <a:off x="3585558" y="6027003"/>
            <a:ext cx="5624743" cy="830997"/>
          </a:xfrm>
          <a:prstGeom prst="rect">
            <a:avLst/>
          </a:prstGeom>
          <a:noFill/>
        </p:spPr>
        <p:txBody>
          <a:bodyPr wrap="square">
            <a:spAutoFit/>
          </a:bodyPr>
          <a:lstStyle/>
          <a:p>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#plotting a scatter plot </a:t>
            </a:r>
          </a:p>
          <a:p>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xmlns="" id="{74A89EA4-BC64-96BF-D147-1F74552359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15653" y="4391558"/>
            <a:ext cx="4348874" cy="2466442"/>
          </a:xfrm>
          <a:prstGeom prst="rect">
            <a:avLst/>
          </a:prstGeom>
        </p:spPr>
      </p:pic>
      <p:sp>
        <p:nvSpPr>
          <p:cNvPr id="10" name="TextBox 9">
            <a:extLst>
              <a:ext uri="{FF2B5EF4-FFF2-40B4-BE49-F238E27FC236}">
                <a16:creationId xmlns:a16="http://schemas.microsoft.com/office/drawing/2014/main" xmlns="" id="{DF6FCD79-2AF2-4F66-A059-4D31A8CD6E12}"/>
              </a:ext>
            </a:extLst>
          </p:cNvPr>
          <p:cNvSpPr txBox="1"/>
          <p:nvPr/>
        </p:nvSpPr>
        <p:spPr>
          <a:xfrm>
            <a:off x="1143301" y="2977205"/>
            <a:ext cx="6094520" cy="1200329"/>
          </a:xfrm>
          <a:prstGeom prst="rect">
            <a:avLst/>
          </a:prstGeom>
          <a:noFill/>
        </p:spPr>
        <p:txBody>
          <a:bodyPr wrap="square">
            <a:spAutoFit/>
          </a:bodyPr>
          <a:lstStyle/>
          <a:p>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checking the Most Popular Departments</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r>
            <a:br>
              <a:rPr lang="en-US" sz="2400" dirty="0">
                <a:effectLst/>
                <a:latin typeface="Times New Roman" panose="02020603050405020304" pitchFamily="18" charset="0"/>
                <a:ea typeface="Calibri" panose="020F0502020204030204" pitchFamily="34" charset="0"/>
                <a:cs typeface="Times New Roman" panose="02020603050405020304" pitchFamily="18" charset="0"/>
              </a:rPr>
            </a:b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r>
            <a:br>
              <a:rPr lang="en-US" sz="24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xmlns="" id="{79B9C3D4-2350-74A5-7AF7-3683B848BC17}"/>
              </a:ext>
            </a:extLst>
          </p:cNvPr>
          <p:cNvSpPr txBox="1"/>
          <p:nvPr/>
        </p:nvSpPr>
        <p:spPr>
          <a:xfrm>
            <a:off x="1525111" y="0"/>
            <a:ext cx="6094520" cy="1323439"/>
          </a:xfrm>
          <a:prstGeom prst="rect">
            <a:avLst/>
          </a:prstGeom>
          <a:noFill/>
        </p:spPr>
        <p:txBody>
          <a:bodyPr wrap="square">
            <a:spAutoFit/>
          </a:bodyPr>
          <a:lstStyle/>
          <a:p>
            <a:r>
              <a:rPr lang="en-IN" sz="4000" b="1" u="sng" dirty="0">
                <a:latin typeface="Times New Roman" panose="02020603050405020304" pitchFamily="18" charset="0"/>
                <a:cs typeface="Times New Roman" panose="02020603050405020304" pitchFamily="18" charset="0"/>
              </a:rPr>
              <a:t>Tasks Under this project</a:t>
            </a:r>
            <a:endParaRPr lang="en-IN" sz="4000" b="1" i="0" u="sng" dirty="0">
              <a:effectLst/>
              <a:latin typeface="Times New Roman" panose="02020603050405020304" pitchFamily="18" charset="0"/>
              <a:cs typeface="Times New Roman" panose="02020603050405020304" pitchFamily="18" charset="0"/>
            </a:endParaRPr>
          </a:p>
          <a:p>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20575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4E4C4944-EAEE-8E56-FE90-B2D598E0AB8F}"/>
              </a:ext>
            </a:extLst>
          </p:cNvPr>
          <p:cNvSpPr txBox="1"/>
          <p:nvPr/>
        </p:nvSpPr>
        <p:spPr>
          <a:xfrm>
            <a:off x="1575047" y="493534"/>
            <a:ext cx="6094520" cy="1046440"/>
          </a:xfrm>
          <a:prstGeom prst="rect">
            <a:avLst/>
          </a:prstGeom>
          <a:noFill/>
        </p:spPr>
        <p:txBody>
          <a:bodyPr wrap="square">
            <a:spAutoFit/>
          </a:bodyPr>
          <a:lstStyle/>
          <a:p>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checking the distribution of length of service</a:t>
            </a:r>
          </a:p>
          <a:p>
            <a:endParaRPr lang="en-US" sz="1400" b="1"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xmlns="" id="{2ED4700E-79C5-59B9-FAD4-1DB8C683F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0165" y="8873"/>
            <a:ext cx="4651836" cy="2618917"/>
          </a:xfrm>
          <a:prstGeom prst="rect">
            <a:avLst/>
          </a:prstGeom>
        </p:spPr>
      </p:pic>
      <p:sp>
        <p:nvSpPr>
          <p:cNvPr id="8" name="Rectangle 1">
            <a:extLst>
              <a:ext uri="{FF2B5EF4-FFF2-40B4-BE49-F238E27FC236}">
                <a16:creationId xmlns:a16="http://schemas.microsoft.com/office/drawing/2014/main" xmlns="" id="{C63FC12B-2A14-FAC1-EB44-1FED2F463300}"/>
              </a:ext>
            </a:extLst>
          </p:cNvPr>
          <p:cNvSpPr>
            <a:spLocks noChangeArrowheads="1"/>
          </p:cNvSpPr>
          <p:nvPr/>
        </p:nvSpPr>
        <p:spPr bwMode="auto">
          <a:xfrm>
            <a:off x="1575047" y="2235288"/>
            <a:ext cx="7586708" cy="175432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u="none" strike="noStrike" cap="none" normalizeH="0" baseline="0" dirty="0">
                <a:ln>
                  <a:noFill/>
                </a:ln>
                <a:effectLst/>
                <a:latin typeface="Times New Roman" panose="02020603050405020304" pitchFamily="18" charset="0"/>
                <a:cs typeface="Times New Roman" panose="02020603050405020304" pitchFamily="18" charset="0"/>
              </a:rPr>
              <a:t># 'Distribution of Previous year rating of the Employees’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u="none" strike="noStrike" cap="none" normalizeH="0" baseline="0" dirty="0">
                <a:ln>
                  <a:noFill/>
                </a:ln>
                <a:effectLst/>
                <a:latin typeface="Times New Roman" panose="02020603050405020304" pitchFamily="18" charset="0"/>
                <a:cs typeface="Times New Roman" panose="02020603050405020304" pitchFamily="18" charset="0"/>
              </a:rPr>
              <a:t> </a:t>
            </a:r>
          </a:p>
        </p:txBody>
      </p:sp>
      <p:pic>
        <p:nvPicPr>
          <p:cNvPr id="11" name="Picture 10">
            <a:extLst>
              <a:ext uri="{FF2B5EF4-FFF2-40B4-BE49-F238E27FC236}">
                <a16:creationId xmlns:a16="http://schemas.microsoft.com/office/drawing/2014/main" xmlns="" id="{C115E2CF-F1E8-13AE-AD47-709874CE68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75" y="3676487"/>
            <a:ext cx="4667625" cy="2510182"/>
          </a:xfrm>
          <a:prstGeom prst="rect">
            <a:avLst/>
          </a:prstGeom>
        </p:spPr>
      </p:pic>
    </p:spTree>
    <p:extLst>
      <p:ext uri="{BB962C8B-B14F-4D97-AF65-F5344CB8AC3E}">
        <p14:creationId xmlns:p14="http://schemas.microsoft.com/office/powerpoint/2010/main" val="2979523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xmlns="" id="{2265E74B-CED6-CA22-DF67-E11BB64C5A8F}"/>
              </a:ext>
            </a:extLst>
          </p:cNvPr>
          <p:cNvSpPr>
            <a:spLocks noChangeArrowheads="1"/>
          </p:cNvSpPr>
          <p:nvPr/>
        </p:nvSpPr>
        <p:spPr bwMode="auto">
          <a:xfrm>
            <a:off x="1571349" y="315467"/>
            <a:ext cx="4844532" cy="1154162"/>
          </a:xfrm>
          <a:prstGeom prst="rect">
            <a:avLst/>
          </a:prstGeom>
          <a:noFill/>
          <a:ln>
            <a:noFill/>
          </a:ln>
          <a:effec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checking the distribution of age of Employees in the company</a:t>
            </a:r>
            <a:r>
              <a:rPr kumimoji="0" lang="en-US" altLang="en-US" sz="2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a:r>
            <a:br>
              <a:rPr kumimoji="0" lang="en-US" altLang="en-US" sz="2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br>
            <a:endParaRPr kumimoji="0" lang="en-US" altLang="en-US" sz="2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00AEAE38-3F5C-BA84-FC3D-8731B7DFF8B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74027" y="112726"/>
            <a:ext cx="2717235" cy="2230980"/>
          </a:xfrm>
          <a:prstGeom prst="rect">
            <a:avLst/>
          </a:prstGeom>
        </p:spPr>
      </p:pic>
      <p:sp>
        <p:nvSpPr>
          <p:cNvPr id="7" name="Rectangle 2">
            <a:extLst>
              <a:ext uri="{FF2B5EF4-FFF2-40B4-BE49-F238E27FC236}">
                <a16:creationId xmlns:a16="http://schemas.microsoft.com/office/drawing/2014/main" xmlns="" id="{2DD71940-D08E-6C45-567A-055154DF227C}"/>
              </a:ext>
            </a:extLst>
          </p:cNvPr>
          <p:cNvSpPr>
            <a:spLocks noChangeArrowheads="1"/>
          </p:cNvSpPr>
          <p:nvPr/>
        </p:nvSpPr>
        <p:spPr bwMode="auto">
          <a:xfrm>
            <a:off x="1526465" y="2247347"/>
            <a:ext cx="5057795" cy="1523494"/>
          </a:xfrm>
          <a:prstGeom prst="rect">
            <a:avLst/>
          </a:prstGeom>
          <a:noFill/>
          <a:ln>
            <a:noFill/>
          </a:ln>
          <a:effec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checking the different no. of training done by the employees</a:t>
            </a:r>
            <a:r>
              <a:rPr kumimoji="0" lang="en-US" altLang="en-US" sz="2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a:r>
            <a:br>
              <a:rPr kumimoji="0" lang="en-US" altLang="en-US" sz="2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a:r>
            <a:br>
              <a:rPr kumimoji="0" lang="en-US" altLang="en-US" sz="2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b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554253AD-412C-8DDD-AE45-9F4FEFAB21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4260" y="2452303"/>
            <a:ext cx="4615760" cy="1853367"/>
          </a:xfrm>
          <a:prstGeom prst="rect">
            <a:avLst/>
          </a:prstGeom>
        </p:spPr>
      </p:pic>
      <p:sp>
        <p:nvSpPr>
          <p:cNvPr id="11" name="TextBox 10">
            <a:extLst>
              <a:ext uri="{FF2B5EF4-FFF2-40B4-BE49-F238E27FC236}">
                <a16:creationId xmlns:a16="http://schemas.microsoft.com/office/drawing/2014/main" xmlns="" id="{BD15EE5D-A75A-5D7A-AA67-C08085CA5D78}"/>
              </a:ext>
            </a:extLst>
          </p:cNvPr>
          <p:cNvSpPr txBox="1"/>
          <p:nvPr/>
        </p:nvSpPr>
        <p:spPr>
          <a:xfrm>
            <a:off x="1526465" y="4574581"/>
            <a:ext cx="6709299" cy="1046440"/>
          </a:xfrm>
          <a:prstGeom prst="rect">
            <a:avLst/>
          </a:prstGeom>
          <a:noFill/>
        </p:spPr>
        <p:txBody>
          <a:bodyPr wrap="square">
            <a:spAutoFit/>
          </a:bodyPr>
          <a:lstStyle/>
          <a:p>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checking dependency of different regions in promotion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r>
            <a:br>
              <a:rPr lang="en-US" sz="14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xmlns="" id="{09BD032B-4786-031F-6EFD-008FB580855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34682" y="4510626"/>
            <a:ext cx="3909135" cy="1892338"/>
          </a:xfrm>
          <a:prstGeom prst="rect">
            <a:avLst/>
          </a:prstGeom>
        </p:spPr>
      </p:pic>
    </p:spTree>
    <p:extLst>
      <p:ext uri="{BB962C8B-B14F-4D97-AF65-F5344CB8AC3E}">
        <p14:creationId xmlns:p14="http://schemas.microsoft.com/office/powerpoint/2010/main" val="11373046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176</TotalTime>
  <Words>203</Words>
  <Application>Microsoft Office PowerPoint</Application>
  <PresentationFormat>Custom</PresentationFormat>
  <Paragraphs>36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Parallax</vt:lpstr>
      <vt:lpstr>HR Analytics Project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Analytics Project</dc:title>
  <dc:creator>chirag singh</dc:creator>
  <cp:lastModifiedBy>Kuldeep Gusain</cp:lastModifiedBy>
  <cp:revision>5</cp:revision>
  <dcterms:created xsi:type="dcterms:W3CDTF">2022-05-31T16:11:57Z</dcterms:created>
  <dcterms:modified xsi:type="dcterms:W3CDTF">2023-07-14T14:40:37Z</dcterms:modified>
</cp:coreProperties>
</file>