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9" r:id="rId5"/>
    <p:sldId id="259" r:id="rId6"/>
    <p:sldId id="260" r:id="rId7"/>
    <p:sldId id="280" r:id="rId8"/>
    <p:sldId id="261" r:id="rId9"/>
    <p:sldId id="262" r:id="rId10"/>
    <p:sldId id="281" r:id="rId11"/>
    <p:sldId id="269" r:id="rId12"/>
    <p:sldId id="282" r:id="rId13"/>
    <p:sldId id="263" r:id="rId14"/>
    <p:sldId id="265" r:id="rId15"/>
    <p:sldId id="266" r:id="rId16"/>
    <p:sldId id="267" r:id="rId17"/>
    <p:sldId id="272" r:id="rId18"/>
    <p:sldId id="271" r:id="rId19"/>
    <p:sldId id="283" r:id="rId20"/>
    <p:sldId id="270" r:id="rId21"/>
    <p:sldId id="275" r:id="rId22"/>
    <p:sldId id="274" r:id="rId23"/>
    <p:sldId id="284" r:id="rId24"/>
    <p:sldId id="277"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2B4EC44-716C-4ADF-89E2-E1DCB26E82B0}"/>
              </a:ext>
            </a:extLst>
          </p:cNvPr>
          <p:cNvSpPr>
            <a:spLocks noGrp="1"/>
          </p:cNvSpPr>
          <p:nvPr>
            <p:ph type="ctrTitle"/>
          </p:nvPr>
        </p:nvSpPr>
        <p:spPr/>
        <p:txBody>
          <a:bodyPr>
            <a:normAutofit fontScale="90000"/>
          </a:bodyPr>
          <a:lstStyle/>
          <a:p>
            <a:br>
              <a:rPr lang="el-GR" dirty="0"/>
            </a:br>
            <a:r>
              <a:rPr lang="en-US" sz="3600" dirty="0"/>
              <a:t>MSc in Business Analytics</a:t>
            </a:r>
            <a:br>
              <a:rPr lang="en-US" sz="3600" dirty="0"/>
            </a:br>
            <a:r>
              <a:rPr lang="en-US" sz="3600" b="1" dirty="0"/>
              <a:t>Machine Learning and Content Analytics </a:t>
            </a:r>
            <a:r>
              <a:rPr lang="en-US" sz="5300" dirty="0"/>
              <a:t>	</a:t>
            </a:r>
            <a:br>
              <a:rPr lang="en-US" dirty="0"/>
            </a:br>
            <a:r>
              <a:rPr lang="en-US" sz="3600" dirty="0"/>
              <a:t>Project – Argumentation Mining</a:t>
            </a:r>
            <a:endParaRPr lang="el-GR" dirty="0"/>
          </a:p>
        </p:txBody>
      </p:sp>
      <p:sp>
        <p:nvSpPr>
          <p:cNvPr id="3" name="Υπότιτλος 2">
            <a:extLst>
              <a:ext uri="{FF2B5EF4-FFF2-40B4-BE49-F238E27FC236}">
                <a16:creationId xmlns:a16="http://schemas.microsoft.com/office/drawing/2014/main" id="{169C3CAC-9697-4114-A1BA-16C8A1BA9EAF}"/>
              </a:ext>
            </a:extLst>
          </p:cNvPr>
          <p:cNvSpPr>
            <a:spLocks noGrp="1"/>
          </p:cNvSpPr>
          <p:nvPr>
            <p:ph type="subTitle" idx="1"/>
          </p:nvPr>
        </p:nvSpPr>
        <p:spPr>
          <a:xfrm>
            <a:off x="2589213" y="4777381"/>
            <a:ext cx="8915399" cy="1126283"/>
          </a:xfrm>
        </p:spPr>
        <p:txBody>
          <a:bodyPr>
            <a:normAutofit lnSpcReduction="10000"/>
          </a:bodyPr>
          <a:lstStyle/>
          <a:p>
            <a:endParaRPr lang="en-US" dirty="0"/>
          </a:p>
          <a:p>
            <a:r>
              <a:rPr lang="en-US" dirty="0"/>
              <a:t>Anastasia </a:t>
            </a:r>
            <a:r>
              <a:rPr lang="en-US" dirty="0" err="1"/>
              <a:t>Polichronopoulou</a:t>
            </a:r>
            <a:r>
              <a:rPr lang="en-US" dirty="0"/>
              <a:t> (f2822022)</a:t>
            </a:r>
          </a:p>
          <a:p>
            <a:r>
              <a:rPr lang="en-US" dirty="0"/>
              <a:t>Athanasios Papakonstantinou (f2822024)</a:t>
            </a:r>
            <a:endParaRPr lang="el-GR" dirty="0"/>
          </a:p>
        </p:txBody>
      </p:sp>
    </p:spTree>
    <p:extLst>
      <p:ext uri="{BB962C8B-B14F-4D97-AF65-F5344CB8AC3E}">
        <p14:creationId xmlns:p14="http://schemas.microsoft.com/office/powerpoint/2010/main" val="421775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3CD90E1-FB13-43C9-BB76-1CB7B9916085}"/>
              </a:ext>
            </a:extLst>
          </p:cNvPr>
          <p:cNvSpPr>
            <a:spLocks noGrp="1"/>
          </p:cNvSpPr>
          <p:nvPr>
            <p:ph type="title"/>
          </p:nvPr>
        </p:nvSpPr>
        <p:spPr>
          <a:xfrm>
            <a:off x="1627632" y="624110"/>
            <a:ext cx="3636826" cy="689785"/>
          </a:xfrm>
        </p:spPr>
        <p:txBody>
          <a:bodyPr>
            <a:normAutofit/>
          </a:bodyPr>
          <a:lstStyle/>
          <a:p>
            <a:r>
              <a:rPr lang="en-US" sz="3200" dirty="0"/>
              <a:t>Greedy Classifier</a:t>
            </a:r>
            <a:endParaRPr lang="el-GR" sz="3200" dirty="0"/>
          </a:p>
        </p:txBody>
      </p:sp>
      <p:sp>
        <p:nvSpPr>
          <p:cNvPr id="9" name="Content Placeholder 8">
            <a:extLst>
              <a:ext uri="{FF2B5EF4-FFF2-40B4-BE49-F238E27FC236}">
                <a16:creationId xmlns:a16="http://schemas.microsoft.com/office/drawing/2014/main" id="{1428C409-D652-43DE-B322-AEA477C27E9A}"/>
              </a:ext>
            </a:extLst>
          </p:cNvPr>
          <p:cNvSpPr>
            <a:spLocks noGrp="1"/>
          </p:cNvSpPr>
          <p:nvPr>
            <p:ph idx="1"/>
          </p:nvPr>
        </p:nvSpPr>
        <p:spPr>
          <a:xfrm>
            <a:off x="1627632" y="1544464"/>
            <a:ext cx="9876980" cy="1474962"/>
          </a:xfrm>
        </p:spPr>
        <p:txBody>
          <a:bodyPr>
            <a:normAutofit/>
          </a:bodyPr>
          <a:lstStyle/>
          <a:p>
            <a:r>
              <a:rPr lang="en-US" sz="2000" dirty="0"/>
              <a:t>We saw that there are some common words for both “Evidence” and “Claims”</a:t>
            </a:r>
          </a:p>
          <a:p>
            <a:r>
              <a:rPr lang="en-US" sz="2000" dirty="0"/>
              <a:t>Thus, we checked the greedy classifier 3 different cases</a:t>
            </a:r>
          </a:p>
        </p:txBody>
      </p:sp>
      <p:pic>
        <p:nvPicPr>
          <p:cNvPr id="5" name="Θέση περιεχομένου 4" descr="Εικόνα που περιέχει πίνακας&#10;&#10;Περιγραφή που δημιουργήθηκε αυτόματα">
            <a:extLst>
              <a:ext uri="{FF2B5EF4-FFF2-40B4-BE49-F238E27FC236}">
                <a16:creationId xmlns:a16="http://schemas.microsoft.com/office/drawing/2014/main" id="{0A9DD98A-26FD-4EA3-87F2-4EFCEDB95535}"/>
              </a:ext>
            </a:extLst>
          </p:cNvPr>
          <p:cNvPicPr>
            <a:picLocks noChangeAspect="1"/>
          </p:cNvPicPr>
          <p:nvPr/>
        </p:nvPicPr>
        <p:blipFill>
          <a:blip r:embed="rId2"/>
          <a:stretch>
            <a:fillRect/>
          </a:stretch>
        </p:blipFill>
        <p:spPr>
          <a:xfrm>
            <a:off x="3167729" y="3249995"/>
            <a:ext cx="6796785" cy="1614235"/>
          </a:xfrm>
          <a:prstGeom prst="rect">
            <a:avLst/>
          </a:prstGeom>
        </p:spPr>
      </p:pic>
    </p:spTree>
    <p:extLst>
      <p:ext uri="{BB962C8B-B14F-4D97-AF65-F5344CB8AC3E}">
        <p14:creationId xmlns:p14="http://schemas.microsoft.com/office/powerpoint/2010/main" val="155198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1AB98DC-DE0B-4EAE-97F1-4F93F6A1FC01}"/>
              </a:ext>
            </a:extLst>
          </p:cNvPr>
          <p:cNvSpPr>
            <a:spLocks noGrp="1"/>
          </p:cNvSpPr>
          <p:nvPr>
            <p:ph type="title"/>
          </p:nvPr>
        </p:nvSpPr>
        <p:spPr>
          <a:xfrm>
            <a:off x="1687669" y="624110"/>
            <a:ext cx="4137059" cy="1280890"/>
          </a:xfrm>
        </p:spPr>
        <p:txBody>
          <a:bodyPr>
            <a:normAutofit/>
          </a:bodyPr>
          <a:lstStyle/>
          <a:p>
            <a:r>
              <a:rPr lang="en-US" sz="3200" dirty="0"/>
              <a:t>Greedy Classifier</a:t>
            </a:r>
            <a:endParaRPr lang="el-GR" sz="3200" dirty="0"/>
          </a:p>
        </p:txBody>
      </p:sp>
      <p:pic>
        <p:nvPicPr>
          <p:cNvPr id="5" name="Θέση περιεχομένου 4">
            <a:extLst>
              <a:ext uri="{FF2B5EF4-FFF2-40B4-BE49-F238E27FC236}">
                <a16:creationId xmlns:a16="http://schemas.microsoft.com/office/drawing/2014/main" id="{82D3F9AF-A1DF-4567-AB08-36C35F508ECA}"/>
              </a:ext>
            </a:extLst>
          </p:cNvPr>
          <p:cNvPicPr>
            <a:picLocks noChangeAspect="1"/>
          </p:cNvPicPr>
          <p:nvPr/>
        </p:nvPicPr>
        <p:blipFill>
          <a:blip r:embed="rId2"/>
          <a:stretch>
            <a:fillRect/>
          </a:stretch>
        </p:blipFill>
        <p:spPr>
          <a:xfrm>
            <a:off x="2723318" y="1191731"/>
            <a:ext cx="6745364" cy="5042159"/>
          </a:xfrm>
          <a:prstGeom prst="rect">
            <a:avLst/>
          </a:prstGeom>
        </p:spPr>
      </p:pic>
    </p:spTree>
    <p:extLst>
      <p:ext uri="{BB962C8B-B14F-4D97-AF65-F5344CB8AC3E}">
        <p14:creationId xmlns:p14="http://schemas.microsoft.com/office/powerpoint/2010/main" val="159481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1AB98DC-DE0B-4EAE-97F1-4F93F6A1FC01}"/>
              </a:ext>
            </a:extLst>
          </p:cNvPr>
          <p:cNvSpPr>
            <a:spLocks noGrp="1"/>
          </p:cNvSpPr>
          <p:nvPr>
            <p:ph type="title"/>
          </p:nvPr>
        </p:nvSpPr>
        <p:spPr>
          <a:xfrm>
            <a:off x="1687669" y="624110"/>
            <a:ext cx="4137059" cy="1280890"/>
          </a:xfrm>
        </p:spPr>
        <p:txBody>
          <a:bodyPr>
            <a:normAutofit/>
          </a:bodyPr>
          <a:lstStyle/>
          <a:p>
            <a:r>
              <a:rPr lang="en-US" sz="3200" dirty="0"/>
              <a:t>Greedy Classifier</a:t>
            </a:r>
            <a:endParaRPr lang="el-GR" sz="3200" dirty="0"/>
          </a:p>
        </p:txBody>
      </p:sp>
      <p:sp>
        <p:nvSpPr>
          <p:cNvPr id="9" name="Content Placeholder 8">
            <a:extLst>
              <a:ext uri="{FF2B5EF4-FFF2-40B4-BE49-F238E27FC236}">
                <a16:creationId xmlns:a16="http://schemas.microsoft.com/office/drawing/2014/main" id="{23762DA2-967F-4E31-AFAA-E99B29308B41}"/>
              </a:ext>
            </a:extLst>
          </p:cNvPr>
          <p:cNvSpPr>
            <a:spLocks noGrp="1"/>
          </p:cNvSpPr>
          <p:nvPr>
            <p:ph idx="1"/>
          </p:nvPr>
        </p:nvSpPr>
        <p:spPr>
          <a:xfrm>
            <a:off x="1683955" y="1540189"/>
            <a:ext cx="9660319" cy="1774511"/>
          </a:xfrm>
        </p:spPr>
        <p:txBody>
          <a:bodyPr>
            <a:normAutofit/>
          </a:bodyPr>
          <a:lstStyle/>
          <a:p>
            <a:r>
              <a:rPr lang="en-US" sz="2000" dirty="0"/>
              <a:t>Greedy classifier founds right</a:t>
            </a:r>
          </a:p>
          <a:p>
            <a:pPr lvl="1">
              <a:buFont typeface="Wingdings" panose="05000000000000000000" pitchFamily="2" charset="2"/>
              <a:buChar char="§"/>
            </a:pPr>
            <a:r>
              <a:rPr lang="en-US" sz="1800" dirty="0"/>
              <a:t>in the first case 4523 (42,77%) labels, </a:t>
            </a:r>
          </a:p>
          <a:p>
            <a:pPr lvl="1">
              <a:buFont typeface="Wingdings" panose="05000000000000000000" pitchFamily="2" charset="2"/>
              <a:buChar char="§"/>
            </a:pPr>
            <a:r>
              <a:rPr lang="en-US" sz="1800" dirty="0"/>
              <a:t>in the second 5001 (47,29%) and </a:t>
            </a:r>
          </a:p>
          <a:p>
            <a:pPr lvl="1">
              <a:buFont typeface="Wingdings" panose="05000000000000000000" pitchFamily="2" charset="2"/>
              <a:buChar char="§"/>
            </a:pPr>
            <a:r>
              <a:rPr lang="en-US" sz="1800" dirty="0"/>
              <a:t>in the last one 5437 (51,41%).</a:t>
            </a:r>
          </a:p>
        </p:txBody>
      </p:sp>
    </p:spTree>
    <p:extLst>
      <p:ext uri="{BB962C8B-B14F-4D97-AF65-F5344CB8AC3E}">
        <p14:creationId xmlns:p14="http://schemas.microsoft.com/office/powerpoint/2010/main" val="60788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E1721F-B0DE-42EB-8B63-1F63BEA00AE9}"/>
              </a:ext>
            </a:extLst>
          </p:cNvPr>
          <p:cNvSpPr>
            <a:spLocks noGrp="1"/>
          </p:cNvSpPr>
          <p:nvPr>
            <p:ph type="title"/>
          </p:nvPr>
        </p:nvSpPr>
        <p:spPr>
          <a:xfrm>
            <a:off x="1687669" y="624110"/>
            <a:ext cx="4137059" cy="680815"/>
          </a:xfrm>
        </p:spPr>
        <p:txBody>
          <a:bodyPr>
            <a:normAutofit/>
          </a:bodyPr>
          <a:lstStyle/>
          <a:p>
            <a:r>
              <a:rPr lang="en-US" sz="3200" dirty="0" err="1"/>
              <a:t>FastText</a:t>
            </a:r>
            <a:r>
              <a:rPr lang="en-US" sz="3200" dirty="0"/>
              <a:t> Approach </a:t>
            </a:r>
            <a:endParaRPr lang="el-GR" sz="3200" dirty="0"/>
          </a:p>
        </p:txBody>
      </p:sp>
      <p:sp>
        <p:nvSpPr>
          <p:cNvPr id="9" name="Content Placeholder 8">
            <a:extLst>
              <a:ext uri="{FF2B5EF4-FFF2-40B4-BE49-F238E27FC236}">
                <a16:creationId xmlns:a16="http://schemas.microsoft.com/office/drawing/2014/main" id="{44A4D9B1-95C8-41BD-97E7-4DF43B3FC2A9}"/>
              </a:ext>
            </a:extLst>
          </p:cNvPr>
          <p:cNvSpPr>
            <a:spLocks noGrp="1"/>
          </p:cNvSpPr>
          <p:nvPr>
            <p:ph idx="1"/>
          </p:nvPr>
        </p:nvSpPr>
        <p:spPr>
          <a:xfrm>
            <a:off x="1687668" y="1304925"/>
            <a:ext cx="9932831" cy="4928965"/>
          </a:xfrm>
        </p:spPr>
        <p:txBody>
          <a:bodyPr>
            <a:noAutofit/>
          </a:bodyPr>
          <a:lstStyle/>
          <a:p>
            <a:r>
              <a:rPr lang="en-US" sz="2000" dirty="0"/>
              <a:t>Then, we used the </a:t>
            </a:r>
            <a:r>
              <a:rPr lang="en-US" sz="2000" dirty="0" err="1"/>
              <a:t>FastText</a:t>
            </a:r>
            <a:r>
              <a:rPr lang="en-US" sz="2000" dirty="0"/>
              <a:t> approach in order to predict the argument labels for the sentences. </a:t>
            </a:r>
          </a:p>
          <a:p>
            <a:r>
              <a:rPr lang="en-US" sz="2000" dirty="0"/>
              <a:t>We split our dataset in train and validation and convert it to the expected format for the model. </a:t>
            </a:r>
          </a:p>
          <a:p>
            <a:r>
              <a:rPr lang="en-US" sz="2000" dirty="0"/>
              <a:t>The first classifier gave us precision 0.75. </a:t>
            </a:r>
          </a:p>
          <a:p>
            <a:r>
              <a:rPr lang="en-US" sz="2000" dirty="0"/>
              <a:t>In order to make it better, </a:t>
            </a:r>
          </a:p>
          <a:p>
            <a:pPr lvl="1">
              <a:buFont typeface="Wingdings" panose="05000000000000000000" pitchFamily="2" charset="2"/>
              <a:buChar char="§"/>
            </a:pPr>
            <a:r>
              <a:rPr lang="en-US" sz="1800" dirty="0"/>
              <a:t>we should preprocess the data and </a:t>
            </a:r>
          </a:p>
          <a:p>
            <a:pPr lvl="1">
              <a:buFont typeface="Wingdings" panose="05000000000000000000" pitchFamily="2" charset="2"/>
              <a:buChar char="§"/>
            </a:pPr>
            <a:r>
              <a:rPr lang="en-US" sz="1800" dirty="0"/>
              <a:t>change the model’s variables</a:t>
            </a:r>
          </a:p>
          <a:p>
            <a:pPr lvl="2">
              <a:buFont typeface="Wingdings" panose="05000000000000000000" pitchFamily="2" charset="2"/>
              <a:buChar char="§"/>
            </a:pPr>
            <a:r>
              <a:rPr lang="en-US" sz="1600" b="0" i="0" dirty="0">
                <a:solidFill>
                  <a:srgbClr val="000000"/>
                </a:solidFill>
                <a:effectLst/>
              </a:rPr>
              <a:t>Learning Rate: change the learning speed of our mode, how much the model changes after processing each example</a:t>
            </a:r>
          </a:p>
          <a:p>
            <a:pPr lvl="2">
              <a:buFont typeface="Wingdings" panose="05000000000000000000" pitchFamily="2" charset="2"/>
              <a:buChar char="§"/>
            </a:pPr>
            <a:r>
              <a:rPr lang="en-US" sz="1600" dirty="0">
                <a:solidFill>
                  <a:srgbClr val="000000"/>
                </a:solidFill>
              </a:rPr>
              <a:t>Epoch: The times that </a:t>
            </a:r>
            <a:r>
              <a:rPr lang="en-US" sz="1600" dirty="0" err="1">
                <a:solidFill>
                  <a:srgbClr val="000000"/>
                </a:solidFill>
              </a:rPr>
              <a:t>fasttext</a:t>
            </a:r>
            <a:r>
              <a:rPr lang="en-US" sz="1600" dirty="0">
                <a:solidFill>
                  <a:srgbClr val="000000"/>
                </a:solidFill>
              </a:rPr>
              <a:t> sees each training example</a:t>
            </a:r>
          </a:p>
          <a:p>
            <a:pPr lvl="2">
              <a:buFont typeface="Wingdings" panose="05000000000000000000" pitchFamily="2" charset="2"/>
              <a:buChar char="§"/>
            </a:pPr>
            <a:r>
              <a:rPr lang="en-US" sz="1600" dirty="0">
                <a:solidFill>
                  <a:srgbClr val="000000"/>
                </a:solidFill>
              </a:rPr>
              <a:t>Dim: size of word vectors</a:t>
            </a:r>
          </a:p>
          <a:p>
            <a:pPr lvl="2">
              <a:buFont typeface="Wingdings" panose="05000000000000000000" pitchFamily="2" charset="2"/>
              <a:buChar char="§"/>
            </a:pPr>
            <a:r>
              <a:rPr lang="en-US" sz="1600" dirty="0" err="1">
                <a:solidFill>
                  <a:srgbClr val="000000"/>
                </a:solidFill>
              </a:rPr>
              <a:t>WordNgram</a:t>
            </a:r>
            <a:r>
              <a:rPr lang="en-US" sz="1600" dirty="0">
                <a:solidFill>
                  <a:srgbClr val="000000"/>
                </a:solidFill>
              </a:rPr>
              <a:t>: size of word vectors</a:t>
            </a:r>
          </a:p>
        </p:txBody>
      </p:sp>
    </p:spTree>
    <p:extLst>
      <p:ext uri="{BB962C8B-B14F-4D97-AF65-F5344CB8AC3E}">
        <p14:creationId xmlns:p14="http://schemas.microsoft.com/office/powerpoint/2010/main" val="279499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6FB2133-C190-4A73-B869-AF7DBC922DCF}"/>
              </a:ext>
            </a:extLst>
          </p:cNvPr>
          <p:cNvSpPr>
            <a:spLocks noGrp="1"/>
          </p:cNvSpPr>
          <p:nvPr>
            <p:ph type="title"/>
          </p:nvPr>
        </p:nvSpPr>
        <p:spPr>
          <a:xfrm>
            <a:off x="1726150" y="566960"/>
            <a:ext cx="8911687" cy="804640"/>
          </a:xfrm>
        </p:spPr>
        <p:txBody>
          <a:bodyPr/>
          <a:lstStyle/>
          <a:p>
            <a:r>
              <a:rPr lang="en-US" dirty="0" err="1"/>
              <a:t>FastText</a:t>
            </a:r>
            <a:r>
              <a:rPr lang="en-US" dirty="0"/>
              <a:t> Approach </a:t>
            </a:r>
            <a:endParaRPr lang="el-GR" dirty="0"/>
          </a:p>
        </p:txBody>
      </p:sp>
      <p:sp>
        <p:nvSpPr>
          <p:cNvPr id="3" name="Θέση περιεχομένου 2">
            <a:extLst>
              <a:ext uri="{FF2B5EF4-FFF2-40B4-BE49-F238E27FC236}">
                <a16:creationId xmlns:a16="http://schemas.microsoft.com/office/drawing/2014/main" id="{07ABE08C-0733-414A-9692-13B4BA394F88}"/>
              </a:ext>
            </a:extLst>
          </p:cNvPr>
          <p:cNvSpPr>
            <a:spLocks noGrp="1"/>
          </p:cNvSpPr>
          <p:nvPr>
            <p:ph idx="1"/>
          </p:nvPr>
        </p:nvSpPr>
        <p:spPr>
          <a:xfrm>
            <a:off x="1722437" y="1543878"/>
            <a:ext cx="8915400" cy="599247"/>
          </a:xfrm>
        </p:spPr>
        <p:txBody>
          <a:bodyPr>
            <a:normAutofit/>
          </a:bodyPr>
          <a:lstStyle/>
          <a:p>
            <a:r>
              <a:rPr lang="en-US" sz="2000" dirty="0"/>
              <a:t>The best model we accuracy 0.77 had:</a:t>
            </a:r>
            <a:endParaRPr lang="el-GR" sz="2000" dirty="0"/>
          </a:p>
        </p:txBody>
      </p:sp>
      <p:pic>
        <p:nvPicPr>
          <p:cNvPr id="7" name="Εικόνα 6">
            <a:extLst>
              <a:ext uri="{FF2B5EF4-FFF2-40B4-BE49-F238E27FC236}">
                <a16:creationId xmlns:a16="http://schemas.microsoft.com/office/drawing/2014/main" id="{C111B85D-87A3-4293-AB7B-9E539A9249EC}"/>
              </a:ext>
            </a:extLst>
          </p:cNvPr>
          <p:cNvPicPr>
            <a:picLocks noChangeAspect="1"/>
          </p:cNvPicPr>
          <p:nvPr/>
        </p:nvPicPr>
        <p:blipFill>
          <a:blip r:embed="rId2"/>
          <a:stretch>
            <a:fillRect/>
          </a:stretch>
        </p:blipFill>
        <p:spPr>
          <a:xfrm>
            <a:off x="4998186" y="2315403"/>
            <a:ext cx="2195627" cy="1308652"/>
          </a:xfrm>
          <a:prstGeom prst="rect">
            <a:avLst/>
          </a:prstGeom>
        </p:spPr>
      </p:pic>
    </p:spTree>
    <p:extLst>
      <p:ext uri="{BB962C8B-B14F-4D97-AF65-F5344CB8AC3E}">
        <p14:creationId xmlns:p14="http://schemas.microsoft.com/office/powerpoint/2010/main" val="8233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2CE50A4-8653-4728-A41A-F573C0DB23EF}"/>
              </a:ext>
            </a:extLst>
          </p:cNvPr>
          <p:cNvSpPr>
            <a:spLocks noGrp="1"/>
          </p:cNvSpPr>
          <p:nvPr>
            <p:ph type="title"/>
          </p:nvPr>
        </p:nvSpPr>
        <p:spPr>
          <a:xfrm>
            <a:off x="1687669" y="624111"/>
            <a:ext cx="4137059" cy="747490"/>
          </a:xfrm>
        </p:spPr>
        <p:txBody>
          <a:bodyPr>
            <a:normAutofit/>
          </a:bodyPr>
          <a:lstStyle/>
          <a:p>
            <a:r>
              <a:rPr lang="en-US" sz="3200" dirty="0" err="1"/>
              <a:t>FastText</a:t>
            </a:r>
            <a:r>
              <a:rPr lang="en-US" sz="3200" dirty="0"/>
              <a:t> Approach </a:t>
            </a:r>
            <a:endParaRPr lang="el-GR" sz="3200" dirty="0"/>
          </a:p>
        </p:txBody>
      </p:sp>
      <p:sp>
        <p:nvSpPr>
          <p:cNvPr id="9" name="Content Placeholder 8">
            <a:extLst>
              <a:ext uri="{FF2B5EF4-FFF2-40B4-BE49-F238E27FC236}">
                <a16:creationId xmlns:a16="http://schemas.microsoft.com/office/drawing/2014/main" id="{3F17860E-FC6B-49A5-8C15-CB55FC0626E4}"/>
              </a:ext>
            </a:extLst>
          </p:cNvPr>
          <p:cNvSpPr>
            <a:spLocks noGrp="1"/>
          </p:cNvSpPr>
          <p:nvPr>
            <p:ph idx="1"/>
          </p:nvPr>
        </p:nvSpPr>
        <p:spPr>
          <a:xfrm>
            <a:off x="1683955" y="1371601"/>
            <a:ext cx="8820375" cy="747490"/>
          </a:xfrm>
        </p:spPr>
        <p:txBody>
          <a:bodyPr>
            <a:normAutofit/>
          </a:bodyPr>
          <a:lstStyle/>
          <a:p>
            <a:r>
              <a:rPr lang="en-US" sz="2000" dirty="0"/>
              <a:t>The model using </a:t>
            </a:r>
            <a:r>
              <a:rPr lang="en-US" sz="2000" dirty="0" err="1"/>
              <a:t>FastText</a:t>
            </a:r>
            <a:r>
              <a:rPr lang="en-US" sz="2000" dirty="0"/>
              <a:t> with the above variables founds correctly 2449 of the labels</a:t>
            </a:r>
            <a:endParaRPr lang="en-US" sz="2000" dirty="0">
              <a:solidFill>
                <a:srgbClr val="000000"/>
              </a:solidFill>
            </a:endParaRPr>
          </a:p>
        </p:txBody>
      </p:sp>
      <p:pic>
        <p:nvPicPr>
          <p:cNvPr id="5" name="Θέση περιεχομένου 4">
            <a:extLst>
              <a:ext uri="{FF2B5EF4-FFF2-40B4-BE49-F238E27FC236}">
                <a16:creationId xmlns:a16="http://schemas.microsoft.com/office/drawing/2014/main" id="{A346696C-B277-4518-AF6C-EBBE54BDAD09}"/>
              </a:ext>
            </a:extLst>
          </p:cNvPr>
          <p:cNvPicPr>
            <a:picLocks noChangeAspect="1"/>
          </p:cNvPicPr>
          <p:nvPr/>
        </p:nvPicPr>
        <p:blipFill>
          <a:blip r:embed="rId2"/>
          <a:stretch>
            <a:fillRect/>
          </a:stretch>
        </p:blipFill>
        <p:spPr>
          <a:xfrm>
            <a:off x="3756198" y="2147666"/>
            <a:ext cx="5026290" cy="3862162"/>
          </a:xfrm>
          <a:prstGeom prst="rect">
            <a:avLst/>
          </a:prstGeom>
        </p:spPr>
      </p:pic>
    </p:spTree>
    <p:extLst>
      <p:ext uri="{BB962C8B-B14F-4D97-AF65-F5344CB8AC3E}">
        <p14:creationId xmlns:p14="http://schemas.microsoft.com/office/powerpoint/2010/main" val="247402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0A127D-418C-4048-9D49-6192E25BEE66}"/>
              </a:ext>
            </a:extLst>
          </p:cNvPr>
          <p:cNvSpPr>
            <a:spLocks noGrp="1"/>
          </p:cNvSpPr>
          <p:nvPr>
            <p:ph type="title"/>
          </p:nvPr>
        </p:nvSpPr>
        <p:spPr>
          <a:xfrm>
            <a:off x="1687669" y="624110"/>
            <a:ext cx="4137059" cy="1280890"/>
          </a:xfrm>
        </p:spPr>
        <p:txBody>
          <a:bodyPr>
            <a:normAutofit/>
          </a:bodyPr>
          <a:lstStyle/>
          <a:p>
            <a:r>
              <a:rPr lang="en-US" sz="3200" dirty="0" err="1"/>
              <a:t>FastText</a:t>
            </a:r>
            <a:r>
              <a:rPr lang="en-US" sz="3200" dirty="0"/>
              <a:t> Approach </a:t>
            </a:r>
            <a:endParaRPr lang="el-GR" sz="3200" dirty="0"/>
          </a:p>
        </p:txBody>
      </p:sp>
      <p:sp>
        <p:nvSpPr>
          <p:cNvPr id="9" name="Content Placeholder 8">
            <a:extLst>
              <a:ext uri="{FF2B5EF4-FFF2-40B4-BE49-F238E27FC236}">
                <a16:creationId xmlns:a16="http://schemas.microsoft.com/office/drawing/2014/main" id="{46EE5DD9-46AC-4B62-9586-88371B89C917}"/>
              </a:ext>
            </a:extLst>
          </p:cNvPr>
          <p:cNvSpPr>
            <a:spLocks noGrp="1"/>
          </p:cNvSpPr>
          <p:nvPr>
            <p:ph idx="1"/>
          </p:nvPr>
        </p:nvSpPr>
        <p:spPr>
          <a:xfrm>
            <a:off x="1687668" y="1540188"/>
            <a:ext cx="4404247" cy="4693701"/>
          </a:xfrm>
        </p:spPr>
        <p:txBody>
          <a:bodyPr>
            <a:noAutofit/>
          </a:bodyPr>
          <a:lstStyle/>
          <a:p>
            <a:r>
              <a:rPr lang="en-US" sz="2000" dirty="0"/>
              <a:t>For “Neither” we can see that it has:</a:t>
            </a:r>
          </a:p>
          <a:p>
            <a:pPr lvl="1">
              <a:buFont typeface="Wingdings" panose="05000000000000000000" pitchFamily="2" charset="2"/>
              <a:buChar char="§"/>
            </a:pPr>
            <a:r>
              <a:rPr lang="en-US" sz="1800" dirty="0"/>
              <a:t>Biggest precision, i.e., the most correctly predicted labels among all the labels</a:t>
            </a:r>
          </a:p>
          <a:p>
            <a:pPr lvl="1">
              <a:buFont typeface="Wingdings" panose="05000000000000000000" pitchFamily="2" charset="2"/>
              <a:buChar char="§"/>
            </a:pPr>
            <a:r>
              <a:rPr lang="en-US" sz="1800" dirty="0"/>
              <a:t>biggest recall, i.e., the most correctly predicted labels among the real labels</a:t>
            </a:r>
          </a:p>
          <a:p>
            <a:pPr lvl="1">
              <a:buFont typeface="Wingdings" panose="05000000000000000000" pitchFamily="2" charset="2"/>
              <a:buChar char="§"/>
            </a:pPr>
            <a:r>
              <a:rPr lang="en-US" sz="1800" dirty="0"/>
              <a:t>biggest support value, which is logical since most of our data had “Neither” labels and, also, it can be derived from the confusion matrix since the predicted “Neither” has the most values (2676). </a:t>
            </a:r>
            <a:endParaRPr lang="en-US" sz="1800" dirty="0">
              <a:solidFill>
                <a:srgbClr val="000000"/>
              </a:solidFill>
            </a:endParaRPr>
          </a:p>
        </p:txBody>
      </p:sp>
      <p:pic>
        <p:nvPicPr>
          <p:cNvPr id="5" name="Θέση περιεχομένου 4" descr="Εικόνα που περιέχει κείμενο&#10;&#10;Περιγραφή που δημιουργήθηκε αυτόματα">
            <a:extLst>
              <a:ext uri="{FF2B5EF4-FFF2-40B4-BE49-F238E27FC236}">
                <a16:creationId xmlns:a16="http://schemas.microsoft.com/office/drawing/2014/main" id="{2785472C-B6EF-44C0-BC43-96354C4FC43D}"/>
              </a:ext>
            </a:extLst>
          </p:cNvPr>
          <p:cNvPicPr>
            <a:picLocks noChangeAspect="1"/>
          </p:cNvPicPr>
          <p:nvPr/>
        </p:nvPicPr>
        <p:blipFill>
          <a:blip r:embed="rId2"/>
          <a:stretch>
            <a:fillRect/>
          </a:stretch>
        </p:blipFill>
        <p:spPr>
          <a:xfrm>
            <a:off x="6482441" y="1998622"/>
            <a:ext cx="5451627" cy="2860755"/>
          </a:xfrm>
          <a:prstGeom prst="rect">
            <a:avLst/>
          </a:prstGeom>
        </p:spPr>
      </p:pic>
    </p:spTree>
    <p:extLst>
      <p:ext uri="{BB962C8B-B14F-4D97-AF65-F5344CB8AC3E}">
        <p14:creationId xmlns:p14="http://schemas.microsoft.com/office/powerpoint/2010/main" val="3356637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74AECD2-59A2-4B41-A9A4-058400F63D06}"/>
              </a:ext>
            </a:extLst>
          </p:cNvPr>
          <p:cNvSpPr>
            <a:spLocks noGrp="1"/>
          </p:cNvSpPr>
          <p:nvPr>
            <p:ph type="title"/>
          </p:nvPr>
        </p:nvSpPr>
        <p:spPr>
          <a:xfrm>
            <a:off x="1687669" y="624110"/>
            <a:ext cx="6932456" cy="668234"/>
          </a:xfrm>
        </p:spPr>
        <p:txBody>
          <a:bodyPr>
            <a:normAutofit/>
          </a:bodyPr>
          <a:lstStyle/>
          <a:p>
            <a:r>
              <a:rPr lang="en-US" sz="3200" dirty="0"/>
              <a:t>Structure Labels – Data set insights</a:t>
            </a:r>
            <a:endParaRPr lang="el-GR" sz="3200" dirty="0"/>
          </a:p>
        </p:txBody>
      </p:sp>
      <p:sp>
        <p:nvSpPr>
          <p:cNvPr id="9" name="Content Placeholder 8">
            <a:extLst>
              <a:ext uri="{FF2B5EF4-FFF2-40B4-BE49-F238E27FC236}">
                <a16:creationId xmlns:a16="http://schemas.microsoft.com/office/drawing/2014/main" id="{7F7C5CB6-2202-4710-B319-BA324DCB5082}"/>
              </a:ext>
            </a:extLst>
          </p:cNvPr>
          <p:cNvSpPr>
            <a:spLocks noGrp="1"/>
          </p:cNvSpPr>
          <p:nvPr>
            <p:ph idx="1"/>
          </p:nvPr>
        </p:nvSpPr>
        <p:spPr>
          <a:xfrm>
            <a:off x="1687668" y="1486653"/>
            <a:ext cx="9837581" cy="1104900"/>
          </a:xfrm>
        </p:spPr>
        <p:txBody>
          <a:bodyPr>
            <a:noAutofit/>
          </a:bodyPr>
          <a:lstStyle/>
          <a:p>
            <a:r>
              <a:rPr lang="en-US" sz="2000" dirty="0"/>
              <a:t>We can see that most of the sentences are either result either background. </a:t>
            </a:r>
            <a:endParaRPr lang="en-US" sz="2000" dirty="0">
              <a:solidFill>
                <a:srgbClr val="000000"/>
              </a:solidFill>
            </a:endParaRPr>
          </a:p>
        </p:txBody>
      </p:sp>
      <p:pic>
        <p:nvPicPr>
          <p:cNvPr id="5" name="Θέση περιεχομένου 4">
            <a:extLst>
              <a:ext uri="{FF2B5EF4-FFF2-40B4-BE49-F238E27FC236}">
                <a16:creationId xmlns:a16="http://schemas.microsoft.com/office/drawing/2014/main" id="{D58647FE-16F0-4C4A-97F9-D1A25448230C}"/>
              </a:ext>
            </a:extLst>
          </p:cNvPr>
          <p:cNvPicPr>
            <a:picLocks noChangeAspect="1"/>
          </p:cNvPicPr>
          <p:nvPr/>
        </p:nvPicPr>
        <p:blipFill>
          <a:blip r:embed="rId2"/>
          <a:stretch>
            <a:fillRect/>
          </a:stretch>
        </p:blipFill>
        <p:spPr>
          <a:xfrm>
            <a:off x="3880644" y="2039103"/>
            <a:ext cx="5451627" cy="4593353"/>
          </a:xfrm>
          <a:prstGeom prst="rect">
            <a:avLst/>
          </a:prstGeom>
        </p:spPr>
      </p:pic>
    </p:spTree>
    <p:extLst>
      <p:ext uri="{BB962C8B-B14F-4D97-AF65-F5344CB8AC3E}">
        <p14:creationId xmlns:p14="http://schemas.microsoft.com/office/powerpoint/2010/main" val="2132511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D06BBF-D777-4BBA-BFC5-B79B94179DB9}"/>
              </a:ext>
            </a:extLst>
          </p:cNvPr>
          <p:cNvSpPr>
            <a:spLocks noGrp="1"/>
          </p:cNvSpPr>
          <p:nvPr>
            <p:ph type="title"/>
          </p:nvPr>
        </p:nvSpPr>
        <p:spPr>
          <a:xfrm>
            <a:off x="1687669" y="624110"/>
            <a:ext cx="4137059" cy="873386"/>
          </a:xfrm>
        </p:spPr>
        <p:txBody>
          <a:bodyPr>
            <a:normAutofit/>
          </a:bodyPr>
          <a:lstStyle/>
          <a:p>
            <a:r>
              <a:rPr lang="en-US" sz="3200" dirty="0"/>
              <a:t>Structure Labels</a:t>
            </a:r>
            <a:endParaRPr lang="el-GR" sz="3200" dirty="0"/>
          </a:p>
        </p:txBody>
      </p:sp>
      <p:sp>
        <p:nvSpPr>
          <p:cNvPr id="9" name="Content Placeholder 8">
            <a:extLst>
              <a:ext uri="{FF2B5EF4-FFF2-40B4-BE49-F238E27FC236}">
                <a16:creationId xmlns:a16="http://schemas.microsoft.com/office/drawing/2014/main" id="{DF95D5A0-799D-4808-B5E5-F61C1A736DAF}"/>
              </a:ext>
            </a:extLst>
          </p:cNvPr>
          <p:cNvSpPr>
            <a:spLocks noGrp="1"/>
          </p:cNvSpPr>
          <p:nvPr>
            <p:ph idx="1"/>
          </p:nvPr>
        </p:nvSpPr>
        <p:spPr>
          <a:xfrm>
            <a:off x="1683956" y="1802296"/>
            <a:ext cx="9860344" cy="2550629"/>
          </a:xfrm>
        </p:spPr>
        <p:txBody>
          <a:bodyPr>
            <a:normAutofit lnSpcReduction="10000"/>
          </a:bodyPr>
          <a:lstStyle/>
          <a:p>
            <a:r>
              <a:rPr lang="en-US" dirty="0"/>
              <a:t>We will use the </a:t>
            </a:r>
            <a:r>
              <a:rPr lang="en-US" dirty="0" err="1"/>
              <a:t>FastText</a:t>
            </a:r>
            <a:r>
              <a:rPr lang="en-US" dirty="0"/>
              <a:t> approach again in order to predict the structure labels of each sentence.</a:t>
            </a:r>
          </a:p>
          <a:p>
            <a:r>
              <a:rPr lang="en-US" dirty="0"/>
              <a:t>We split our dataset in train and validation and convert it to the expected format for the model.</a:t>
            </a:r>
          </a:p>
          <a:p>
            <a:r>
              <a:rPr lang="en-US" dirty="0"/>
              <a:t>The first classifier gave us precision 0.55. </a:t>
            </a:r>
          </a:p>
          <a:p>
            <a:r>
              <a:rPr lang="en-US" dirty="0"/>
              <a:t>In order to make it better, we should preprocess the data and change the model’s variables. </a:t>
            </a:r>
            <a:br>
              <a:rPr lang="en-US" sz="1600" dirty="0"/>
            </a:br>
            <a:endParaRPr lang="en-US" sz="1600" dirty="0">
              <a:solidFill>
                <a:srgbClr val="000000"/>
              </a:solidFill>
            </a:endParaRPr>
          </a:p>
        </p:txBody>
      </p:sp>
    </p:spTree>
    <p:extLst>
      <p:ext uri="{BB962C8B-B14F-4D97-AF65-F5344CB8AC3E}">
        <p14:creationId xmlns:p14="http://schemas.microsoft.com/office/powerpoint/2010/main" val="522398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D06BBF-D777-4BBA-BFC5-B79B94179DB9}"/>
              </a:ext>
            </a:extLst>
          </p:cNvPr>
          <p:cNvSpPr>
            <a:spLocks noGrp="1"/>
          </p:cNvSpPr>
          <p:nvPr>
            <p:ph type="title"/>
          </p:nvPr>
        </p:nvSpPr>
        <p:spPr>
          <a:xfrm>
            <a:off x="1687669" y="624110"/>
            <a:ext cx="4137059" cy="873386"/>
          </a:xfrm>
        </p:spPr>
        <p:txBody>
          <a:bodyPr>
            <a:normAutofit/>
          </a:bodyPr>
          <a:lstStyle/>
          <a:p>
            <a:r>
              <a:rPr lang="en-US" sz="3200" dirty="0"/>
              <a:t>Structure Labels</a:t>
            </a:r>
            <a:endParaRPr lang="el-GR" sz="3200" dirty="0"/>
          </a:p>
        </p:txBody>
      </p:sp>
      <p:sp>
        <p:nvSpPr>
          <p:cNvPr id="9" name="Content Placeholder 8">
            <a:extLst>
              <a:ext uri="{FF2B5EF4-FFF2-40B4-BE49-F238E27FC236}">
                <a16:creationId xmlns:a16="http://schemas.microsoft.com/office/drawing/2014/main" id="{DF95D5A0-799D-4808-B5E5-F61C1A736DAF}"/>
              </a:ext>
            </a:extLst>
          </p:cNvPr>
          <p:cNvSpPr>
            <a:spLocks noGrp="1"/>
          </p:cNvSpPr>
          <p:nvPr>
            <p:ph idx="1"/>
          </p:nvPr>
        </p:nvSpPr>
        <p:spPr>
          <a:xfrm>
            <a:off x="1683955" y="1802296"/>
            <a:ext cx="9755569" cy="483704"/>
          </a:xfrm>
        </p:spPr>
        <p:txBody>
          <a:bodyPr>
            <a:normAutofit fontScale="92500" lnSpcReduction="20000"/>
          </a:bodyPr>
          <a:lstStyle/>
          <a:p>
            <a:r>
              <a:rPr lang="en-US" dirty="0"/>
              <a:t>We got the best accuracy (0.62) with the following values:</a:t>
            </a:r>
            <a:br>
              <a:rPr lang="en-US" sz="1600" dirty="0"/>
            </a:br>
            <a:endParaRPr lang="en-US" sz="1600" dirty="0">
              <a:solidFill>
                <a:srgbClr val="000000"/>
              </a:solidFill>
            </a:endParaRPr>
          </a:p>
        </p:txBody>
      </p:sp>
      <p:pic>
        <p:nvPicPr>
          <p:cNvPr id="7" name="Εικόνα 6">
            <a:extLst>
              <a:ext uri="{FF2B5EF4-FFF2-40B4-BE49-F238E27FC236}">
                <a16:creationId xmlns:a16="http://schemas.microsoft.com/office/drawing/2014/main" id="{09369CA0-02FD-4B42-9065-3D1871CF7C9B}"/>
              </a:ext>
            </a:extLst>
          </p:cNvPr>
          <p:cNvPicPr>
            <a:picLocks noChangeAspect="1"/>
          </p:cNvPicPr>
          <p:nvPr/>
        </p:nvPicPr>
        <p:blipFill>
          <a:blip r:embed="rId2"/>
          <a:stretch>
            <a:fillRect/>
          </a:stretch>
        </p:blipFill>
        <p:spPr>
          <a:xfrm>
            <a:off x="5104107" y="2590800"/>
            <a:ext cx="1983785" cy="1157208"/>
          </a:xfrm>
          <a:prstGeom prst="rect">
            <a:avLst/>
          </a:prstGeom>
        </p:spPr>
      </p:pic>
    </p:spTree>
    <p:extLst>
      <p:ext uri="{BB962C8B-B14F-4D97-AF65-F5344CB8AC3E}">
        <p14:creationId xmlns:p14="http://schemas.microsoft.com/office/powerpoint/2010/main" val="177716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12B3CB-3F5A-4217-924B-D075F7AB641E}"/>
              </a:ext>
            </a:extLst>
          </p:cNvPr>
          <p:cNvSpPr>
            <a:spLocks noGrp="1"/>
          </p:cNvSpPr>
          <p:nvPr>
            <p:ph type="title"/>
          </p:nvPr>
        </p:nvSpPr>
        <p:spPr/>
        <p:txBody>
          <a:bodyPr/>
          <a:lstStyle/>
          <a:p>
            <a:r>
              <a:rPr lang="en-US" dirty="0"/>
              <a:t>The aim of this Project</a:t>
            </a:r>
            <a:endParaRPr lang="el-GR" dirty="0"/>
          </a:p>
        </p:txBody>
      </p:sp>
      <p:sp>
        <p:nvSpPr>
          <p:cNvPr id="3" name="Θέση περιεχομένου 2">
            <a:extLst>
              <a:ext uri="{FF2B5EF4-FFF2-40B4-BE49-F238E27FC236}">
                <a16:creationId xmlns:a16="http://schemas.microsoft.com/office/drawing/2014/main" id="{766E2EF4-DA15-4391-9AD5-B8A668A10B64}"/>
              </a:ext>
            </a:extLst>
          </p:cNvPr>
          <p:cNvSpPr>
            <a:spLocks noGrp="1"/>
          </p:cNvSpPr>
          <p:nvPr>
            <p:ph idx="1"/>
          </p:nvPr>
        </p:nvSpPr>
        <p:spPr>
          <a:xfrm>
            <a:off x="2589212" y="2160104"/>
            <a:ext cx="8915400" cy="2792897"/>
          </a:xfrm>
        </p:spPr>
        <p:txBody>
          <a:bodyPr>
            <a:normAutofit/>
          </a:bodyPr>
          <a:lstStyle/>
          <a:p>
            <a:r>
              <a:rPr lang="en-US" sz="2000" dirty="0"/>
              <a:t>Development of models in order to recognize the structure and the argument of some abstracts, and also create clusters </a:t>
            </a:r>
          </a:p>
          <a:p>
            <a:r>
              <a:rPr lang="en-US" sz="2000" dirty="0"/>
              <a:t>The datasets consist of 1017 abstracts. For each abstract we have</a:t>
            </a:r>
          </a:p>
          <a:p>
            <a:pPr lvl="1">
              <a:buFont typeface="Wingdings" panose="05000000000000000000" pitchFamily="2" charset="2"/>
              <a:buChar char="§"/>
            </a:pPr>
            <a:r>
              <a:rPr lang="en-US" sz="1800" dirty="0"/>
              <a:t>structure</a:t>
            </a:r>
          </a:p>
          <a:p>
            <a:pPr lvl="1">
              <a:buFont typeface="Wingdings" panose="05000000000000000000" pitchFamily="2" charset="2"/>
              <a:buChar char="§"/>
            </a:pPr>
            <a:r>
              <a:rPr lang="en-US" sz="1800" dirty="0"/>
              <a:t>argument</a:t>
            </a:r>
          </a:p>
          <a:p>
            <a:r>
              <a:rPr lang="en-US" sz="2000" dirty="0"/>
              <a:t>Each abstract belongs to a project and each project is being funded by an EU call.</a:t>
            </a:r>
          </a:p>
        </p:txBody>
      </p:sp>
    </p:spTree>
    <p:extLst>
      <p:ext uri="{BB962C8B-B14F-4D97-AF65-F5344CB8AC3E}">
        <p14:creationId xmlns:p14="http://schemas.microsoft.com/office/powerpoint/2010/main" val="1070957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2D02728-8B31-4850-86F8-D9F58E3B6302}"/>
              </a:ext>
            </a:extLst>
          </p:cNvPr>
          <p:cNvSpPr>
            <a:spLocks noGrp="1"/>
          </p:cNvSpPr>
          <p:nvPr>
            <p:ph type="title"/>
          </p:nvPr>
        </p:nvSpPr>
        <p:spPr>
          <a:xfrm>
            <a:off x="1687669" y="624110"/>
            <a:ext cx="4137059" cy="642715"/>
          </a:xfrm>
        </p:spPr>
        <p:txBody>
          <a:bodyPr>
            <a:normAutofit/>
          </a:bodyPr>
          <a:lstStyle/>
          <a:p>
            <a:r>
              <a:rPr lang="en-US" sz="3200" dirty="0"/>
              <a:t>Structure Labels</a:t>
            </a:r>
            <a:endParaRPr lang="el-GR" sz="3200" dirty="0"/>
          </a:p>
        </p:txBody>
      </p:sp>
      <p:sp>
        <p:nvSpPr>
          <p:cNvPr id="9" name="Content Placeholder 8">
            <a:extLst>
              <a:ext uri="{FF2B5EF4-FFF2-40B4-BE49-F238E27FC236}">
                <a16:creationId xmlns:a16="http://schemas.microsoft.com/office/drawing/2014/main" id="{44027535-B02A-41D4-91FC-715B11668025}"/>
              </a:ext>
            </a:extLst>
          </p:cNvPr>
          <p:cNvSpPr>
            <a:spLocks noGrp="1"/>
          </p:cNvSpPr>
          <p:nvPr>
            <p:ph idx="1"/>
          </p:nvPr>
        </p:nvSpPr>
        <p:spPr>
          <a:xfrm>
            <a:off x="1687669" y="1540189"/>
            <a:ext cx="9855874" cy="642715"/>
          </a:xfrm>
        </p:spPr>
        <p:txBody>
          <a:bodyPr>
            <a:normAutofit lnSpcReduction="10000"/>
          </a:bodyPr>
          <a:lstStyle/>
          <a:p>
            <a:r>
              <a:rPr lang="en-US" sz="2000" dirty="0"/>
              <a:t>The model using </a:t>
            </a:r>
            <a:r>
              <a:rPr lang="en-US" sz="2000" dirty="0" err="1"/>
              <a:t>FastText</a:t>
            </a:r>
            <a:r>
              <a:rPr lang="en-US" sz="2000" dirty="0"/>
              <a:t> with the above variables founds correctly 1985 of the labels.</a:t>
            </a:r>
            <a:endParaRPr lang="en-US" sz="2000" dirty="0">
              <a:solidFill>
                <a:srgbClr val="000000"/>
              </a:solidFill>
            </a:endParaRPr>
          </a:p>
        </p:txBody>
      </p:sp>
      <p:pic>
        <p:nvPicPr>
          <p:cNvPr id="5" name="Θέση περιεχομένου 4">
            <a:extLst>
              <a:ext uri="{FF2B5EF4-FFF2-40B4-BE49-F238E27FC236}">
                <a16:creationId xmlns:a16="http://schemas.microsoft.com/office/drawing/2014/main" id="{8E1B5757-5961-4A1A-8071-8CA68D276488}"/>
              </a:ext>
            </a:extLst>
          </p:cNvPr>
          <p:cNvPicPr>
            <a:picLocks noChangeAspect="1"/>
          </p:cNvPicPr>
          <p:nvPr/>
        </p:nvPicPr>
        <p:blipFill>
          <a:blip r:embed="rId2"/>
          <a:stretch>
            <a:fillRect/>
          </a:stretch>
        </p:blipFill>
        <p:spPr>
          <a:xfrm>
            <a:off x="3889792" y="2273335"/>
            <a:ext cx="5451627" cy="4391588"/>
          </a:xfrm>
          <a:prstGeom prst="rect">
            <a:avLst/>
          </a:prstGeom>
        </p:spPr>
      </p:pic>
    </p:spTree>
    <p:extLst>
      <p:ext uri="{BB962C8B-B14F-4D97-AF65-F5344CB8AC3E}">
        <p14:creationId xmlns:p14="http://schemas.microsoft.com/office/powerpoint/2010/main" val="1920069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477B02-6C80-4D36-9806-092D18C235B7}"/>
              </a:ext>
            </a:extLst>
          </p:cNvPr>
          <p:cNvSpPr>
            <a:spLocks noGrp="1"/>
          </p:cNvSpPr>
          <p:nvPr>
            <p:ph type="title"/>
          </p:nvPr>
        </p:nvSpPr>
        <p:spPr>
          <a:xfrm>
            <a:off x="1687669" y="624110"/>
            <a:ext cx="4137059" cy="604615"/>
          </a:xfrm>
        </p:spPr>
        <p:txBody>
          <a:bodyPr>
            <a:normAutofit/>
          </a:bodyPr>
          <a:lstStyle/>
          <a:p>
            <a:r>
              <a:rPr lang="en-US" sz="3200" dirty="0"/>
              <a:t>Structure Labels</a:t>
            </a:r>
            <a:endParaRPr lang="el-GR" sz="3200" dirty="0"/>
          </a:p>
        </p:txBody>
      </p:sp>
      <p:sp>
        <p:nvSpPr>
          <p:cNvPr id="9" name="Content Placeholder 8">
            <a:extLst>
              <a:ext uri="{FF2B5EF4-FFF2-40B4-BE49-F238E27FC236}">
                <a16:creationId xmlns:a16="http://schemas.microsoft.com/office/drawing/2014/main" id="{BB7B0E7B-CE42-4B13-85ED-5C7684925D1F}"/>
              </a:ext>
            </a:extLst>
          </p:cNvPr>
          <p:cNvSpPr>
            <a:spLocks noGrp="1"/>
          </p:cNvSpPr>
          <p:nvPr>
            <p:ph idx="1"/>
          </p:nvPr>
        </p:nvSpPr>
        <p:spPr>
          <a:xfrm>
            <a:off x="1683956" y="1228725"/>
            <a:ext cx="4412044" cy="5267325"/>
          </a:xfrm>
        </p:spPr>
        <p:txBody>
          <a:bodyPr>
            <a:noAutofit/>
          </a:bodyPr>
          <a:lstStyle/>
          <a:p>
            <a:r>
              <a:rPr lang="en-US" sz="2000" dirty="0"/>
              <a:t>“Neither” has the biggest precision, i.e., the most correctly predicted labels among all the labels. </a:t>
            </a:r>
          </a:p>
          <a:p>
            <a:r>
              <a:rPr lang="en-US" sz="2000" dirty="0"/>
              <a:t>“Result” has the biggest recall, i.e., the most correctly predicted labels among the real labels. </a:t>
            </a:r>
          </a:p>
          <a:p>
            <a:r>
              <a:rPr lang="en-US" sz="2000" dirty="0"/>
              <a:t>“Result” has the biggest support value, which is logical since most of our data had “Result” labels and, also, it can be derived from the confusion matrix since the predicted “Result” has the most values (913).</a:t>
            </a:r>
            <a:endParaRPr lang="en-US" sz="2000" dirty="0">
              <a:solidFill>
                <a:srgbClr val="000000"/>
              </a:solidFill>
            </a:endParaRPr>
          </a:p>
        </p:txBody>
      </p:sp>
      <p:pic>
        <p:nvPicPr>
          <p:cNvPr id="5" name="Θέση περιεχομένου 4">
            <a:extLst>
              <a:ext uri="{FF2B5EF4-FFF2-40B4-BE49-F238E27FC236}">
                <a16:creationId xmlns:a16="http://schemas.microsoft.com/office/drawing/2014/main" id="{C86FAEB3-AAAC-4DBE-BFA4-8360C6BB2E55}"/>
              </a:ext>
            </a:extLst>
          </p:cNvPr>
          <p:cNvPicPr>
            <a:picLocks noChangeAspect="1"/>
          </p:cNvPicPr>
          <p:nvPr/>
        </p:nvPicPr>
        <p:blipFill>
          <a:blip r:embed="rId2"/>
          <a:stretch>
            <a:fillRect/>
          </a:stretch>
        </p:blipFill>
        <p:spPr>
          <a:xfrm>
            <a:off x="6096000" y="1905000"/>
            <a:ext cx="5451627" cy="3603840"/>
          </a:xfrm>
          <a:prstGeom prst="rect">
            <a:avLst/>
          </a:prstGeom>
        </p:spPr>
      </p:pic>
    </p:spTree>
    <p:extLst>
      <p:ext uri="{BB962C8B-B14F-4D97-AF65-F5344CB8AC3E}">
        <p14:creationId xmlns:p14="http://schemas.microsoft.com/office/powerpoint/2010/main" val="1165480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D700C4-7393-4840-B168-C001FA402AE8}"/>
              </a:ext>
            </a:extLst>
          </p:cNvPr>
          <p:cNvSpPr>
            <a:spLocks noGrp="1"/>
          </p:cNvSpPr>
          <p:nvPr>
            <p:ph type="title"/>
          </p:nvPr>
        </p:nvSpPr>
        <p:spPr>
          <a:xfrm>
            <a:off x="1687669" y="624110"/>
            <a:ext cx="5741831" cy="642715"/>
          </a:xfrm>
        </p:spPr>
        <p:txBody>
          <a:bodyPr>
            <a:normAutofit/>
          </a:bodyPr>
          <a:lstStyle/>
          <a:p>
            <a:r>
              <a:rPr lang="en-US" sz="3200" dirty="0"/>
              <a:t>Abstract Clustering using DE</a:t>
            </a:r>
            <a:endParaRPr lang="el-GR" sz="3200" dirty="0"/>
          </a:p>
        </p:txBody>
      </p:sp>
      <p:sp>
        <p:nvSpPr>
          <p:cNvPr id="3" name="Θέση περιεχομένου 2">
            <a:extLst>
              <a:ext uri="{FF2B5EF4-FFF2-40B4-BE49-F238E27FC236}">
                <a16:creationId xmlns:a16="http://schemas.microsoft.com/office/drawing/2014/main" id="{5D7C22AA-3786-445D-A635-9B83FAB0EDCB}"/>
              </a:ext>
            </a:extLst>
          </p:cNvPr>
          <p:cNvSpPr>
            <a:spLocks noGrp="1"/>
          </p:cNvSpPr>
          <p:nvPr>
            <p:ph idx="1"/>
          </p:nvPr>
        </p:nvSpPr>
        <p:spPr>
          <a:xfrm>
            <a:off x="1687668" y="1380169"/>
            <a:ext cx="9932831" cy="2048832"/>
          </a:xfrm>
        </p:spPr>
        <p:txBody>
          <a:bodyPr>
            <a:normAutofit/>
          </a:bodyPr>
          <a:lstStyle/>
          <a:p>
            <a:r>
              <a:rPr lang="en-US" sz="2000" dirty="0">
                <a:solidFill>
                  <a:srgbClr val="000000"/>
                </a:solidFill>
              </a:rPr>
              <a:t>We want to create cluster for our abstracts by using document embeddings for the abstract, project or EU Call and words embeddings for the arguments</a:t>
            </a:r>
          </a:p>
          <a:p>
            <a:r>
              <a:rPr lang="en-US" sz="2000" dirty="0">
                <a:solidFill>
                  <a:srgbClr val="000000"/>
                </a:solidFill>
              </a:rPr>
              <a:t>We should preprocess the text and find the embeddings and then find the optimal number of clusters in order to train our model.</a:t>
            </a:r>
          </a:p>
          <a:p>
            <a:endParaRPr lang="el-GR" sz="1600" dirty="0">
              <a:solidFill>
                <a:srgbClr val="000000"/>
              </a:solidFill>
            </a:endParaRPr>
          </a:p>
        </p:txBody>
      </p:sp>
    </p:spTree>
    <p:extLst>
      <p:ext uri="{BB962C8B-B14F-4D97-AF65-F5344CB8AC3E}">
        <p14:creationId xmlns:p14="http://schemas.microsoft.com/office/powerpoint/2010/main" val="1607780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D700C4-7393-4840-B168-C001FA402AE8}"/>
              </a:ext>
            </a:extLst>
          </p:cNvPr>
          <p:cNvSpPr>
            <a:spLocks noGrp="1"/>
          </p:cNvSpPr>
          <p:nvPr>
            <p:ph type="title"/>
          </p:nvPr>
        </p:nvSpPr>
        <p:spPr>
          <a:xfrm>
            <a:off x="1687669" y="624110"/>
            <a:ext cx="5741831" cy="642715"/>
          </a:xfrm>
        </p:spPr>
        <p:txBody>
          <a:bodyPr>
            <a:normAutofit/>
          </a:bodyPr>
          <a:lstStyle/>
          <a:p>
            <a:r>
              <a:rPr lang="en-US" sz="3200" dirty="0"/>
              <a:t>Abstract Clustering using DE</a:t>
            </a:r>
            <a:endParaRPr lang="el-GR" sz="3200" dirty="0"/>
          </a:p>
        </p:txBody>
      </p:sp>
      <p:sp>
        <p:nvSpPr>
          <p:cNvPr id="3" name="Θέση περιεχομένου 2">
            <a:extLst>
              <a:ext uri="{FF2B5EF4-FFF2-40B4-BE49-F238E27FC236}">
                <a16:creationId xmlns:a16="http://schemas.microsoft.com/office/drawing/2014/main" id="{5D7C22AA-3786-445D-A635-9B83FAB0EDCB}"/>
              </a:ext>
            </a:extLst>
          </p:cNvPr>
          <p:cNvSpPr>
            <a:spLocks noGrp="1"/>
          </p:cNvSpPr>
          <p:nvPr>
            <p:ph idx="1"/>
          </p:nvPr>
        </p:nvSpPr>
        <p:spPr>
          <a:xfrm>
            <a:off x="1687668" y="1380168"/>
            <a:ext cx="7418231" cy="896307"/>
          </a:xfrm>
        </p:spPr>
        <p:txBody>
          <a:bodyPr>
            <a:normAutofit/>
          </a:bodyPr>
          <a:lstStyle/>
          <a:p>
            <a:r>
              <a:rPr lang="en-US" sz="2000" dirty="0">
                <a:solidFill>
                  <a:srgbClr val="000000"/>
                </a:solidFill>
              </a:rPr>
              <a:t>We found that the optimal number of Clusters is 10.</a:t>
            </a:r>
          </a:p>
          <a:p>
            <a:endParaRPr lang="el-GR" sz="1600" dirty="0">
              <a:solidFill>
                <a:srgbClr val="000000"/>
              </a:solidFill>
            </a:endParaRPr>
          </a:p>
        </p:txBody>
      </p:sp>
      <p:pic>
        <p:nvPicPr>
          <p:cNvPr id="5" name="Εικόνα 4">
            <a:extLst>
              <a:ext uri="{FF2B5EF4-FFF2-40B4-BE49-F238E27FC236}">
                <a16:creationId xmlns:a16="http://schemas.microsoft.com/office/drawing/2014/main" id="{A0BD0D43-C93A-4924-B3E0-5AB8009155A2}"/>
              </a:ext>
            </a:extLst>
          </p:cNvPr>
          <p:cNvPicPr>
            <a:picLocks noChangeAspect="1"/>
          </p:cNvPicPr>
          <p:nvPr/>
        </p:nvPicPr>
        <p:blipFill rotWithShape="1">
          <a:blip r:embed="rId2"/>
          <a:srcRect b="49802"/>
          <a:stretch/>
        </p:blipFill>
        <p:spPr>
          <a:xfrm>
            <a:off x="4805858" y="2389818"/>
            <a:ext cx="5247284" cy="3173505"/>
          </a:xfrm>
          <a:prstGeom prst="rect">
            <a:avLst/>
          </a:prstGeom>
        </p:spPr>
      </p:pic>
    </p:spTree>
    <p:extLst>
      <p:ext uri="{BB962C8B-B14F-4D97-AF65-F5344CB8AC3E}">
        <p14:creationId xmlns:p14="http://schemas.microsoft.com/office/powerpoint/2010/main" val="1372660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070F53-7C66-4B1F-A936-955BAC8D0EEC}"/>
              </a:ext>
            </a:extLst>
          </p:cNvPr>
          <p:cNvSpPr>
            <a:spLocks noGrp="1"/>
          </p:cNvSpPr>
          <p:nvPr>
            <p:ph type="title"/>
          </p:nvPr>
        </p:nvSpPr>
        <p:spPr>
          <a:xfrm>
            <a:off x="1687669" y="624110"/>
            <a:ext cx="10190006" cy="585565"/>
          </a:xfrm>
        </p:spPr>
        <p:txBody>
          <a:bodyPr>
            <a:normAutofit/>
          </a:bodyPr>
          <a:lstStyle/>
          <a:p>
            <a:pPr>
              <a:lnSpc>
                <a:spcPct val="90000"/>
              </a:lnSpc>
            </a:pPr>
            <a:r>
              <a:rPr lang="en-US" sz="2700" dirty="0"/>
              <a:t>Clustering using DE from the abstracts, project, and EU calls</a:t>
            </a:r>
            <a:endParaRPr lang="el-GR" sz="2700" dirty="0"/>
          </a:p>
        </p:txBody>
      </p:sp>
      <p:sp>
        <p:nvSpPr>
          <p:cNvPr id="3" name="Θέση περιεχομένου 2">
            <a:extLst>
              <a:ext uri="{FF2B5EF4-FFF2-40B4-BE49-F238E27FC236}">
                <a16:creationId xmlns:a16="http://schemas.microsoft.com/office/drawing/2014/main" id="{8AF67E1C-7F28-4608-90D0-3D96B9FF14C8}"/>
              </a:ext>
            </a:extLst>
          </p:cNvPr>
          <p:cNvSpPr>
            <a:spLocks noGrp="1"/>
          </p:cNvSpPr>
          <p:nvPr>
            <p:ph idx="1"/>
          </p:nvPr>
        </p:nvSpPr>
        <p:spPr>
          <a:xfrm>
            <a:off x="1687668" y="1209675"/>
            <a:ext cx="9894731" cy="3314700"/>
          </a:xfrm>
        </p:spPr>
        <p:txBody>
          <a:bodyPr>
            <a:normAutofit/>
          </a:bodyPr>
          <a:lstStyle/>
          <a:p>
            <a:r>
              <a:rPr lang="en-US" sz="2000" dirty="0">
                <a:solidFill>
                  <a:srgbClr val="000000"/>
                </a:solidFill>
              </a:rPr>
              <a:t>Again, preprocess the text, find the embeddings and then find the optimal number of clusters. </a:t>
            </a:r>
          </a:p>
          <a:p>
            <a:r>
              <a:rPr lang="en-US" sz="2000" dirty="0">
                <a:solidFill>
                  <a:srgbClr val="000000"/>
                </a:solidFill>
              </a:rPr>
              <a:t>Now our text is the combined string of the abstract’s text with the text of the project and the EU Call it belong.</a:t>
            </a:r>
          </a:p>
          <a:p>
            <a:r>
              <a:rPr lang="en-US" sz="2000" dirty="0">
                <a:solidFill>
                  <a:srgbClr val="000000"/>
                </a:solidFill>
              </a:rPr>
              <a:t>The optimal number of Cluster is 14 now </a:t>
            </a:r>
          </a:p>
          <a:p>
            <a:endParaRPr lang="el-GR" sz="2000" dirty="0">
              <a:solidFill>
                <a:srgbClr val="000000"/>
              </a:solidFill>
            </a:endParaRPr>
          </a:p>
        </p:txBody>
      </p:sp>
      <p:pic>
        <p:nvPicPr>
          <p:cNvPr id="5" name="Εικόνα 4">
            <a:extLst>
              <a:ext uri="{FF2B5EF4-FFF2-40B4-BE49-F238E27FC236}">
                <a16:creationId xmlns:a16="http://schemas.microsoft.com/office/drawing/2014/main" id="{57FECDF6-83E6-4898-8EF7-100E5D7BE222}"/>
              </a:ext>
            </a:extLst>
          </p:cNvPr>
          <p:cNvPicPr>
            <a:picLocks noChangeAspect="1"/>
          </p:cNvPicPr>
          <p:nvPr/>
        </p:nvPicPr>
        <p:blipFill rotWithShape="1">
          <a:blip r:embed="rId2"/>
          <a:srcRect b="51125"/>
          <a:stretch/>
        </p:blipFill>
        <p:spPr>
          <a:xfrm>
            <a:off x="4377367" y="3176531"/>
            <a:ext cx="4871407" cy="3062231"/>
          </a:xfrm>
          <a:prstGeom prst="rect">
            <a:avLst/>
          </a:prstGeom>
        </p:spPr>
      </p:pic>
    </p:spTree>
    <p:extLst>
      <p:ext uri="{BB962C8B-B14F-4D97-AF65-F5344CB8AC3E}">
        <p14:creationId xmlns:p14="http://schemas.microsoft.com/office/powerpoint/2010/main" val="3234440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6D0925-2597-4884-91F7-3859701A58D9}"/>
              </a:ext>
            </a:extLst>
          </p:cNvPr>
          <p:cNvSpPr>
            <a:spLocks noGrp="1"/>
          </p:cNvSpPr>
          <p:nvPr>
            <p:ph type="title"/>
          </p:nvPr>
        </p:nvSpPr>
        <p:spPr>
          <a:xfrm>
            <a:off x="1640156" y="2788555"/>
            <a:ext cx="8911687" cy="1280890"/>
          </a:xfrm>
        </p:spPr>
        <p:txBody>
          <a:bodyPr>
            <a:normAutofit/>
          </a:bodyPr>
          <a:lstStyle/>
          <a:p>
            <a:pPr algn="ctr"/>
            <a:r>
              <a:rPr lang="en-US" sz="6000" dirty="0"/>
              <a:t>THANK YOU!</a:t>
            </a:r>
            <a:endParaRPr lang="el-GR" sz="6000" dirty="0"/>
          </a:p>
        </p:txBody>
      </p:sp>
    </p:spTree>
    <p:extLst>
      <p:ext uri="{BB962C8B-B14F-4D97-AF65-F5344CB8AC3E}">
        <p14:creationId xmlns:p14="http://schemas.microsoft.com/office/powerpoint/2010/main" val="287682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F555D17-2C78-42B0-89E7-DFDBD2134380}"/>
              </a:ext>
            </a:extLst>
          </p:cNvPr>
          <p:cNvSpPr>
            <a:spLocks noGrp="1"/>
          </p:cNvSpPr>
          <p:nvPr>
            <p:ph type="title"/>
          </p:nvPr>
        </p:nvSpPr>
        <p:spPr>
          <a:xfrm>
            <a:off x="1687669" y="624110"/>
            <a:ext cx="6533053" cy="698663"/>
          </a:xfrm>
        </p:spPr>
        <p:txBody>
          <a:bodyPr>
            <a:normAutofit/>
          </a:bodyPr>
          <a:lstStyle/>
          <a:p>
            <a:r>
              <a:rPr lang="en-US" dirty="0"/>
              <a:t>Arguments’ Dataset Analysis</a:t>
            </a:r>
            <a:endParaRPr lang="el-GR" dirty="0"/>
          </a:p>
        </p:txBody>
      </p:sp>
      <p:sp>
        <p:nvSpPr>
          <p:cNvPr id="9" name="Content Placeholder 8">
            <a:extLst>
              <a:ext uri="{FF2B5EF4-FFF2-40B4-BE49-F238E27FC236}">
                <a16:creationId xmlns:a16="http://schemas.microsoft.com/office/drawing/2014/main" id="{58C2F8CD-5436-441A-B731-F9E87E5F3649}"/>
              </a:ext>
            </a:extLst>
          </p:cNvPr>
          <p:cNvSpPr>
            <a:spLocks noGrp="1"/>
          </p:cNvSpPr>
          <p:nvPr>
            <p:ph idx="1"/>
          </p:nvPr>
        </p:nvSpPr>
        <p:spPr>
          <a:xfrm>
            <a:off x="1683956" y="2133600"/>
            <a:ext cx="4140772" cy="3777622"/>
          </a:xfrm>
        </p:spPr>
        <p:txBody>
          <a:bodyPr>
            <a:normAutofit/>
          </a:bodyPr>
          <a:lstStyle/>
          <a:p>
            <a:r>
              <a:rPr lang="en-US" sz="2000" dirty="0"/>
              <a:t>Most of the sentences have no argument (“Neither”).</a:t>
            </a:r>
          </a:p>
        </p:txBody>
      </p:sp>
      <p:pic>
        <p:nvPicPr>
          <p:cNvPr id="5" name="Θέση περιεχομένου 4">
            <a:extLst>
              <a:ext uri="{FF2B5EF4-FFF2-40B4-BE49-F238E27FC236}">
                <a16:creationId xmlns:a16="http://schemas.microsoft.com/office/drawing/2014/main" id="{A9A5C556-586B-4F9C-B470-180C6F4CBBF8}"/>
              </a:ext>
            </a:extLst>
          </p:cNvPr>
          <p:cNvPicPr>
            <a:picLocks noChangeAspect="1"/>
          </p:cNvPicPr>
          <p:nvPr/>
        </p:nvPicPr>
        <p:blipFill>
          <a:blip r:embed="rId2"/>
          <a:stretch>
            <a:fillRect/>
          </a:stretch>
        </p:blipFill>
        <p:spPr>
          <a:xfrm>
            <a:off x="6096000" y="1905000"/>
            <a:ext cx="5451627" cy="4125161"/>
          </a:xfrm>
          <a:prstGeom prst="rect">
            <a:avLst/>
          </a:prstGeom>
        </p:spPr>
      </p:pic>
    </p:spTree>
    <p:extLst>
      <p:ext uri="{BB962C8B-B14F-4D97-AF65-F5344CB8AC3E}">
        <p14:creationId xmlns:p14="http://schemas.microsoft.com/office/powerpoint/2010/main" val="4807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9071-8384-4B06-B7EB-8F0FF14CA1E8}"/>
              </a:ext>
            </a:extLst>
          </p:cNvPr>
          <p:cNvSpPr>
            <a:spLocks noGrp="1"/>
          </p:cNvSpPr>
          <p:nvPr>
            <p:ph type="title"/>
          </p:nvPr>
        </p:nvSpPr>
        <p:spPr/>
        <p:txBody>
          <a:bodyPr/>
          <a:lstStyle/>
          <a:p>
            <a:r>
              <a:rPr lang="en-US" dirty="0"/>
              <a:t>Arguments’ Dataset Analysis</a:t>
            </a:r>
            <a:endParaRPr lang="el-GR" dirty="0"/>
          </a:p>
        </p:txBody>
      </p:sp>
      <p:sp>
        <p:nvSpPr>
          <p:cNvPr id="3" name="Content Placeholder 2">
            <a:extLst>
              <a:ext uri="{FF2B5EF4-FFF2-40B4-BE49-F238E27FC236}">
                <a16:creationId xmlns:a16="http://schemas.microsoft.com/office/drawing/2014/main" id="{D012A91F-378B-4995-87D3-E7B6B33E1D05}"/>
              </a:ext>
            </a:extLst>
          </p:cNvPr>
          <p:cNvSpPr>
            <a:spLocks noGrp="1"/>
          </p:cNvSpPr>
          <p:nvPr>
            <p:ph idx="1"/>
          </p:nvPr>
        </p:nvSpPr>
        <p:spPr/>
        <p:txBody>
          <a:bodyPr/>
          <a:lstStyle/>
          <a:p>
            <a:r>
              <a:rPr lang="en-US" sz="1800" dirty="0"/>
              <a:t>Our models will be based on the words that each sentence contains,</a:t>
            </a:r>
          </a:p>
          <a:p>
            <a:r>
              <a:rPr lang="en-US" sz="1800" dirty="0"/>
              <a:t>Thus, we have to </a:t>
            </a:r>
            <a:r>
              <a:rPr lang="en-US" dirty="0"/>
              <a:t>analyze the words of each “group”</a:t>
            </a:r>
          </a:p>
          <a:p>
            <a:r>
              <a:rPr lang="en-US" sz="1800" dirty="0"/>
              <a:t>Firstly, we look at the most common words of our dataset.</a:t>
            </a:r>
            <a:endParaRPr lang="en-US" sz="1800" dirty="0">
              <a:solidFill>
                <a:srgbClr val="000000"/>
              </a:solidFill>
            </a:endParaRPr>
          </a:p>
          <a:p>
            <a:endParaRPr lang="el-GR" dirty="0"/>
          </a:p>
        </p:txBody>
      </p:sp>
    </p:spTree>
    <p:extLst>
      <p:ext uri="{BB962C8B-B14F-4D97-AF65-F5344CB8AC3E}">
        <p14:creationId xmlns:p14="http://schemas.microsoft.com/office/powerpoint/2010/main" val="359256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F52D1F7-F341-411E-8D9C-3CD0021813FA}"/>
              </a:ext>
            </a:extLst>
          </p:cNvPr>
          <p:cNvSpPr>
            <a:spLocks noGrp="1"/>
          </p:cNvSpPr>
          <p:nvPr>
            <p:ph type="title"/>
          </p:nvPr>
        </p:nvSpPr>
        <p:spPr>
          <a:xfrm>
            <a:off x="1687669" y="624110"/>
            <a:ext cx="5805084" cy="663152"/>
          </a:xfrm>
        </p:spPr>
        <p:txBody>
          <a:bodyPr>
            <a:normAutofit/>
          </a:bodyPr>
          <a:lstStyle/>
          <a:p>
            <a:r>
              <a:rPr lang="en-US" sz="3200" dirty="0"/>
              <a:t>Arguments’ Dataset Analysis</a:t>
            </a:r>
            <a:endParaRPr lang="el-GR" sz="3200" dirty="0"/>
          </a:p>
        </p:txBody>
      </p:sp>
      <p:sp>
        <p:nvSpPr>
          <p:cNvPr id="9" name="Content Placeholder 8">
            <a:extLst>
              <a:ext uri="{FF2B5EF4-FFF2-40B4-BE49-F238E27FC236}">
                <a16:creationId xmlns:a16="http://schemas.microsoft.com/office/drawing/2014/main" id="{6CAF9531-41A4-48A1-8E44-B0C241EAC426}"/>
              </a:ext>
            </a:extLst>
          </p:cNvPr>
          <p:cNvSpPr>
            <a:spLocks noGrp="1"/>
          </p:cNvSpPr>
          <p:nvPr>
            <p:ph idx="1"/>
          </p:nvPr>
        </p:nvSpPr>
        <p:spPr>
          <a:xfrm>
            <a:off x="1687669" y="1905000"/>
            <a:ext cx="4412044" cy="4008550"/>
          </a:xfrm>
        </p:spPr>
        <p:txBody>
          <a:bodyPr>
            <a:noAutofit/>
          </a:bodyPr>
          <a:lstStyle/>
          <a:p>
            <a:r>
              <a:rPr lang="en-US" sz="2000" dirty="0"/>
              <a:t>Here we see the most frequent words of all the abstracts.</a:t>
            </a:r>
          </a:p>
          <a:p>
            <a:r>
              <a:rPr lang="en-US" sz="2000" dirty="0"/>
              <a:t>Problems we can see:</a:t>
            </a:r>
          </a:p>
          <a:p>
            <a:pPr lvl="1">
              <a:buFont typeface="Wingdings" panose="05000000000000000000" pitchFamily="2" charset="2"/>
              <a:buChar char="§"/>
            </a:pPr>
            <a:r>
              <a:rPr lang="en-US" sz="1800" dirty="0"/>
              <a:t>symbols </a:t>
            </a:r>
          </a:p>
          <a:p>
            <a:pPr lvl="1">
              <a:buFont typeface="Wingdings" panose="05000000000000000000" pitchFamily="2" charset="2"/>
              <a:buChar char="§"/>
            </a:pPr>
            <a:r>
              <a:rPr lang="en-US" sz="1800" dirty="0"/>
              <a:t>the word “we” appears twice with small and capital “w”</a:t>
            </a:r>
          </a:p>
          <a:p>
            <a:pPr lvl="1">
              <a:buFont typeface="Wingdings" panose="05000000000000000000" pitchFamily="2" charset="2"/>
              <a:buChar char="§"/>
            </a:pPr>
            <a:r>
              <a:rPr lang="en-US" sz="1800" dirty="0"/>
              <a:t>a lot of “stop words” appear but this type of words gives no information for the sentence</a:t>
            </a:r>
          </a:p>
          <a:p>
            <a:pPr lvl="1">
              <a:buFont typeface="Wingdings" panose="05000000000000000000" pitchFamily="2" charset="2"/>
              <a:buChar char="§"/>
            </a:pPr>
            <a:r>
              <a:rPr lang="en-US" sz="1800" dirty="0"/>
              <a:t>different grammatic types of the words</a:t>
            </a:r>
            <a:endParaRPr lang="en-US" sz="1800" dirty="0">
              <a:solidFill>
                <a:srgbClr val="000000"/>
              </a:solidFill>
            </a:endParaRPr>
          </a:p>
        </p:txBody>
      </p:sp>
      <p:pic>
        <p:nvPicPr>
          <p:cNvPr id="5" name="Θέση περιεχομένου 4">
            <a:extLst>
              <a:ext uri="{FF2B5EF4-FFF2-40B4-BE49-F238E27FC236}">
                <a16:creationId xmlns:a16="http://schemas.microsoft.com/office/drawing/2014/main" id="{6AAFAB5B-E08F-4255-9D0D-6869935ACEC8}"/>
              </a:ext>
            </a:extLst>
          </p:cNvPr>
          <p:cNvPicPr>
            <a:picLocks noChangeAspect="1"/>
          </p:cNvPicPr>
          <p:nvPr/>
        </p:nvPicPr>
        <p:blipFill>
          <a:blip r:embed="rId2"/>
          <a:stretch>
            <a:fillRect/>
          </a:stretch>
        </p:blipFill>
        <p:spPr>
          <a:xfrm>
            <a:off x="6294268" y="1905000"/>
            <a:ext cx="5253359" cy="4008550"/>
          </a:xfrm>
          <a:prstGeom prst="rect">
            <a:avLst/>
          </a:prstGeom>
        </p:spPr>
      </p:pic>
    </p:spTree>
    <p:extLst>
      <p:ext uri="{BB962C8B-B14F-4D97-AF65-F5344CB8AC3E}">
        <p14:creationId xmlns:p14="http://schemas.microsoft.com/office/powerpoint/2010/main" val="53950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B7FE8B-ED47-4C5C-9C08-101125DC20FB}"/>
              </a:ext>
            </a:extLst>
          </p:cNvPr>
          <p:cNvSpPr>
            <a:spLocks noGrp="1"/>
          </p:cNvSpPr>
          <p:nvPr>
            <p:ph type="title"/>
          </p:nvPr>
        </p:nvSpPr>
        <p:spPr>
          <a:xfrm>
            <a:off x="1687669" y="624110"/>
            <a:ext cx="5822840" cy="1280890"/>
          </a:xfrm>
        </p:spPr>
        <p:txBody>
          <a:bodyPr>
            <a:normAutofit/>
          </a:bodyPr>
          <a:lstStyle/>
          <a:p>
            <a:r>
              <a:rPr lang="en-US" sz="3200" dirty="0"/>
              <a:t>Arguments’ Dataset Analysis</a:t>
            </a:r>
            <a:endParaRPr lang="el-GR" sz="3200" dirty="0"/>
          </a:p>
        </p:txBody>
      </p:sp>
      <p:sp>
        <p:nvSpPr>
          <p:cNvPr id="9" name="Content Placeholder 8">
            <a:extLst>
              <a:ext uri="{FF2B5EF4-FFF2-40B4-BE49-F238E27FC236}">
                <a16:creationId xmlns:a16="http://schemas.microsoft.com/office/drawing/2014/main" id="{A141B35D-35A1-425A-8C2B-BC6D54779EA2}"/>
              </a:ext>
            </a:extLst>
          </p:cNvPr>
          <p:cNvSpPr>
            <a:spLocks noGrp="1"/>
          </p:cNvSpPr>
          <p:nvPr>
            <p:ph idx="1"/>
          </p:nvPr>
        </p:nvSpPr>
        <p:spPr>
          <a:xfrm>
            <a:off x="1683956" y="2133600"/>
            <a:ext cx="4140772" cy="3777622"/>
          </a:xfrm>
        </p:spPr>
        <p:txBody>
          <a:bodyPr>
            <a:normAutofit/>
          </a:bodyPr>
          <a:lstStyle/>
          <a:p>
            <a:r>
              <a:rPr lang="en-US" sz="2000" dirty="0"/>
              <a:t>After fixing all the above problems, let’s look again at the most common words of our abstracts</a:t>
            </a:r>
            <a:endParaRPr lang="en-US" sz="2000" dirty="0">
              <a:solidFill>
                <a:srgbClr val="000000"/>
              </a:solidFill>
            </a:endParaRPr>
          </a:p>
        </p:txBody>
      </p:sp>
      <p:pic>
        <p:nvPicPr>
          <p:cNvPr id="5" name="Θέση περιεχομένου 4">
            <a:extLst>
              <a:ext uri="{FF2B5EF4-FFF2-40B4-BE49-F238E27FC236}">
                <a16:creationId xmlns:a16="http://schemas.microsoft.com/office/drawing/2014/main" id="{8821F8E5-3DDC-4CDD-90D5-1D13419EF960}"/>
              </a:ext>
            </a:extLst>
          </p:cNvPr>
          <p:cNvPicPr>
            <a:picLocks noChangeAspect="1"/>
          </p:cNvPicPr>
          <p:nvPr/>
        </p:nvPicPr>
        <p:blipFill>
          <a:blip r:embed="rId2"/>
          <a:stretch>
            <a:fillRect/>
          </a:stretch>
        </p:blipFill>
        <p:spPr>
          <a:xfrm>
            <a:off x="6096000" y="1905000"/>
            <a:ext cx="5451627" cy="4233709"/>
          </a:xfrm>
          <a:prstGeom prst="rect">
            <a:avLst/>
          </a:prstGeom>
        </p:spPr>
      </p:pic>
    </p:spTree>
    <p:extLst>
      <p:ext uri="{BB962C8B-B14F-4D97-AF65-F5344CB8AC3E}">
        <p14:creationId xmlns:p14="http://schemas.microsoft.com/office/powerpoint/2010/main" val="4079495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9071-8384-4B06-B7EB-8F0FF14CA1E8}"/>
              </a:ext>
            </a:extLst>
          </p:cNvPr>
          <p:cNvSpPr>
            <a:spLocks noGrp="1"/>
          </p:cNvSpPr>
          <p:nvPr>
            <p:ph type="title"/>
          </p:nvPr>
        </p:nvSpPr>
        <p:spPr/>
        <p:txBody>
          <a:bodyPr/>
          <a:lstStyle/>
          <a:p>
            <a:r>
              <a:rPr lang="en-US" dirty="0"/>
              <a:t>Arguments’ Dataset Analysis</a:t>
            </a:r>
            <a:endParaRPr lang="el-GR" dirty="0"/>
          </a:p>
        </p:txBody>
      </p:sp>
      <p:sp>
        <p:nvSpPr>
          <p:cNvPr id="3" name="Content Placeholder 2">
            <a:extLst>
              <a:ext uri="{FF2B5EF4-FFF2-40B4-BE49-F238E27FC236}">
                <a16:creationId xmlns:a16="http://schemas.microsoft.com/office/drawing/2014/main" id="{D012A91F-378B-4995-87D3-E7B6B33E1D05}"/>
              </a:ext>
            </a:extLst>
          </p:cNvPr>
          <p:cNvSpPr>
            <a:spLocks noGrp="1"/>
          </p:cNvSpPr>
          <p:nvPr>
            <p:ph idx="1"/>
          </p:nvPr>
        </p:nvSpPr>
        <p:spPr/>
        <p:txBody>
          <a:bodyPr/>
          <a:lstStyle/>
          <a:p>
            <a:r>
              <a:rPr lang="en-US" dirty="0"/>
              <a:t>Our goal is to find if a sentence is a “Evidence” or “Claim” or “Neither”</a:t>
            </a:r>
          </a:p>
          <a:p>
            <a:r>
              <a:rPr lang="en-US" dirty="0"/>
              <a:t>We found the most common words in “Evidence” and “Claim”</a:t>
            </a:r>
          </a:p>
          <a:p>
            <a:endParaRPr lang="el-GR" dirty="0"/>
          </a:p>
        </p:txBody>
      </p:sp>
    </p:spTree>
    <p:extLst>
      <p:ext uri="{BB962C8B-B14F-4D97-AF65-F5344CB8AC3E}">
        <p14:creationId xmlns:p14="http://schemas.microsoft.com/office/powerpoint/2010/main" val="235468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834DC4A-212B-48D3-9373-EE4BC12DCBF3}"/>
              </a:ext>
            </a:extLst>
          </p:cNvPr>
          <p:cNvSpPr>
            <a:spLocks noGrp="1"/>
          </p:cNvSpPr>
          <p:nvPr>
            <p:ph type="title"/>
          </p:nvPr>
        </p:nvSpPr>
        <p:spPr>
          <a:xfrm>
            <a:off x="1687669" y="624110"/>
            <a:ext cx="5760696" cy="1280890"/>
          </a:xfrm>
        </p:spPr>
        <p:txBody>
          <a:bodyPr>
            <a:normAutofit/>
          </a:bodyPr>
          <a:lstStyle/>
          <a:p>
            <a:r>
              <a:rPr lang="en-US" sz="3200" dirty="0"/>
              <a:t>Arguments’ Dataset Analysis</a:t>
            </a:r>
            <a:endParaRPr lang="el-GR" sz="3200" dirty="0"/>
          </a:p>
        </p:txBody>
      </p:sp>
      <p:sp>
        <p:nvSpPr>
          <p:cNvPr id="9" name="Content Placeholder 8">
            <a:extLst>
              <a:ext uri="{FF2B5EF4-FFF2-40B4-BE49-F238E27FC236}">
                <a16:creationId xmlns:a16="http://schemas.microsoft.com/office/drawing/2014/main" id="{64FDFFA4-A049-4D6B-A8D5-2BA2422FA227}"/>
              </a:ext>
            </a:extLst>
          </p:cNvPr>
          <p:cNvSpPr>
            <a:spLocks noGrp="1"/>
          </p:cNvSpPr>
          <p:nvPr>
            <p:ph idx="1"/>
          </p:nvPr>
        </p:nvSpPr>
        <p:spPr>
          <a:xfrm>
            <a:off x="1683955" y="2133600"/>
            <a:ext cx="8889349" cy="591845"/>
          </a:xfrm>
        </p:spPr>
        <p:txBody>
          <a:bodyPr>
            <a:normAutofit/>
          </a:bodyPr>
          <a:lstStyle/>
          <a:p>
            <a:r>
              <a:rPr lang="en-US" sz="2000" dirty="0"/>
              <a:t>The most frequent words only for claims and evidence, respectively</a:t>
            </a:r>
            <a:endParaRPr lang="en-US" sz="2000" dirty="0">
              <a:solidFill>
                <a:srgbClr val="000000"/>
              </a:solidFill>
            </a:endParaRPr>
          </a:p>
        </p:txBody>
      </p:sp>
      <p:pic>
        <p:nvPicPr>
          <p:cNvPr id="5" name="Θέση περιεχομένου 4">
            <a:extLst>
              <a:ext uri="{FF2B5EF4-FFF2-40B4-BE49-F238E27FC236}">
                <a16:creationId xmlns:a16="http://schemas.microsoft.com/office/drawing/2014/main" id="{65A5852A-986C-46CE-9687-812F89AD6276}"/>
              </a:ext>
            </a:extLst>
          </p:cNvPr>
          <p:cNvPicPr>
            <a:picLocks noChangeAspect="1"/>
          </p:cNvPicPr>
          <p:nvPr/>
        </p:nvPicPr>
        <p:blipFill>
          <a:blip r:embed="rId2"/>
          <a:stretch>
            <a:fillRect/>
          </a:stretch>
        </p:blipFill>
        <p:spPr>
          <a:xfrm>
            <a:off x="3790396" y="2954045"/>
            <a:ext cx="5451627" cy="2984765"/>
          </a:xfrm>
          <a:prstGeom prst="rect">
            <a:avLst/>
          </a:prstGeom>
        </p:spPr>
      </p:pic>
    </p:spTree>
    <p:extLst>
      <p:ext uri="{BB962C8B-B14F-4D97-AF65-F5344CB8AC3E}">
        <p14:creationId xmlns:p14="http://schemas.microsoft.com/office/powerpoint/2010/main" val="425927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3CD90E1-FB13-43C9-BB76-1CB7B9916085}"/>
              </a:ext>
            </a:extLst>
          </p:cNvPr>
          <p:cNvSpPr>
            <a:spLocks noGrp="1"/>
          </p:cNvSpPr>
          <p:nvPr>
            <p:ph type="title"/>
          </p:nvPr>
        </p:nvSpPr>
        <p:spPr>
          <a:xfrm>
            <a:off x="1627632" y="624110"/>
            <a:ext cx="3636826" cy="689785"/>
          </a:xfrm>
        </p:spPr>
        <p:txBody>
          <a:bodyPr>
            <a:normAutofit/>
          </a:bodyPr>
          <a:lstStyle/>
          <a:p>
            <a:r>
              <a:rPr lang="en-US" sz="3200" dirty="0"/>
              <a:t>Greedy Classifier</a:t>
            </a:r>
            <a:endParaRPr lang="el-GR" sz="3200" dirty="0"/>
          </a:p>
        </p:txBody>
      </p:sp>
      <p:sp>
        <p:nvSpPr>
          <p:cNvPr id="9" name="Content Placeholder 8">
            <a:extLst>
              <a:ext uri="{FF2B5EF4-FFF2-40B4-BE49-F238E27FC236}">
                <a16:creationId xmlns:a16="http://schemas.microsoft.com/office/drawing/2014/main" id="{1428C409-D652-43DE-B322-AEA477C27E9A}"/>
              </a:ext>
            </a:extLst>
          </p:cNvPr>
          <p:cNvSpPr>
            <a:spLocks noGrp="1"/>
          </p:cNvSpPr>
          <p:nvPr>
            <p:ph idx="1"/>
          </p:nvPr>
        </p:nvSpPr>
        <p:spPr>
          <a:xfrm>
            <a:off x="1627632" y="1544463"/>
            <a:ext cx="9876980" cy="1802419"/>
          </a:xfrm>
        </p:spPr>
        <p:txBody>
          <a:bodyPr>
            <a:normAutofit fontScale="85000" lnSpcReduction="20000"/>
          </a:bodyPr>
          <a:lstStyle/>
          <a:p>
            <a:r>
              <a:rPr lang="en-US" sz="2000" dirty="0"/>
              <a:t>Firstly, we build a Greedy Classifier in order to identify the argument of a given sentence.</a:t>
            </a:r>
          </a:p>
          <a:p>
            <a:r>
              <a:rPr lang="en-US" sz="2000" dirty="0"/>
              <a:t>Greedy Classifier takes as input the sentence and two list of words, one for claims and one for evidence</a:t>
            </a:r>
          </a:p>
          <a:p>
            <a:r>
              <a:rPr lang="en-US" sz="2000" dirty="0"/>
              <a:t>Checks where most of the sentence’s words belong</a:t>
            </a:r>
          </a:p>
          <a:p>
            <a:r>
              <a:rPr lang="en-US" sz="2000" dirty="0"/>
              <a:t>Gives the label “Claims” if most of the words belong in claims’ list of words, “Evidence” if most of the words belong in evidence’s list of words else it gives the label “Neither”</a:t>
            </a:r>
          </a:p>
        </p:txBody>
      </p:sp>
    </p:spTree>
    <p:extLst>
      <p:ext uri="{BB962C8B-B14F-4D97-AF65-F5344CB8AC3E}">
        <p14:creationId xmlns:p14="http://schemas.microsoft.com/office/powerpoint/2010/main" val="3776184392"/>
      </p:ext>
    </p:extLst>
  </p:cSld>
  <p:clrMapOvr>
    <a:masterClrMapping/>
  </p:clrMapOvr>
</p:sld>
</file>

<file path=ppt/theme/theme1.xml><?xml version="1.0" encoding="utf-8"?>
<a:theme xmlns:a="http://schemas.openxmlformats.org/drawingml/2006/main" name="Θρόισμα">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5209</TotalTime>
  <Words>994</Words>
  <Application>Microsoft Office PowerPoint</Application>
  <PresentationFormat>Widescreen</PresentationFormat>
  <Paragraphs>89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Wingdings</vt:lpstr>
      <vt:lpstr>Wingdings 3</vt:lpstr>
      <vt:lpstr>Θρόισμα</vt:lpstr>
      <vt:lpstr> MSc in Business Analytics Machine Learning and Content Analytics   Project – Argumentation Mining</vt:lpstr>
      <vt:lpstr>The aim of this Project</vt:lpstr>
      <vt:lpstr>Arguments’ Dataset Analysis</vt:lpstr>
      <vt:lpstr>Arguments’ Dataset Analysis</vt:lpstr>
      <vt:lpstr>Arguments’ Dataset Analysis</vt:lpstr>
      <vt:lpstr>Arguments’ Dataset Analysis</vt:lpstr>
      <vt:lpstr>Arguments’ Dataset Analysis</vt:lpstr>
      <vt:lpstr>Arguments’ Dataset Analysis</vt:lpstr>
      <vt:lpstr>Greedy Classifier</vt:lpstr>
      <vt:lpstr>Greedy Classifier</vt:lpstr>
      <vt:lpstr>Greedy Classifier</vt:lpstr>
      <vt:lpstr>Greedy Classifier</vt:lpstr>
      <vt:lpstr>FastText Approach </vt:lpstr>
      <vt:lpstr>FastText Approach </vt:lpstr>
      <vt:lpstr>FastText Approach </vt:lpstr>
      <vt:lpstr>FastText Approach </vt:lpstr>
      <vt:lpstr>Structure Labels – Data set insights</vt:lpstr>
      <vt:lpstr>Structure Labels</vt:lpstr>
      <vt:lpstr>Structure Labels</vt:lpstr>
      <vt:lpstr>Structure Labels</vt:lpstr>
      <vt:lpstr>Structure Labels</vt:lpstr>
      <vt:lpstr>Abstract Clustering using DE</vt:lpstr>
      <vt:lpstr>Abstract Clustering using DE</vt:lpstr>
      <vt:lpstr>Clustering using DE from the abstracts, project, and EU calls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ΠΑΠΑΚΩΝΣΤΑΝΤΙΝΟΥ ΑΘΑΝΑΣΙΟΣ</dc:creator>
  <cp:lastModifiedBy>Anastasia Polychronopoulou</cp:lastModifiedBy>
  <cp:revision>14</cp:revision>
  <dcterms:created xsi:type="dcterms:W3CDTF">2021-09-16T06:40:37Z</dcterms:created>
  <dcterms:modified xsi:type="dcterms:W3CDTF">2021-09-19T22:40:33Z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BANK\e88616</vt:lpwstr>
  </property>
  <property fmtid="{D5CDD505-2E9C-101B-9397-08002B2CF9AE}" pid="4" name="DLPManualFileClassificationLastModificationDate">
    <vt:lpwstr>1631774476</vt:lpwstr>
  </property>
  <property fmtid="{D5CDD505-2E9C-101B-9397-08002B2CF9AE}" pid="5" name="DLPManualFileClassificationVersion">
    <vt:lpwstr>10.0.300.68</vt:lpwstr>
  </property>
</Properties>
</file>