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1"/>
  </p:notesMasterIdLst>
  <p:sldIdLst>
    <p:sldId id="256" r:id="rId2"/>
    <p:sldId id="301" r:id="rId3"/>
    <p:sldId id="321" r:id="rId4"/>
    <p:sldId id="300" r:id="rId5"/>
    <p:sldId id="302" r:id="rId6"/>
    <p:sldId id="362" r:id="rId7"/>
    <p:sldId id="319" r:id="rId8"/>
    <p:sldId id="277" r:id="rId9"/>
    <p:sldId id="258" r:id="rId10"/>
    <p:sldId id="322" r:id="rId11"/>
    <p:sldId id="326" r:id="rId12"/>
    <p:sldId id="323" r:id="rId13"/>
    <p:sldId id="324" r:id="rId14"/>
    <p:sldId id="325" r:id="rId15"/>
    <p:sldId id="327" r:id="rId16"/>
    <p:sldId id="328" r:id="rId17"/>
    <p:sldId id="329" r:id="rId18"/>
    <p:sldId id="330" r:id="rId19"/>
    <p:sldId id="331" r:id="rId20"/>
    <p:sldId id="333" r:id="rId21"/>
    <p:sldId id="334" r:id="rId22"/>
    <p:sldId id="335" r:id="rId23"/>
    <p:sldId id="336" r:id="rId24"/>
    <p:sldId id="337" r:id="rId25"/>
    <p:sldId id="338" r:id="rId26"/>
    <p:sldId id="332" r:id="rId27"/>
    <p:sldId id="339" r:id="rId28"/>
    <p:sldId id="340" r:id="rId29"/>
    <p:sldId id="341" r:id="rId30"/>
    <p:sldId id="342" r:id="rId31"/>
    <p:sldId id="344" r:id="rId32"/>
    <p:sldId id="343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45" r:id="rId45"/>
    <p:sldId id="357" r:id="rId46"/>
    <p:sldId id="358" r:id="rId47"/>
    <p:sldId id="359" r:id="rId48"/>
    <p:sldId id="361" r:id="rId49"/>
    <p:sldId id="360" r:id="rId5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DB5D8-482C-4810-B635-7EE296E76030}" type="doc">
      <dgm:prSet loTypeId="urn:microsoft.com/office/officeart/2005/8/layout/vList5" loCatId="list" qsTypeId="urn:microsoft.com/office/officeart/2005/8/quickstyle/3d2#1" qsCatId="3D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FB38933-5B4D-47D0-AFB1-BB482ABBBA44}" type="pres">
      <dgm:prSet presAssocID="{3C5DB5D8-482C-4810-B635-7EE296E7603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F720DE4-6CEC-4329-9560-78599E3485AA}" type="presOf" srcId="{3C5DB5D8-482C-4810-B635-7EE296E76030}" destId="{5FB38933-5B4D-47D0-AFB1-BB482ABBBA4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8413-46CE-4618-AD29-9CC37BB51DB1}" type="datetimeFigureOut">
              <a:rPr lang="ru-RU" smtClean="0"/>
              <a:t>12.09.2016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5FBF-A675-4B77-B096-E0B8FA7FD9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F6828-CE1A-44CC-9F10-7DD4EE074DEF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973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5D4865-6583-4946-BF4F-11FB0B181A0F}" type="slidenum">
              <a: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812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C158BB-11AD-448D-B386-5A49FF5469A6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7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8D98E-0539-441D-94E5-7B262D22AB1B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02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7A174A-E250-45CA-8E8C-7A98D5E0495D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1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1CA51-A3FA-4E66-AA71-E20B961232CD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7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A7B548-A2CD-4063-9A84-40623DE4E474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04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460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59BC-59C7-4015-89D8-34E25AD2B3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2F636-BE2A-4F2A-B78D-852189001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4BB1-4193-4CE9-ACA2-3C92A0A99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FF90-5CDE-4CEC-B5FE-D5D4E75B36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238C-8301-4D7A-B9FD-841D35C2D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7883-6FCB-4C47-B0EB-E60C7EF6CE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3B0A7-DA9A-4FC8-AA53-941923CF04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B94BC-8568-407A-A0AB-C330643EB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5B516-14C3-4CCD-84A4-065EACCCCE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2DE32-55AF-4E59-8453-6CCB0F265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E481-23EA-4543-A85E-C5D2E9E5A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080E0-AD5C-422E-ABC7-2CB0EE746A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4506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7915D25-4181-4915-B024-34847C8994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ibg.tti.sfedu.r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ibg.tti.sfedu.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Психология управления личностными ресурсами (часть 1)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sz="2000" b="1" dirty="0"/>
              <a:t>Курс лекций проф. Лызь Н.А.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Современное развивающееся общество требует от профессионала:</a:t>
            </a:r>
            <a:r>
              <a:rPr lang="ru-RU" dirty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772400" cy="4608513"/>
          </a:xfrm>
        </p:spPr>
        <p:txBody>
          <a:bodyPr/>
          <a:lstStyle/>
          <a:p>
            <a:pPr eaLnBrk="1" hangingPunct="1"/>
            <a:r>
              <a:rPr lang="ru-RU" sz="1800" dirty="0"/>
              <a:t>способность обеспечить направленность деятельности на запланированный результат, в том числе в нестандартных ситуациях и при ограниченности ресурсов;</a:t>
            </a:r>
          </a:p>
          <a:p>
            <a:pPr eaLnBrk="1" hangingPunct="1"/>
            <a:r>
              <a:rPr lang="ru-RU" sz="1800" dirty="0"/>
              <a:t>умения согласовать свои возможности, способности, цели, интересы с условиями профессиональной деятельности;</a:t>
            </a:r>
          </a:p>
          <a:p>
            <a:pPr eaLnBrk="1" hangingPunct="1"/>
            <a:r>
              <a:rPr lang="ru-RU" sz="1800" dirty="0"/>
              <a:t>осознание смыслов и определение целей профессиональной деятельности, принятие ответственности за ее результаты;</a:t>
            </a:r>
          </a:p>
          <a:p>
            <a:pPr eaLnBrk="1" hangingPunct="1"/>
            <a:r>
              <a:rPr lang="ru-RU" sz="1800" dirty="0"/>
              <a:t>стремление определиться, найти себя в профессиональной деятельности, выстроить профессиональную карьеру;</a:t>
            </a:r>
          </a:p>
          <a:p>
            <a:pPr eaLnBrk="1" hangingPunct="1"/>
            <a:r>
              <a:rPr lang="ru-RU" sz="1800" dirty="0"/>
              <a:t>способность критически осмысливать, переоценивать и развивать накопленный опыт, а также прогнозировать результаты деятельности и отношений;</a:t>
            </a:r>
          </a:p>
          <a:p>
            <a:pPr eaLnBrk="1" hangingPunct="1"/>
            <a:r>
              <a:rPr lang="ru-RU" sz="1800" dirty="0"/>
              <a:t>умения результативно общаться, работать в командах, управлять работой исполнителей;</a:t>
            </a:r>
          </a:p>
          <a:p>
            <a:pPr eaLnBrk="1" hangingPunct="1"/>
            <a:r>
              <a:rPr lang="ru-RU" sz="1800" dirty="0"/>
              <a:t>готовность к постоянному личностному и профессиональному развитию.</a:t>
            </a:r>
          </a:p>
        </p:txBody>
      </p:sp>
    </p:spTree>
    <p:extLst>
      <p:ext uri="{BB962C8B-B14F-4D97-AF65-F5344CB8AC3E}">
        <p14:creationId xmlns:p14="http://schemas.microsoft.com/office/powerpoint/2010/main" val="312413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Субъект профессиональной деятельности</a:t>
            </a:r>
            <a:r>
              <a:rPr lang="ru-RU" dirty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392489"/>
          </a:xfrm>
        </p:spPr>
        <p:txBody>
          <a:bodyPr/>
          <a:lstStyle/>
          <a:p>
            <a:pPr eaLnBrk="1" hangingPunct="1"/>
            <a:r>
              <a:rPr lang="ru-RU" sz="2200" dirty="0"/>
              <a:t>Субъект профессиональной деятельности – это не просто исполнитель, а профессионал, который понимает личностный смысл деятельности и способен управлять как деятельностью, так и своими ресурсами.</a:t>
            </a:r>
          </a:p>
          <a:p>
            <a:pPr eaLnBrk="1" hangingPunct="1"/>
            <a:r>
              <a:rPr lang="ru-RU" sz="2200" dirty="0"/>
              <a:t>Субъект проявляется в том, что, обладая некоторыми устойчивыми внутренними ресурсами, не просто адаптируется к требованиям профессиональной деятельности и следует за складывающимся стечением обстоятельств. Он способен преобразовывать и эти обстоятельства, и профессиональную деятельность, и самого себя.</a:t>
            </a:r>
          </a:p>
        </p:txBody>
      </p:sp>
    </p:spTree>
    <p:extLst>
      <p:ext uri="{BB962C8B-B14F-4D97-AF65-F5344CB8AC3E}">
        <p14:creationId xmlns:p14="http://schemas.microsoft.com/office/powerpoint/2010/main" val="111962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50" y="1500188"/>
          <a:ext cx="7786688" cy="4860608"/>
        </p:xfrm>
        <a:graphic>
          <a:graphicData uri="http://schemas.openxmlformats.org/drawingml/2006/table">
            <a:tbl>
              <a:tblPr/>
              <a:tblGrid>
                <a:gridCol w="341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Характеристики профессионала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Источники представлений о конкретно-профессиона-льном содержании характеристики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подструктуры личности, к которым относится характеристика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процессы, в которых формируется характеристи-ка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подготовленность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совокупность проф. знаний, умений и навыков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Виды и специфика проф. задач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Сфера опыта 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Традиционное обучение, практическая деятельность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Профессионально важные качества 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 совокупность психических свойств и черт личности, необходимых для эффективной профессиональной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Индивидуально-психологические качества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Тренировка, практическая деятельность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Характеристики профессионала: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317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50" y="1500188"/>
          <a:ext cx="7786688" cy="5006340"/>
        </p:xfrm>
        <a:graphic>
          <a:graphicData uri="http://schemas.openxmlformats.org/drawingml/2006/table">
            <a:tbl>
              <a:tblPr/>
              <a:tblGrid>
                <a:gridCol w="307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Характеристики профессионала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Источники представлений о конкретно-профессиона-льном содержании характеристики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подструктуры личности, к которым относится характеристи-ка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Основные процессы, в которых формируется характеристика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направленность 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как совокупность устойчивых интересов, мотивов профессиональной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Цели, предмет, средства и условия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Мотивационная сфера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Накопление опыта деятельности в разных сферах, самоопределение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культура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владение ценностями, содержанием, средствами и способами решения профессиональных задач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проф.деятельности и специфика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профессиона-льного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мира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Мировоззрение, сфера опыта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Обучение, практическая деятельность, включенность в сообщество профессионалов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Характеристики профессионала: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73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50" y="1500188"/>
          <a:ext cx="7786688" cy="4663440"/>
        </p:xfrm>
        <a:graphic>
          <a:graphicData uri="http://schemas.openxmlformats.org/drawingml/2006/table">
            <a:tbl>
              <a:tblPr/>
              <a:tblGrid>
                <a:gridCol w="307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Профессиональная компетентность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особая форма организации знаний, умений, мотивов и качеств, обеспечивающая принятие эффективных решений в профессиональной сфере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Характеристика субъекта профессиональной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Мировоззрение, опыт, психологичес-кие качества, мотивационная сфера, самосознание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Самопознание, профессиональное самоопре-деление, проф. деятельность, обучение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Профессиональное мастерство</a:t>
                      </a: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как высший уровень профессионализма, характеризующий субъекта, развивающего себя средствами профессии, обогащающего опыт профессии, вносящего в нее творческий вклад 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Условия и возможности реализации индивидуаль-ного потенциала человека в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Личность в целом как субъект жизнедеятель-ности, составляющей которого является субъект проф. деятельности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Саморазвитие и самореализа-ция в проф. деятельности </a:t>
                      </a:r>
                    </a:p>
                  </a:txBody>
                  <a:tcPr marL="36195" marR="3619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Характеристики профессионала:</a:t>
            </a: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06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Компетентностный подход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774"/>
            <a:ext cx="7772400" cy="46805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Профессиональная компетентность – это особая форма организации знаний, умений, мотивов и качеств, обеспечивающая принятие эффективных решений в профессиональной сфере.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Компетентность выражается в способности правильно оценивать сложившуюся ситуацию, принимать адекватное решение, позволяющее достигнуть поставленной цели.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Формой существования компетентности является деятель-</a:t>
            </a:r>
            <a:r>
              <a:rPr lang="ru-RU" sz="2000" dirty="0" err="1"/>
              <a:t>ность</a:t>
            </a:r>
            <a:r>
              <a:rPr lang="ru-RU" sz="2000" dirty="0"/>
              <a:t>, которая характеризуется высокой степенью ценностно-смыслового принятия, а также адекватностью целей, средств и результатов, что обеспечивается сознательно выработанной ориентировочной основой деятельности (В.В. Сериков).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Компетентность – «мотивированные способности» (Дж. Равен), сочетание психических качеств личности, позволяющее действовать самостоятельно и 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244317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Профессиональная компетентность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Профессиональная компетентность – это комплексная характеристика профессионала, интегрирующая профессиональный опыт и проявления интеллектуального, субъектного, творческого потенциала личности в профессиональной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Если функционально профессиональная компетентность может быть определена через эффективность деятельности, то сущность компетентности лежит в сфере не деятельности, а личности: ее опыта, способностей, отношений, мотивов, качеств (целеустремленности, настойчивости, волевых ресурсов и пр.), умений ставить перспективные цели, проявлять инициативу, брать на себя ответственность, управлять своей деятельностью.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Компетентность проявляется и формируется только тогда, когда человек вовлечен в деятельность, заинтересован не только в результатах, но и в процессе, готов оптимизировать процесс и совершенствовать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46317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Характеристики компетентного инженера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владение методологией осмысления действительности, гибкость и многогранность научного мышления;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умение решать проблемы, мыслить интегративно и глобально, критически и творчески;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владение иностранными языками, технологиями обеспечения безопасности и дизайна, вопросами экономики, менеджмента, интеллектуальной собственности;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мобильность специалиста, возможность перехода от одного вида профессиональной деятельности к другому;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способность к адаптации в современном глобальном мире, умение реагировать на происходящие перемены;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навыки самооценки, умение обучаться на протяжении всей жизни, способность к самообразованию и саморазвитию в условиях постоянно изменяющихся технологий;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коммуникативные умения, навыки межличностного общения и работы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201871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Личностное и профессиональное развитие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56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Личностное развитие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Личность можно представить как систему внутренней регуляции поведения человека.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Личностная зрелость связана со способностью человека управлять как своим поведением, так и собственной жизнью, и развитием самого себя.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К основным характеристикам личности относятся составляющие ее ценностно-смысловой сферы (мотивы, цели, ценности, идеалы, убеждения) и качества субъекта (ответственность, </a:t>
            </a:r>
            <a:r>
              <a:rPr lang="ru-RU" sz="2000" dirty="0" err="1"/>
              <a:t>интернальность</a:t>
            </a:r>
            <a:r>
              <a:rPr lang="ru-RU" sz="2000" dirty="0"/>
              <a:t>, </a:t>
            </a:r>
            <a:r>
              <a:rPr lang="ru-RU" sz="2000" dirty="0" err="1"/>
              <a:t>саморегуляция</a:t>
            </a:r>
            <a:r>
              <a:rPr lang="ru-RU" sz="2000" dirty="0"/>
              <a:t>, рефлексивность).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Личностное развитие – это процесс совершенствования механизмов ценностно-смысловой регуляции жизнедеятельности, повышения уровня осмысленности жизни, расширения способности управлять своей жизнью и своим развитием на основе осознанных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7440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Цель дисциплины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9138"/>
            <a:ext cx="7772400" cy="4464050"/>
          </a:xfrm>
        </p:spPr>
        <p:txBody>
          <a:bodyPr/>
          <a:lstStyle/>
          <a:p>
            <a:r>
              <a:rPr lang="ru-RU" sz="2000" dirty="0"/>
              <a:t>Цель – развитие личностных ресурсов студентов для управления собственным образованием, управления своей жизнью, управления своим развитием, управления коллективом, управления карьерой.</a:t>
            </a:r>
          </a:p>
          <a:p>
            <a:r>
              <a:rPr lang="ru-RU" sz="2000" dirty="0"/>
              <a:t>Понимание себя и других людей, знание психологических особенностей личностно-профессионального развития, возможностей образовательных и развивающих технологий, методов и средств эффективного общения и взаимодействия позволяет человеку осознанно формировать свою позицию, проектировать свою образовательную траекторию и профессиональный путь, управлять своими ресурсами для достижения профессиональных целей.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Профессиональное развитие предполагает: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освоение, применение, субъективное и объективное обогащение профессионального опыта;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формирование продуктивных форм профессиональной активности в соответствии с социальными и профессиональными требованиями и на основе возможностей и притязаний личности;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становление востребованных деятельностью устойчивых психологических качеств и способностей, создающих воз-</a:t>
            </a:r>
            <a:r>
              <a:rPr lang="ru-RU" sz="2000" dirty="0" err="1"/>
              <a:t>можность</a:t>
            </a:r>
            <a:r>
              <a:rPr lang="ru-RU" sz="2000" dirty="0"/>
              <a:t> успешного выполнения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совершенствование знания о себе, самоопределение – поиск смыслов профессиональной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развитие мотивов профессиональной деятельности;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активизацию процессов саморазвития личности, преодоление кризисов, противоречий и психологических барьеров;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реализацию себя в профессии.</a:t>
            </a:r>
          </a:p>
        </p:txBody>
      </p:sp>
    </p:spTree>
    <p:extLst>
      <p:ext uri="{BB962C8B-B14F-4D97-AF65-F5344CB8AC3E}">
        <p14:creationId xmlns:p14="http://schemas.microsoft.com/office/powerpoint/2010/main" val="1149989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/>
          <p:cNvSpPr txBox="1">
            <a:spLocks noChangeArrowheads="1"/>
          </p:cNvSpPr>
          <p:nvPr/>
        </p:nvSpPr>
        <p:spPr bwMode="auto">
          <a:xfrm>
            <a:off x="642938" y="357188"/>
            <a:ext cx="83312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Стадии профессионального становления личности</a:t>
            </a:r>
          </a:p>
        </p:txBody>
      </p:sp>
      <p:graphicFrame>
        <p:nvGraphicFramePr>
          <p:cNvPr id="10" name="Схема 9"/>
          <p:cNvGraphicFramePr/>
          <p:nvPr/>
        </p:nvGraphicFramePr>
        <p:xfrm>
          <a:off x="323528" y="1124744"/>
          <a:ext cx="8662238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00063" y="1643063"/>
          <a:ext cx="8396287" cy="4768851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№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Название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Основные психологические новообразования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Аморфная оптация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(0-12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Оптация (12-16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Профессиональ-ная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подготовка (16-23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Профессиональ-ная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адаптация (18-25 лет)</a:t>
                      </a:r>
                    </a:p>
                  </a:txBody>
                  <a:tcPr marL="72000" marR="36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Профессионально ориентированные интересы и склонности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Профессиональные намерения, выбор пути профессионального образования и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профессиональ-ной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подготовки, учебно-профессиональное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само-определение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Профессиональная подготовленность,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профес-сиональное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самоопределение, готовность к самостоятельному труду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Освоение новой социальной роли, опыта самостоятельного выполнения профессиональной деятельности, профессионально важные качества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7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83402"/>
              </p:ext>
            </p:extLst>
          </p:nvPr>
        </p:nvGraphicFramePr>
        <p:xfrm>
          <a:off x="571500" y="1714500"/>
          <a:ext cx="8396288" cy="4926013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№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Название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Основные психологические новообразования стадии</a:t>
                      </a:r>
                    </a:p>
                  </a:txBody>
                  <a:tcPr marL="20243" marR="20243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20243" marR="20243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Первичная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профес-сионализация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Вторичная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профес-сионализация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Профессиона-льное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мастерство</a:t>
                      </a:r>
                    </a:p>
                  </a:txBody>
                  <a:tcPr marL="72000" marR="36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Профессиональная позиция, интегративные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значимые качества, индивидуальный стиль деятельности. Квалифицированный труд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Профессиональный менталитет, идентификация с профессиональным сообществом,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профессиональ-ная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мобильность, корпоративность, гибкий стиль деятельности, высококвалифицированная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деятель-ность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Творческая профессиональная деятельность, подвижные интегративные психологические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ново-образования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самопроектирование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своей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деятель-ности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и карьеры, вершина (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акме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профессиональ-ного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развития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32" name="TextBox 5"/>
          <p:cNvSpPr txBox="1">
            <a:spLocks noChangeArrowheads="1"/>
          </p:cNvSpPr>
          <p:nvPr/>
        </p:nvSpPr>
        <p:spPr bwMode="auto">
          <a:xfrm>
            <a:off x="714375" y="428625"/>
            <a:ext cx="82216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Стадии профессионального становления 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379949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Профессиональное развитие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4644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Профессиональное развитие представляет собой, с одной стороны, становление, рост, интеграцию и реализацию в профессиональном труде профессионально значимых личностных качеств, мотивов и способностей, профессиональных знаний и умений, с другой – активное качественное преобразование человеком своего внутреннего мира, приводящее к принципиально новому его строю и способу жизнедеятельности – творческой самореализации в профессии.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Переход от одной стадии профессионального становления к другой означает смену социальной ситуации развития, изменение содержания ведущей деятельности, освоение новой социальной роли, профессионального поведения, а также перестройку личности.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186942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Личностно-профессиональное развитие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Взаимосвязи между личностью и профессией анализируются исходя из двух положений: «проявление личности в профессии», «развитие личности в деятельности».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Личностное и профессиональное развитие человека правомерно рассматривать как единый процесс, объединяющим началом которого служит целостность личности и ее самосознания, единство ее проявлений в разных сферах жизнедеятельности.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Основным фактором личностно-профессионального раз-вития является «внутренняя среда» личности, ее самосознание и ценностные ориентации, способность стать в рефлексивную позицию по отношению к своей жизнедеятельности, потребность в саморазвитии, активность человека в его осуществлении.</a:t>
            </a:r>
          </a:p>
        </p:txBody>
      </p:sp>
    </p:spTree>
    <p:extLst>
      <p:ext uri="{BB962C8B-B14F-4D97-AF65-F5344CB8AC3E}">
        <p14:creationId xmlns:p14="http://schemas.microsoft.com/office/powerpoint/2010/main" val="1463335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Личностные механизмы и ресурсы развития профессионала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732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Самоопределение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8840"/>
            <a:ext cx="7772400" cy="44644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Самоопределение – это сознательный акт выявления и утверждения собственной позиции, обусловленный осознанием и интеграцией социокультурных значений, внешних требований и условий, с одной стороны, и внутренних ресурсов, намерений, интересов, – с другой.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Традиционно выделяют два взаимосвязанных плана само-определения: личностный – поиск ценностно-смысловых ориентиров жизни и профессиональный – выбор профессии, поиск смыслов и способов профессиональной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Личностное и профессиональное самоопределение в части внутренних актов, продуцирующих развитие самосознания и повышение осмысленности жизни, – основной механизм процесса личностно-профессионального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289331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Самосознание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Самосознание характеризуется выделением человеком себя из объективного мира, осознанием и оценкой собственного «Я», себя как личности, своих поступков, действий, мыслей и чувств, желаний и интересов. Образ самого себя всегда эмоционально «окрашивается» человеком, формируя </a:t>
            </a:r>
            <a:r>
              <a:rPr lang="ru-RU" sz="2000" dirty="0" err="1"/>
              <a:t>самоотношение</a:t>
            </a:r>
            <a:r>
              <a:rPr lang="ru-RU" sz="2000" dirty="0"/>
              <a:t> и самооценку.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Самосознание рассматривается как результат осознания человеком себя в системе социальных связей, а также в пространстве профессиональной деятельности. На этом основании выделяют самосознание личности (более общее понятие) и профессиональное самосознание.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Профессиональное самосознание – это подструктура самосознания личности, включающая представления о профессиональной деятельности, о себе как о настоящем и будущем профессионале, а также определенное отношение к себе как субъекту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710243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Индивидуальная концепция профессионала включает: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8245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эталонный образ-идеал профессионала (образ должного);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профессиональный аспект «Я-реального» (образ себя реального с точки зрения соответствия образу профессионала);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«Я как будущий профессионал» – «каким профессионалом я стану в результате профессионального развития» (образ себя возможного и желаемого). </a:t>
            </a:r>
          </a:p>
          <a:p>
            <a:pPr eaLnBrk="1" hangingPunct="1">
              <a:lnSpc>
                <a:spcPct val="90000"/>
              </a:lnSpc>
            </a:pPr>
            <a:endParaRPr lang="ru-RU" sz="2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200" dirty="0"/>
              <a:t>Профессиональная «Я-концепция» как продукт развития профессионального самосознания представляет собой целостное психологическое образование, играющее, несмотря на его субъективный характер, центральную роль в профессиональном развитии.</a:t>
            </a:r>
          </a:p>
        </p:txBody>
      </p:sp>
    </p:spTree>
    <p:extLst>
      <p:ext uri="{BB962C8B-B14F-4D97-AF65-F5344CB8AC3E}">
        <p14:creationId xmlns:p14="http://schemas.microsoft.com/office/powerpoint/2010/main" val="1738325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Саморазвитие предполагает: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основанное на самопознании, своей жизненной философии, идеалах и ценностях определение жизненных целей и смыслов выполняемой деятельности, а также осознанное управление этим процессом со стороны самого субъекта развития;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самоорганизацию своего личностного образовательно-развивающего пространства;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позитивные изменения человека, проявляющиеся в том числе, в ценностно-смысловой сфере и самосознании, ведущие к эволюции целей и характера деятельности по саморазвитию.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ru-RU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000" dirty="0"/>
              <a:t>Саморазвитие – это целенаправленная внутренняя и внешняя активность человека по изменению себя в соответствии с собственным идеалом и возможностью реализации жизненных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6965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/>
              <a:t>Компетенции, формируемые дисциплиной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9138"/>
            <a:ext cx="7772400" cy="4464050"/>
          </a:xfrm>
        </p:spPr>
        <p:txBody>
          <a:bodyPr/>
          <a:lstStyle/>
          <a:p>
            <a:r>
              <a:rPr lang="ru-RU" sz="2000"/>
              <a:t>готовностью к саморазвитию, самореализации, использованию творческого потенциала;</a:t>
            </a:r>
          </a:p>
          <a:p>
            <a:r>
              <a:rPr lang="ru-RU" sz="2000"/>
              <a:t>способность руководить коллективом в сфере своей профессиональной деятельности, толерантно воспринимая социальные, этнические, конфессиональные и культурные различия;</a:t>
            </a:r>
          </a:p>
          <a:p>
            <a:r>
              <a:rPr lang="ru-RU" sz="2000"/>
              <a:t>способность анализировать и оценивать уровни своих компетенций в сочетании со способностью и готовностью к саморегулированию дальнейшего образования и профессиональной мобильности;</a:t>
            </a:r>
          </a:p>
          <a:p>
            <a:r>
              <a:rPr lang="ru-RU" sz="2000"/>
              <a:t>компетенции педагогической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46179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Личностные ресурсы, обеспечивающие профессиональное саморазвитие: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16832"/>
            <a:ext cx="7772400" cy="45365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открытость новому опыту, развитую рефлексивность, способности к самопознанию и самоопределению;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принятие ответственности за свою жизнь и свою профессиональную карьеру, </a:t>
            </a:r>
            <a:r>
              <a:rPr lang="ru-RU" sz="2000" dirty="0" err="1"/>
              <a:t>интернальный</a:t>
            </a:r>
            <a:r>
              <a:rPr lang="ru-RU" sz="2000" dirty="0"/>
              <a:t> локус контроля, т.е. восприятие себя как причины происходящего;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осмысленность собственных ценностей, идеалов и жизненных целей, наличие в сознании выстроенной перспективы профессионального будущего;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позитивное </a:t>
            </a:r>
            <a:r>
              <a:rPr lang="ru-RU" sz="2000" dirty="0" err="1"/>
              <a:t>самоотношение</a:t>
            </a:r>
            <a:r>
              <a:rPr lang="ru-RU" sz="2000" dirty="0"/>
              <a:t>, адекватную самооценку, наличие «зазора» между профессиональным «Я-реальным» и эталонным образом профессионала;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внутренние мотивы профессионального роста, стремление реализовать в профессиональной деятельности свой потенциал.</a:t>
            </a:r>
          </a:p>
        </p:txBody>
      </p:sp>
    </p:spTree>
    <p:extLst>
      <p:ext uri="{BB962C8B-B14F-4D97-AF65-F5344CB8AC3E}">
        <p14:creationId xmlns:p14="http://schemas.microsoft.com/office/powerpoint/2010/main" val="375095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Кризисы и противоречия личностно-профессионального становления</a:t>
            </a:r>
            <a:endParaRPr lang="ru-RU" b="1" dirty="0"/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0407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Кризисы профессионального развития</a:t>
            </a:r>
            <a:endParaRPr lang="ru-RU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2816"/>
            <a:ext cx="7772400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Кризисы профессионального развития – это изменения его направленности, которые проявляются при переходе от одной стадии профессионального развития к другой (нормативные кризисы) или при кардинальном изменении жизненных обстоятельств (ненормативные кризисы).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Трудности, противоречия, кризисы при их успешном преодолении обеспечивают развитие профессионала и переход на новую стадию профессионального развития, с другой – могут служить источниками межличностных и </a:t>
            </a:r>
            <a:r>
              <a:rPr lang="ru-RU" sz="2200" dirty="0" err="1"/>
              <a:t>внутриличностных</a:t>
            </a:r>
            <a:r>
              <a:rPr lang="ru-RU" sz="2200" dirty="0"/>
              <a:t> конфликтов, порождать состояние профессиональной апатии и пассивности, инициировать профессиональные деформации и психическое выгорание, вести к застою и деградации.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6322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938" y="214313"/>
            <a:ext cx="83312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642938" y="1487488"/>
          <a:ext cx="8358215" cy="5105400"/>
        </p:xfrm>
        <a:graphic>
          <a:graphicData uri="http://schemas.openxmlformats.org/drawingml/2006/table">
            <a:tbl>
              <a:tblPr/>
              <a:tblGrid>
                <a:gridCol w="157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учебно-профессио-нальной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ориентации (14-17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профессио-нального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выбора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(16-20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Формирование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намерений и их реализация. Становление «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Я-концепции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» и ее коррекция. Случайные судьбоносные моменты жизнедеятельности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Неудовлетворенность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профес-сиональным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образованием и профессиональной подготовкой. Изменение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социально-эконо-мических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условий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жизнеде-ятельности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Перестройка ведущей деятельности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Выбор профессионального учебного заведения или способа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профессиональ-ной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подготовки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Смена мотивов учебно-профессиональной деятельности. Коррекция выбора профессии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79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88640"/>
            <a:ext cx="8218562" cy="107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52022"/>
              </p:ext>
            </p:extLst>
          </p:nvPr>
        </p:nvGraphicFramePr>
        <p:xfrm>
          <a:off x="500063" y="1457325"/>
          <a:ext cx="8501092" cy="4724400"/>
        </p:xfrm>
        <a:graphic>
          <a:graphicData uri="http://schemas.openxmlformats.org/drawingml/2006/table">
            <a:tbl>
              <a:tblPr/>
              <a:tblGrid>
                <a:gridCol w="16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экспектаций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(18-23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професс-ионального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роста </a:t>
                      </a:r>
                      <a:b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(23-28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Трудности профессиональной адаптации. Освоение новой ведущей деятельности.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Несов-падение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профессиональных ожиданий и реальной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действи-тельности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Неудовлетворенность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возмож-ностями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занимаемой должности и карьерой. Потребность в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даль-нейшем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повышении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квалифика-ции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Создание семьи и ухудшение финансовых возможностей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Активизация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профессио-нальных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усилий. Корректировка мотивов труда и «Я-концепции». Увольнение, смена специальности и профессии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Повышение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квалифика-ции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Карьера. Смена места работы, вида деятельности. Хобби, семья, быт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88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97933"/>
              </p:ext>
            </p:extLst>
          </p:nvPr>
        </p:nvGraphicFramePr>
        <p:xfrm>
          <a:off x="285750" y="1286155"/>
          <a:ext cx="8715375" cy="5311196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профес-сиональной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карьеры </a:t>
                      </a:r>
                      <a:b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(30-33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социально-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сиональной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самоактуализа-ции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b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(40-42 года)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Стабилизация профессиональной ситуации. Неудовлетворенность собой и своим профессиональным статусом. Ревизия «Я-концепции». Новая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доми-нанта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профессиональных ценностей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Неудовлетворенность возможностями реализовать себя в сложившейся профессиональной ситуации. Кор-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рекция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«Я-концепции». Недовольство собой, своим социально-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нальным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статусом.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Психофизио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-логические изменения и ухудшение состояния здоровья.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Профессиональ-ные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деформации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Переход на новую должность или работу. Освоение новой специальности и повышение квалификации. Уход в быт, семью, досуговые занятия, социальная изоляция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Переход на инновационный уровень выполнения деятель-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ности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(творчество,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изобрета-тельство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, новаторство). Сверхнормативная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-но-профессиональная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дея-тельность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Переход на новую должность или работу. Смена профессиональной позиции, создание новой семьи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214313"/>
            <a:ext cx="8362578" cy="1077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218753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285750" y="1143000"/>
          <a:ext cx="8715375" cy="5273675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Факторы, обусловливающие кризис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Способы преодоления кризиса</a:t>
                      </a:r>
                    </a:p>
                  </a:txBody>
                  <a:tcPr marL="72000" marR="36000" marT="0" marB="0" anchor="ctr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утраты профес-сиональной деятельности </a:t>
                      </a:r>
                      <a:b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(55-60 лет)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Кризис социально-профес-сиональной адекватности (65-70 лет)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Уход на пенсию и новая социальная роль. Новый способ жизнедеятельности. Сужение со-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циально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-профессионального поля. Сужение финансовых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возмож-ностей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. Психофизиологические изменения и ухудшение состояния здоровья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Социально-психологическое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старе-ние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, утрата профессиональной идентификации,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неудовлетворен-ность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жизнью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психологичес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-кая подготовка к новому виду жизнедеятельности. Организация социально-экономической 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взаимо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-помощи. Вовлечение в общественно-полезную деятельность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Социально-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психологичес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-кая активность, освоение новых социально полез-</a:t>
                      </a:r>
                      <a:r>
                        <a:rPr kumimoji="0" lang="ru-R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ных</a:t>
                      </a: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видов деятельности</a:t>
                      </a:r>
                    </a:p>
                  </a:txBody>
                  <a:tcPr marL="72000" marR="36000" marT="0" marB="0" horzOverflow="overflow">
                    <a:lnL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4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42875"/>
            <a:ext cx="8290570" cy="107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tx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КРИЗИСЫ ПРОФЕССИОНАЛЬНОГО СТАНОВЛЕНИЯ 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123999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Противоречия профессионального развития</a:t>
            </a:r>
            <a:endParaRPr lang="ru-RU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4864"/>
            <a:ext cx="7772400" cy="424847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sz="2400" dirty="0"/>
              <a:t>На профессиональное становление, развитие и функционирование профессионала влияют: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внешние противоречия социальной среды,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несоответствия между субъективной и объективной реальностью,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внутренние противоречия между психическими подструктурами субъекта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801160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83568" y="548680"/>
            <a:ext cx="8136904" cy="302433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990000" algn="l"/>
              </a:tabLst>
            </a:pPr>
            <a:r>
              <a:rPr lang="ru-RU" sz="2400" dirty="0">
                <a:latin typeface="Calibri" pitchFamily="34" charset="0"/>
              </a:rPr>
              <a:t>«Сетевое общество» и глобальная взаимозависимость повышают значимость морально сообразных действий каждого человека для выживания и развития человечества, однако средствами массовой информации стимулируется потребление и материальное обогащение, расширяется легкий мир соблазнов, ведущих к наркотическим, игровым, технологическим зависимостям.</a:t>
            </a:r>
          </a:p>
        </p:txBody>
      </p:sp>
      <p:pic>
        <p:nvPicPr>
          <p:cNvPr id="6" name="Рисунок 5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8" name="Picture 2" descr="E:\Работа\Кафедра\Отчеты\Разработки\Выставка\internet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645024"/>
            <a:ext cx="5760640" cy="3006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885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548680"/>
            <a:ext cx="7787208" cy="5904656"/>
          </a:xfrm>
        </p:spPr>
        <p:txBody>
          <a:bodyPr>
            <a:normAutofit/>
          </a:bodyPr>
          <a:lstStyle/>
          <a:p>
            <a:pPr marL="547688" indent="-6350">
              <a:spcBef>
                <a:spcPts val="1200"/>
              </a:spcBef>
              <a:buNone/>
            </a:pPr>
            <a:r>
              <a:rPr lang="ru-RU" sz="2600" dirty="0">
                <a:latin typeface="Calibri" pitchFamily="34" charset="0"/>
              </a:rPr>
              <a:t>В силу урбанизации и </a:t>
            </a:r>
            <a:r>
              <a:rPr lang="ru-RU" sz="2600" dirty="0" err="1">
                <a:latin typeface="Calibri" pitchFamily="34" charset="0"/>
              </a:rPr>
              <a:t>технизации</a:t>
            </a:r>
            <a:r>
              <a:rPr lang="ru-RU" sz="2600" dirty="0">
                <a:latin typeface="Calibri" pitchFamily="34" charset="0"/>
              </a:rPr>
              <a:t> информационных обменов происходит все большее отчуждение человека от природы и от других людей, социальные связи становятся обезличенными и мимолетными, тогда как развитие человека во многом обусловлено эмоционально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насыщенными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контактами со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значимыми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другими.</a:t>
            </a:r>
          </a:p>
        </p:txBody>
      </p:sp>
      <p:pic>
        <p:nvPicPr>
          <p:cNvPr id="5" name="Рисунок 4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6" name="Picture 2" descr="E:\Работа\Кафедра\Отчеты\Разработки\Выставка\ИО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573016"/>
            <a:ext cx="4999484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54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Содержание дисциплины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5038"/>
            <a:ext cx="777240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b="1" dirty="0"/>
              <a:t>1. Современное образование и профессиональное развитие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1.1. Личностные ресурсы профессионального развития человека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1.2. Образование как средство личностно-профессионального развития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1.3. Образовательные и развивающие технологии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b="1" dirty="0"/>
              <a:t>2. Психология делового общения и управление коллективом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548680"/>
            <a:ext cx="7787208" cy="5904656"/>
          </a:xfrm>
        </p:spPr>
        <p:txBody>
          <a:bodyPr>
            <a:normAutofit/>
          </a:bodyPr>
          <a:lstStyle/>
          <a:p>
            <a:pPr marL="547688" indent="-6350">
              <a:spcBef>
                <a:spcPts val="1200"/>
              </a:spcBef>
              <a:buNone/>
            </a:pPr>
            <a:r>
              <a:rPr lang="ru-RU" sz="2600" dirty="0">
                <a:latin typeface="Calibri" pitchFamily="34" charset="0"/>
              </a:rPr>
              <a:t>При наличии огромного объема доступной информации самого разного содержания от человека требуется способность к логическому анализу, отбору и интерпретации информации с точки зрения блага или зла для собственного развития и устойчивого развития человечества, однако современные формы представления информации ориентированы на образное восприятие и «клиповое» мышление – использование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его оперативных,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унифицированных,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упрощенных схем.</a:t>
            </a:r>
          </a:p>
        </p:txBody>
      </p:sp>
      <p:pic>
        <p:nvPicPr>
          <p:cNvPr id="5" name="Рисунок 4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365104"/>
            <a:ext cx="389276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062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5904656"/>
          </a:xfrm>
        </p:spPr>
        <p:txBody>
          <a:bodyPr>
            <a:normAutofit/>
          </a:bodyPr>
          <a:lstStyle/>
          <a:p>
            <a:pPr marL="547688" indent="-6350">
              <a:spcBef>
                <a:spcPts val="1200"/>
              </a:spcBef>
              <a:buNone/>
            </a:pPr>
            <a:r>
              <a:rPr lang="ru-RU" sz="2600" dirty="0">
                <a:latin typeface="Calibri" pitchFamily="34" charset="0"/>
              </a:rPr>
              <a:t>Повышение роли каждого человека в развитии общества усиливают значимость принятия обдуманных и ответственных решений, однако многомерность, неопределенность социальных процессов, а также «сжатие» социального времени, обусловленное повышением объемов и скорости информационных обменов благодаря информационным технологиям, в условиях временного дефицита способствуют алгоритмизации деятельности,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включению человека в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механистически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организованные процессы, </a:t>
            </a:r>
            <a:br>
              <a:rPr lang="ru-RU" sz="2600" dirty="0">
                <a:latin typeface="Calibri" pitchFamily="34" charset="0"/>
              </a:rPr>
            </a:br>
            <a:r>
              <a:rPr lang="ru-RU" sz="2600" dirty="0">
                <a:latin typeface="Calibri" pitchFamily="34" charset="0"/>
              </a:rPr>
              <a:t>затормаживающие развитие.</a:t>
            </a:r>
          </a:p>
        </p:txBody>
      </p:sp>
      <p:pic>
        <p:nvPicPr>
          <p:cNvPr id="5" name="Рисунок 4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365104"/>
            <a:ext cx="3384376" cy="213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039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Работа\Кафедра\Отчеты\Разработки\Выставка\Саморазвити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7272808" cy="2526424"/>
          </a:xfrm>
          <a:prstGeom prst="rect">
            <a:avLst/>
          </a:prstGeom>
          <a:noFill/>
        </p:spPr>
      </p:pic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83568" y="692696"/>
            <a:ext cx="7848872" cy="324036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990000" algn="l"/>
              </a:tabLst>
            </a:pPr>
            <a:r>
              <a:rPr lang="ru-RU" sz="24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Переход общества к новому инновационному укладу требует развития готовности к постоянному самообразованию и саморазвитию, однако все более распространяющиеся онлайновые игры и виртуальное общение предоставляют возможности для ухода от сложности и неопределенности мира путем </a:t>
            </a:r>
            <a:r>
              <a:rPr lang="ru-RU" sz="2000" dirty="0" err="1">
                <a:latin typeface="Calibri" pitchFamily="34" charset="0"/>
              </a:rPr>
              <a:t>псевдоудовлетворения</a:t>
            </a:r>
            <a:r>
              <a:rPr lang="ru-RU" sz="2000" dirty="0">
                <a:latin typeface="Calibri" pitchFamily="34" charset="0"/>
              </a:rPr>
              <a:t> потребностей в признании, в достижениях, в свободе, в самореализации, что позволяет человеку поддерживать некоторый уровень субъективного благополучия, порождая инфантилизм в реальной жизни.</a:t>
            </a:r>
          </a:p>
        </p:txBody>
      </p:sp>
      <p:pic>
        <p:nvPicPr>
          <p:cNvPr id="6" name="Рисунок 5" descr="SFEDU_2013_col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5" y="116632"/>
            <a:ext cx="792088" cy="7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Противоречия профессионального развития</a:t>
            </a:r>
            <a:endParaRPr lang="ru-RU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859216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Новая информационная среда может рассматриваться как существенный фактор личностно-профессионального развития человека.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Для эффективного личностно-профессионального развития человеку необходимо понимать себя и свои цели, различать, в чем он свободен и за что ответственен, ему необходим опыт самоопределения, накопление которого в информационно насыщенных, динамичных и виртуальных средах может возрастать в объемах, но искажаться, замедляться в рефлексии, давать поверхностные результаты в форме инородных установок, а не действительного осмысления жизни и профессии как сферы самореализации.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158705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/>
          <p:cNvSpPr txBox="1">
            <a:spLocks noChangeArrowheads="1"/>
          </p:cNvSpPr>
          <p:nvPr/>
        </p:nvSpPr>
        <p:spPr bwMode="auto">
          <a:xfrm>
            <a:off x="642938" y="214313"/>
            <a:ext cx="82216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03288">
              <a:spcAft>
                <a:spcPts val="600"/>
              </a:spcAft>
            </a:pPr>
            <a:r>
              <a:rPr lang="ru-RU" sz="3200" dirty="0">
                <a:latin typeface="+mj-lt"/>
              </a:rPr>
              <a:t>Противоречия внутри структуры профессионала</a:t>
            </a:r>
          </a:p>
        </p:txBody>
      </p:sp>
      <p:sp>
        <p:nvSpPr>
          <p:cNvPr id="9" name="Содержимое 7"/>
          <p:cNvSpPr>
            <a:spLocks noGrp="1"/>
          </p:cNvSpPr>
          <p:nvPr>
            <p:ph idx="1"/>
          </p:nvPr>
        </p:nvSpPr>
        <p:spPr>
          <a:xfrm>
            <a:off x="571500" y="1643063"/>
            <a:ext cx="8248650" cy="501015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специальной компетентностью, социальной и личностной;</a:t>
            </a:r>
          </a:p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«на себя в деле» и «на дело в себе»;</a:t>
            </a:r>
          </a:p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на результат работы и на ее процесс;</a:t>
            </a:r>
          </a:p>
          <a:p>
            <a:pPr marL="0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на саморазвитие и самосохранение;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ориентацией на профессиональные и на оригинальные образцы;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 деловой ориентацией на узкую специальность и склонностью к универсализму;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стойкими особенностями психики человека и работой именно по данной профессии;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темпами развития мотивационных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операциональных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составляющих деятельности;</a:t>
            </a:r>
          </a:p>
          <a:p>
            <a:pPr marL="0" algn="just">
              <a:spcBef>
                <a:spcPts val="0"/>
              </a:spcBef>
              <a:buClrTx/>
              <a:buSzPct val="80000"/>
              <a:buFont typeface="Wingdings" pitchFamily="2" charset="2"/>
              <a:buChar char="q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между процессами развития и компенсации личных качеств, содействующих или препятствующих успеху в работе.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000" algn="just">
              <a:spcBef>
                <a:spcPts val="1200"/>
              </a:spcBef>
              <a:buClrTx/>
              <a:buSzPct val="80000"/>
              <a:buFont typeface="Wingdings" pitchFamily="2" charset="2"/>
              <a:buChar char="q"/>
              <a:defRPr/>
            </a:pPr>
            <a:endParaRPr lang="ru-RU" sz="2400" dirty="0">
              <a:latin typeface="Calibri" pitchFamily="34" charset="0"/>
            </a:endParaRPr>
          </a:p>
          <a:p>
            <a:pPr>
              <a:buSzPct val="85000"/>
              <a:buFont typeface="Wingdings" pitchFamily="2" charset="2"/>
              <a:buChar char="q"/>
              <a:defRPr/>
            </a:pPr>
            <a:endParaRPr lang="ru-RU" sz="2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07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Противоречия между личностью и профессиональной средой или жизненными условиями</a:t>
            </a:r>
            <a:endParaRPr lang="ru-RU" sz="28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859216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Это несоответствия ценностей, целей, интересов, потребностей, стремлений, способностей, психофизиологических возможностей, личностных качеств человека материальным и социальным условиям жизни, финансовому обеспечению деятельности, требованиям и условиям профессиональной деятельности в целом или конкретного трудового поста (должности), ценностям трудового (учебного) коллектива, социально-профессиональным возможностям развития и т.п. 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Многообразие целей, желаний и потребностей человека, с одной стороны, ограниченность его возможностей, наличие внешних требований и условий, с другой, постоянно </a:t>
            </a:r>
            <a:r>
              <a:rPr lang="ru-RU" sz="2000" dirty="0" err="1"/>
              <a:t>актуали-зирует</a:t>
            </a:r>
            <a:r>
              <a:rPr lang="ru-RU" sz="2000" dirty="0"/>
              <a:t> множество противоречий и ставит человека перед необходимостью их разрешения, что способствует его само-определению и личностно-профессиональному развитию.</a:t>
            </a:r>
          </a:p>
        </p:txBody>
      </p:sp>
    </p:spTree>
    <p:extLst>
      <p:ext uri="{BB962C8B-B14F-4D97-AF65-F5344CB8AC3E}">
        <p14:creationId xmlns:p14="http://schemas.microsoft.com/office/powerpoint/2010/main" val="807056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Способы поведения при наличии противоречий и конфликтов между субъективной и объективной реальностями</a:t>
            </a:r>
            <a:endParaRPr lang="ru-RU" sz="28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859216" cy="46805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Защитный и пассивный способы свойственны адаптивным личностям, подчиняющимся внешним обстоятельствам в виде выполнения социальных требований, ожиданий, норм.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Депрессивный способ характерен для людей, которые уже пережили неудачи в жизни. Неадекватное осознание ситуации способствует формированию мрачных, пессимистичных прогнозов на будущее. 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Аффективно-агрессивный способ является наиболее деструктивной формой, как правило, он свойственен </a:t>
            </a:r>
            <a:r>
              <a:rPr lang="ru-RU" sz="2200" dirty="0" err="1"/>
              <a:t>невротизированному</a:t>
            </a:r>
            <a:r>
              <a:rPr lang="ru-RU" sz="2200" dirty="0"/>
              <a:t> типу личности.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Инициативный способ поведения в ситуации конфликта основан на стремлении усовершенствовать ситуации, внести позитивные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2196893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Кризисы и противоречия профессионального развития</a:t>
            </a:r>
            <a:endParaRPr lang="ru-RU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859216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dirty="0"/>
              <a:t>На начальных стадиях профессионального становления большое значение имеют противоречия социальной среды и несоответствия между личностью и внешними условиями жизнедеятельности, включая требования обучения и профессиональной деятельности.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На стадиях профессионализации и профессионального мастерства ведущее значение приобретают противоречия </a:t>
            </a:r>
            <a:r>
              <a:rPr lang="ru-RU" sz="2200" dirty="0" err="1"/>
              <a:t>внутрисубъектного</a:t>
            </a:r>
            <a:r>
              <a:rPr lang="ru-RU" sz="2200" dirty="0"/>
              <a:t> характера, обусловленные потребностью в дальнейшем саморазвитии и самореализации  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dirty="0"/>
              <a:t>Результат преодоления противоречий и личностно-профессионального развития в целом определяется не столько средой и внешними условиями, сколько личностными характеристиками, опосредующими и/или преодолевающими влияние среды. </a:t>
            </a:r>
          </a:p>
        </p:txBody>
      </p:sp>
    </p:spTree>
    <p:extLst>
      <p:ext uri="{BB962C8B-B14F-4D97-AF65-F5344CB8AC3E}">
        <p14:creationId xmlns:p14="http://schemas.microsoft.com/office/powerpoint/2010/main" val="1206902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/>
              <a:t>Кризисы и противоречия профессионального развития</a:t>
            </a:r>
            <a:endParaRPr lang="ru-RU" sz="3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859216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ru-RU" sz="2200" dirty="0"/>
          </a:p>
          <a:p>
            <a:pPr eaLnBrk="1" hangingPunct="1">
              <a:lnSpc>
                <a:spcPct val="90000"/>
              </a:lnSpc>
            </a:pPr>
            <a:endParaRPr lang="ru-RU" sz="22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Почему в одних и тех же условиях и при одинаковых внутренних конфликтах могут наблюдаться как позитивные изменения профессионала, повышающие эффективность профессиональной деятельности и субъективную удовлетворенность ею, так и негативные, ведущие к стагнации и даже деградации? </a:t>
            </a:r>
          </a:p>
        </p:txBody>
      </p:sp>
    </p:spTree>
    <p:extLst>
      <p:ext uri="{BB962C8B-B14F-4D97-AF65-F5344CB8AC3E}">
        <p14:creationId xmlns:p14="http://schemas.microsoft.com/office/powerpoint/2010/main" val="429397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000" dirty="0"/>
              <a:t>Негативный вариант развития определяется следующими особенностями личности:</a:t>
            </a:r>
            <a:endParaRPr lang="ru-RU" sz="3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859216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/>
              <a:t>ориентация на материальные ценности и потребительский образ жизни;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убежденность в собственной компетентности и превосходстве, закрытость для нового опыта;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err="1"/>
              <a:t>экстернальность</a:t>
            </a:r>
            <a:r>
              <a:rPr lang="ru-RU" sz="2000" dirty="0"/>
              <a:t> – возложение ответственности за про-исходящие с собой события на внешние обстоятельства, начальство, других людей;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чрезмерный консерватизм, нежелание изменять что-то в себе и собственной жизни;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неверие в свои силы, отсутствие волевых ресурсов, мобилизационного потенциала;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узость кругозора, недостаток информации о профессиональном развитии, способах преодоления кризиса, неадекватность представлений о себе;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/>
              <a:t>стереотипность мышления, восприятия мира и профессиональной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8147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Преподаватели и контакты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32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1. Современное образование и профессиональное развитие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Лызь</a:t>
            </a:r>
            <a:r>
              <a:rPr lang="ru-RU" sz="2000" dirty="0"/>
              <a:t> Наталья Александровна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Лызь</a:t>
            </a:r>
            <a:r>
              <a:rPr lang="ru-RU" sz="2000" dirty="0"/>
              <a:t> Александр Евгеньевич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2. Психология делового общения и управление коллективом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Эксакусто</a:t>
            </a:r>
            <a:r>
              <a:rPr lang="ru-RU" sz="2000" dirty="0"/>
              <a:t> Татьяна Валентиновна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 err="1"/>
              <a:t>Лабынцева</a:t>
            </a:r>
            <a:r>
              <a:rPr lang="ru-RU" sz="2000" dirty="0"/>
              <a:t> Ирина Сергеевна (</a:t>
            </a:r>
            <a:r>
              <a:rPr lang="ru-RU" sz="2000" dirty="0" err="1"/>
              <a:t>Куповых</a:t>
            </a:r>
            <a:r>
              <a:rPr lang="ru-RU" sz="2000" dirty="0"/>
              <a:t> Жанна Геннадьевна)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Кафедра психологии и безопасности жизнедеятельности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И-433, тел (8634)36-15-86, </a:t>
            </a:r>
            <a:r>
              <a:rPr lang="en-US" sz="2000" dirty="0">
                <a:hlinkClick r:id="rId2"/>
              </a:rPr>
              <a:t>http://pibg.tti.sfedu.ru/</a:t>
            </a:r>
            <a:r>
              <a:rPr lang="ru-RU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Баллы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32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1. Современное образование и профессиональное развитие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Лекции (к/р) – 8 баллов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Практические занятия и задания – 32 балла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b="1" dirty="0"/>
              <a:t>2. Психология делового общения и управление коллективом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Лекции (к/р) – 10 баллов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Практические занятия и задания – 50 баллов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Кафедра психологии и безопасности жизнедеятельности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И-433, тел (8634)36-15-86, </a:t>
            </a:r>
            <a:r>
              <a:rPr lang="en-US" sz="2000" dirty="0">
                <a:hlinkClick r:id="rId2"/>
              </a:rPr>
              <a:t>http://pibg.tti.sfedu.ru/</a:t>
            </a:r>
            <a:r>
              <a:rPr lang="ru-RU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76443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908050"/>
            <a:ext cx="6629400" cy="2209800"/>
          </a:xfrm>
        </p:spPr>
        <p:txBody>
          <a:bodyPr/>
          <a:lstStyle/>
          <a:p>
            <a:pPr eaLnBrk="1" hangingPunct="1"/>
            <a:r>
              <a:rPr lang="ru-RU" sz="4000" b="1" dirty="0"/>
              <a:t>Личностные ресурсы профессионального развития человека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b="1" dirty="0"/>
              <a:t>Образ современного профессионала</a:t>
            </a:r>
          </a:p>
        </p:txBody>
      </p:sp>
      <p:pic>
        <p:nvPicPr>
          <p:cNvPr id="4" name="Рисунок 3" descr="SFEDU_2013_col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227448" cy="11270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Технологии человеческих цивилизаций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772400" cy="3857625"/>
        </p:xfrm>
        <a:graphic>
          <a:graphicData uri="http://schemas.openxmlformats.org/drawingml/2006/table">
            <a:tbl>
              <a:tblPr/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Аспекты технологии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E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Виды цивилизаций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Аграрная</a:t>
                      </a:r>
                    </a:p>
                  </a:txBody>
                  <a:tcPr marL="68580" marR="68580" marT="0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Индустриальная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Постиндустриаль–ная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Первичный продукт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Пища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Товары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Услуги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Первичный фактор производства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Земля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Капитал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Знания и опыт человека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Ключевые технологии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Ручные и орудийные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Машинные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Информационные, организационные, деятельностные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Роль человека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Мастеровой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Оператор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Творец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Ключевой результат образования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Опыт и навыки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Научные знания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Методологии деятельности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800" dirty="0"/>
              <a:t>Характеристики постиндустриальной цивилизации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3238"/>
            <a:ext cx="7772400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/>
              <a:t>гибкость организационных форм производства и социальной сферы;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включение процессов получения и обновления знания во все производственные и общественные процессы;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опора на креативность и инициативность человека как на важнейший ресурс экономического и социального развития;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многократные изменения технологий (в том числе и социальных) за короткие промежутки времени;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смена основ социального позиционирования: от материального капитала и однократно освоенной профессии к человеческому капиталу и способности к образованию в течение всей жизни;</a:t>
            </a:r>
          </a:p>
          <a:p>
            <a:pPr eaLnBrk="1" hangingPunct="1">
              <a:lnSpc>
                <a:spcPct val="90000"/>
              </a:lnSpc>
            </a:pPr>
            <a:r>
              <a:rPr lang="ru-RU" sz="2000"/>
              <a:t>наличие двух инновационных контуров, связанных с порождением и продвижением инноваций, с их отбором и освоением.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1433</TotalTime>
  <Words>3549</Words>
  <Application>Microsoft Office PowerPoint</Application>
  <PresentationFormat>Экран (4:3)</PresentationFormat>
  <Paragraphs>360</Paragraphs>
  <Slides>49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Times New Roman</vt:lpstr>
      <vt:lpstr>Wingdings</vt:lpstr>
      <vt:lpstr>Слои</vt:lpstr>
      <vt:lpstr>Психология управления личностными ресурсами (часть 1)</vt:lpstr>
      <vt:lpstr>Цель дисциплины</vt:lpstr>
      <vt:lpstr>Компетенции, формируемые дисциплиной</vt:lpstr>
      <vt:lpstr>Содержание дисциплины</vt:lpstr>
      <vt:lpstr>Преподаватели и контакты</vt:lpstr>
      <vt:lpstr>Баллы</vt:lpstr>
      <vt:lpstr>Личностные ресурсы профессионального развития человека</vt:lpstr>
      <vt:lpstr>Технологии человеческих цивилизаций</vt:lpstr>
      <vt:lpstr>Характеристики постиндустриальной цивилизации </vt:lpstr>
      <vt:lpstr>Современное развивающееся общество требует от профессионала: </vt:lpstr>
      <vt:lpstr>Субъект профессиональной деятельности </vt:lpstr>
      <vt:lpstr>Характеристики профессионала: </vt:lpstr>
      <vt:lpstr>Характеристики профессионала: </vt:lpstr>
      <vt:lpstr>Характеристики профессионала: </vt:lpstr>
      <vt:lpstr>Компетентностный подход</vt:lpstr>
      <vt:lpstr>Профессиональная компетентность</vt:lpstr>
      <vt:lpstr>Характеристики компетентного инженера</vt:lpstr>
      <vt:lpstr>Личностные ресурсы профессионального развития человека</vt:lpstr>
      <vt:lpstr>Личностное развитие</vt:lpstr>
      <vt:lpstr>Профессиональное развитие предполагает:</vt:lpstr>
      <vt:lpstr>Презентация PowerPoint</vt:lpstr>
      <vt:lpstr>Презентация PowerPoint</vt:lpstr>
      <vt:lpstr>Профессиональное развитие</vt:lpstr>
      <vt:lpstr>Личностно-профессиональное развитие</vt:lpstr>
      <vt:lpstr>Личностные ресурсы профессионального развития человека</vt:lpstr>
      <vt:lpstr>Самоопределение</vt:lpstr>
      <vt:lpstr>Самосознание</vt:lpstr>
      <vt:lpstr>Индивидуальная концепция профессионала включает:</vt:lpstr>
      <vt:lpstr>Саморазвитие предполагает:</vt:lpstr>
      <vt:lpstr>Личностные ресурсы, обеспечивающие профессиональное саморазвитие:</vt:lpstr>
      <vt:lpstr>Личностные ресурсы профессионального развития человека</vt:lpstr>
      <vt:lpstr>Кризисы профессионального развития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Противоречия профессионального развития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Противоречия профессионального развития</vt:lpstr>
      <vt:lpstr>Презентация PowerPoint</vt:lpstr>
      <vt:lpstr>Противоречия между личностью и профессиональной средой или жизненными условиями</vt:lpstr>
      <vt:lpstr>Способы поведения при наличии противоречий и конфликтов между субъективной и объективной реальностями</vt:lpstr>
      <vt:lpstr>Кризисы и противоречия профессионального развития</vt:lpstr>
      <vt:lpstr>Кризисы и противоречия профессионального развития</vt:lpstr>
      <vt:lpstr>Негативный вариант развития определяется следующими особенностями личности:</vt:lpstr>
    </vt:vector>
  </TitlesOfParts>
  <Company>MoBIL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Natalia</cp:lastModifiedBy>
  <cp:revision>147</cp:revision>
  <dcterms:created xsi:type="dcterms:W3CDTF">2010-10-24T06:30:42Z</dcterms:created>
  <dcterms:modified xsi:type="dcterms:W3CDTF">2016-09-12T08:05:20Z</dcterms:modified>
</cp:coreProperties>
</file>