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9"/>
  </p:notesMasterIdLst>
  <p:sldIdLst>
    <p:sldId id="330" r:id="rId2"/>
    <p:sldId id="331" r:id="rId3"/>
    <p:sldId id="336" r:id="rId4"/>
    <p:sldId id="367" r:id="rId5"/>
    <p:sldId id="363" r:id="rId6"/>
    <p:sldId id="366" r:id="rId7"/>
    <p:sldId id="364" r:id="rId8"/>
    <p:sldId id="368" r:id="rId9"/>
    <p:sldId id="369" r:id="rId10"/>
    <p:sldId id="362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2" r:id="rId23"/>
    <p:sldId id="381" r:id="rId24"/>
    <p:sldId id="383" r:id="rId25"/>
    <p:sldId id="384" r:id="rId26"/>
    <p:sldId id="385" r:id="rId27"/>
    <p:sldId id="386" r:id="rId2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F8413-46CE-4618-AD29-9CC37BB51DB1}" type="datetimeFigureOut">
              <a:rPr lang="ru-RU" smtClean="0"/>
              <a:t>18.10.2016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45FBF-A675-4B77-B096-E0B8FA7FD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245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</p:grpSp>
      </p:grpSp>
      <p:sp>
        <p:nvSpPr>
          <p:cNvPr id="460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4609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059BC-59C7-4015-89D8-34E25AD2B3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2F636-BE2A-4F2A-B78D-852189001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94BB1-4193-4CE9-ACA2-3C92A0A99B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FFF90-5CDE-4CEC-B5FE-D5D4E75B36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7238C-8301-4D7A-B9FD-841D35C2D8E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C7883-6FCB-4C47-B0EB-E60C7EF6CE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3B0A7-DA9A-4FC8-AA53-941923CF040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B94BC-8568-407A-A0AB-C330643EBEF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5B516-14C3-4CCD-84A4-065EACCCCE0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2DE32-55AF-4E59-8453-6CCB0F2656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CE481-23EA-4543-A85E-C5D2E9E5A1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080E0-AD5C-422E-ABC7-2CB0EE746A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4505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45061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45062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506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506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506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07915D25-4181-4915-B024-34847C8994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1050" y="908050"/>
            <a:ext cx="6629400" cy="2209800"/>
          </a:xfrm>
        </p:spPr>
        <p:txBody>
          <a:bodyPr/>
          <a:lstStyle/>
          <a:p>
            <a:pPr eaLnBrk="1" hangingPunct="1"/>
            <a:r>
              <a:rPr lang="ru-RU" sz="3600" b="1" dirty="0"/>
              <a:t>Образование как средство личностно-профессионального развития</a:t>
            </a:r>
            <a:endParaRPr lang="ru-RU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ru-RU" b="1" dirty="0"/>
              <a:t>Характеристики системы образования</a:t>
            </a:r>
          </a:p>
          <a:p>
            <a:pPr lvl="0" algn="r" eaLnBrk="1" hangingPunct="1">
              <a:spcBef>
                <a:spcPts val="3000"/>
              </a:spcBef>
              <a:buClr>
                <a:srgbClr val="B2B2B2"/>
              </a:buClr>
            </a:pPr>
            <a:r>
              <a:rPr lang="ru-RU" sz="2000" b="1" dirty="0">
                <a:solidFill>
                  <a:srgbClr val="000000"/>
                </a:solidFill>
              </a:rPr>
              <a:t>Курс лекций проф. </a:t>
            </a:r>
            <a:r>
              <a:rPr lang="ru-RU" sz="2000" b="1" dirty="0" err="1">
                <a:solidFill>
                  <a:srgbClr val="000000"/>
                </a:solidFill>
              </a:rPr>
              <a:t>Лызь</a:t>
            </a:r>
            <a:r>
              <a:rPr lang="ru-RU" sz="2000" b="1" dirty="0">
                <a:solidFill>
                  <a:srgbClr val="000000"/>
                </a:solidFill>
              </a:rPr>
              <a:t> Н.А.</a:t>
            </a:r>
            <a:endParaRPr lang="ru-RU" b="1" dirty="0"/>
          </a:p>
        </p:txBody>
      </p:sp>
      <p:pic>
        <p:nvPicPr>
          <p:cNvPr id="4" name="Рисунок 3" descr="SFEDU_2013_col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836712"/>
            <a:ext cx="1227448" cy="112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7567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800"/>
              <a:t>Направления модернизации высшего образования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57338"/>
            <a:ext cx="7772400" cy="4679950"/>
          </a:xfrm>
        </p:spPr>
        <p:txBody>
          <a:bodyPr/>
          <a:lstStyle/>
          <a:p>
            <a:r>
              <a:rPr lang="ru-RU" sz="2000" dirty="0"/>
              <a:t>построение системы непрерывного образования, ха-</a:t>
            </a:r>
            <a:r>
              <a:rPr lang="ru-RU" sz="2000" dirty="0" err="1"/>
              <a:t>рактеризующейся</a:t>
            </a:r>
            <a:r>
              <a:rPr lang="ru-RU" sz="2000" dirty="0"/>
              <a:t> гибкостью организационных форм и многообразием образовательных программ;</a:t>
            </a:r>
          </a:p>
          <a:p>
            <a:r>
              <a:rPr lang="ru-RU" sz="2000" dirty="0"/>
              <a:t>индивидуализацию образовательных траекторий, </a:t>
            </a:r>
            <a:r>
              <a:rPr lang="ru-RU" sz="2000" dirty="0" err="1"/>
              <a:t>ориента-цию</a:t>
            </a:r>
            <a:r>
              <a:rPr lang="ru-RU" sz="2000" dirty="0"/>
              <a:t> на обучающегося, его способности и запросы;</a:t>
            </a:r>
          </a:p>
          <a:p>
            <a:r>
              <a:rPr lang="ru-RU" sz="2000" dirty="0"/>
              <a:t>социальное партнерство, взаимодействие вуза с корпоративной (отраслевой) наукой, производством, бизнесом, социальной сферой;</a:t>
            </a:r>
          </a:p>
          <a:p>
            <a:r>
              <a:rPr lang="ru-RU" sz="2000" dirty="0"/>
              <a:t>интеграцию учебного процесса, научных исследований и практической деятельности при подготовке специалистов, повышение конкурентоспособности выпускников и продвижение их на рынке труда;</a:t>
            </a:r>
          </a:p>
          <a:p>
            <a:r>
              <a:rPr lang="ru-RU" sz="2000" dirty="0"/>
              <a:t>разработку и внедрение образовательных технологий, дающих новое качество образовательных результатов.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15392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Тенденции высшего образования, расширяющие возможности студентов в управлении личностно-профессиональным развитием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28800"/>
            <a:ext cx="7772400" cy="4608488"/>
          </a:xfrm>
        </p:spPr>
        <p:txBody>
          <a:bodyPr/>
          <a:lstStyle/>
          <a:p>
            <a:r>
              <a:rPr lang="ru-RU" sz="2200" dirty="0"/>
              <a:t>многообразие и вариативность образовательных траекторий, обеспечивающие непрерывность и индивидуализированный характер образования;</a:t>
            </a:r>
          </a:p>
          <a:p>
            <a:r>
              <a:rPr lang="ru-RU" sz="2200" dirty="0"/>
              <a:t>кредитно-модульная система, позволяющая выстраивать собственную образовательную траекторию и реализовать академическую мобильность;</a:t>
            </a:r>
          </a:p>
          <a:p>
            <a:r>
              <a:rPr lang="ru-RU" sz="2200" dirty="0"/>
              <a:t>инновационные образовательные технологии, обеспечивающие единство профессионального и личностного развития;</a:t>
            </a:r>
          </a:p>
          <a:p>
            <a:r>
              <a:rPr lang="ru-RU" sz="2200" dirty="0"/>
              <a:t>гуманизация образования, предоставляющая возможности личностно-профессиональной самореализации в образовании.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5385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 dirty="0"/>
              <a:t>Индивидуализация образовательных траекторий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8840"/>
            <a:ext cx="7772400" cy="4248448"/>
          </a:xfrm>
        </p:spPr>
        <p:txBody>
          <a:bodyPr/>
          <a:lstStyle/>
          <a:p>
            <a:pPr marL="0" indent="0">
              <a:buNone/>
            </a:pPr>
            <a:r>
              <a:rPr lang="ru-RU" sz="2200" dirty="0"/>
              <a:t>Новые организационные условия высшего образования, предполагающие: </a:t>
            </a:r>
          </a:p>
          <a:p>
            <a:r>
              <a:rPr lang="ru-RU" sz="2200" dirty="0"/>
              <a:t>формирование открытого рынка образовательных программ и модулей основного и дополнительного образования;</a:t>
            </a:r>
          </a:p>
          <a:p>
            <a:r>
              <a:rPr lang="ru-RU" sz="2200" dirty="0"/>
              <a:t>развитие образовательных интернет-порталов, массовых открытых онлайн-курсов и пр.;</a:t>
            </a:r>
          </a:p>
          <a:p>
            <a:r>
              <a:rPr lang="ru-RU" sz="2200" dirty="0"/>
              <a:t>предоставление студентам возможностей выбора ку-сов, вариативных дисциплин, преподавателей, методов обучения и пр.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5315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dirty="0"/>
              <a:t>Ориентация на формирование профессиональной компетентности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28800"/>
            <a:ext cx="7772400" cy="4608488"/>
          </a:xfrm>
        </p:spPr>
        <p:txBody>
          <a:bodyPr/>
          <a:lstStyle/>
          <a:p>
            <a:r>
              <a:rPr lang="ru-RU" sz="2200" dirty="0"/>
              <a:t>профессиональная компетентность развивается в деятельности, дающей опыт самостоятельного решения проблем;</a:t>
            </a:r>
          </a:p>
          <a:p>
            <a:r>
              <a:rPr lang="ru-RU" sz="2200" dirty="0"/>
              <a:t>наиболее важные составляющие компетентности (склонность анализировать явления, предвидеть препятствия, проявлять инициативу и др.) развиваются только в процессе стремления к значимым целям (Дж. Равен);</a:t>
            </a:r>
          </a:p>
          <a:p>
            <a:r>
              <a:rPr lang="ru-RU" sz="2200" dirty="0"/>
              <a:t>компетентность невозможно навязать, невозможно сформировать извне в обход смыслов, намерений, интересов самого человека;</a:t>
            </a:r>
          </a:p>
          <a:p>
            <a:r>
              <a:rPr lang="ru-RU" sz="2200" dirty="0"/>
              <a:t>компетентность является следствием саморазвития индивида, его не столько «технологического», сколько личностного роста (В.В. Сериков).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06716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dirty="0"/>
              <a:t>Инновационные образовательные технологии обеспечивают: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28800"/>
            <a:ext cx="7772400" cy="4608488"/>
          </a:xfrm>
        </p:spPr>
        <p:txBody>
          <a:bodyPr/>
          <a:lstStyle/>
          <a:p>
            <a:r>
              <a:rPr lang="ru-RU" sz="2200" dirty="0"/>
              <a:t>осознанное усвоение знаний, качественное освоение умений их применять и формирование заинтересованного отношения к изучаемым объектам;</a:t>
            </a:r>
          </a:p>
          <a:p>
            <a:r>
              <a:rPr lang="ru-RU" sz="2200" dirty="0"/>
              <a:t>продуктивность познавательной деятельности, </a:t>
            </a:r>
            <a:r>
              <a:rPr lang="ru-RU" sz="2200" dirty="0" err="1"/>
              <a:t>творче-ский</a:t>
            </a:r>
            <a:r>
              <a:rPr lang="ru-RU" sz="2200" dirty="0"/>
              <a:t> поиск, создание субъективно и объективно новых знаний, технологий или других продуктов;</a:t>
            </a:r>
          </a:p>
          <a:p>
            <a:r>
              <a:rPr lang="ru-RU" sz="2200" dirty="0"/>
              <a:t>ориентацию на студентов, стимулирование их активности, самостоятельности, инициативы и ответственности;</a:t>
            </a:r>
          </a:p>
          <a:p>
            <a:r>
              <a:rPr lang="ru-RU" sz="2200" dirty="0"/>
              <a:t>контекстный характер обучения, т.е. привязку к </a:t>
            </a:r>
            <a:r>
              <a:rPr lang="ru-RU" sz="2200" dirty="0" err="1"/>
              <a:t>реаль-ным</a:t>
            </a:r>
            <a:r>
              <a:rPr lang="ru-RU" sz="2200" dirty="0"/>
              <a:t> жизненным и профессиональным задачам;</a:t>
            </a:r>
          </a:p>
          <a:p>
            <a:r>
              <a:rPr lang="ru-RU" sz="2200" dirty="0"/>
              <a:t>вовлеченность студентов в выполняемую деятель-</a:t>
            </a:r>
            <a:r>
              <a:rPr lang="ru-RU" sz="2200" dirty="0" err="1"/>
              <a:t>ность</a:t>
            </a:r>
            <a:r>
              <a:rPr lang="ru-RU" sz="22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85287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 dirty="0"/>
              <a:t>Особенности деятельности студентов: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8840"/>
            <a:ext cx="7772400" cy="4248448"/>
          </a:xfrm>
        </p:spPr>
        <p:txBody>
          <a:bodyPr/>
          <a:lstStyle/>
          <a:p>
            <a:r>
              <a:rPr lang="ru-RU" sz="2200" dirty="0"/>
              <a:t>активный поиск, переработка информации и </a:t>
            </a:r>
            <a:r>
              <a:rPr lang="ru-RU" sz="2200" dirty="0" err="1"/>
              <a:t>самопроизводство</a:t>
            </a:r>
            <a:r>
              <a:rPr lang="ru-RU" sz="2200" dirty="0"/>
              <a:t> знаний;</a:t>
            </a:r>
          </a:p>
          <a:p>
            <a:r>
              <a:rPr lang="ru-RU" sz="2200" dirty="0"/>
              <a:t>групповая работа и выполнение разных ролей (ученика, учителя, проектировщика, организатора, исполнителя и пр.); </a:t>
            </a:r>
          </a:p>
          <a:p>
            <a:r>
              <a:rPr lang="ru-RU" sz="2200" dirty="0"/>
              <a:t>высокий уровень самостоятельности студента, как в выполнении учебной деятельности, так и в принятии решений относительно того, что изучать, как изучать и какие средства и ресурсы для этого использовать.</a:t>
            </a:r>
          </a:p>
        </p:txBody>
      </p:sp>
    </p:spTree>
    <p:extLst>
      <p:ext uri="{BB962C8B-B14F-4D97-AF65-F5344CB8AC3E}">
        <p14:creationId xmlns:p14="http://schemas.microsoft.com/office/powerpoint/2010/main" val="1007695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 dirty="0"/>
              <a:t>Гуманизация образования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28800"/>
            <a:ext cx="7772400" cy="4608488"/>
          </a:xfrm>
        </p:spPr>
        <p:txBody>
          <a:bodyPr/>
          <a:lstStyle/>
          <a:p>
            <a:pPr marL="0" indent="0">
              <a:buNone/>
            </a:pPr>
            <a:r>
              <a:rPr lang="ru-RU" sz="2200" b="1" dirty="0"/>
              <a:t>Предполагает:</a:t>
            </a:r>
          </a:p>
          <a:p>
            <a:r>
              <a:rPr lang="ru-RU" sz="2200" dirty="0"/>
              <a:t> уважение обучающегося как самоценной личности, </a:t>
            </a:r>
          </a:p>
          <a:p>
            <a:r>
              <a:rPr lang="ru-RU" sz="2200" dirty="0"/>
              <a:t>его поддержку в реализации потребностей и достижении жизненных целей, </a:t>
            </a:r>
          </a:p>
          <a:p>
            <a:r>
              <a:rPr lang="ru-RU" sz="2200" dirty="0"/>
              <a:t>создание избыточной развивающей образовательной среды.</a:t>
            </a:r>
          </a:p>
          <a:p>
            <a:endParaRPr lang="ru-RU" sz="2200" dirty="0"/>
          </a:p>
          <a:p>
            <a:pPr marL="0" indent="0">
              <a:buNone/>
            </a:pPr>
            <a:r>
              <a:rPr lang="ru-RU" sz="2200" b="1" dirty="0"/>
              <a:t>Способствует: </a:t>
            </a:r>
          </a:p>
          <a:p>
            <a:r>
              <a:rPr lang="ru-RU" sz="2200" dirty="0"/>
              <a:t>разностороннему развитию студента, </a:t>
            </a:r>
          </a:p>
          <a:p>
            <a:r>
              <a:rPr lang="ru-RU" sz="2200" dirty="0"/>
              <a:t>личностно-профессиональному самоопределению, </a:t>
            </a:r>
          </a:p>
          <a:p>
            <a:r>
              <a:rPr lang="ru-RU" sz="2200" dirty="0"/>
              <a:t>самореализации в образовании.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4595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 dirty="0"/>
              <a:t>Резюме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8840"/>
            <a:ext cx="7772400" cy="4248448"/>
          </a:xfrm>
        </p:spPr>
        <p:txBody>
          <a:bodyPr/>
          <a:lstStyle/>
          <a:p>
            <a:r>
              <a:rPr lang="ru-RU" sz="2400" dirty="0"/>
              <a:t>Современное высшее образование ориентировано на активного, инициативного обучающегося, устремленного к личностному и профессиональному росту, владеющего навыками самообразования, способного осознанно и ответственно управлять своей образовательной деятельностью и собственным развитием.</a:t>
            </a:r>
          </a:p>
        </p:txBody>
      </p:sp>
    </p:spTree>
    <p:extLst>
      <p:ext uri="{BB962C8B-B14F-4D97-AF65-F5344CB8AC3E}">
        <p14:creationId xmlns:p14="http://schemas.microsoft.com/office/powerpoint/2010/main" val="1665460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1050" y="908050"/>
            <a:ext cx="6629400" cy="2209800"/>
          </a:xfrm>
        </p:spPr>
        <p:txBody>
          <a:bodyPr/>
          <a:lstStyle/>
          <a:p>
            <a:pPr eaLnBrk="1" hangingPunct="1"/>
            <a:r>
              <a:rPr lang="ru-RU" sz="3600" b="1" dirty="0"/>
              <a:t>Образование как средство личностно-профессионального развития</a:t>
            </a:r>
            <a:endParaRPr lang="ru-RU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ru-RU" b="1" dirty="0"/>
              <a:t>Студент как субъект учебно-профессиональной деятельности</a:t>
            </a:r>
          </a:p>
        </p:txBody>
      </p:sp>
      <p:pic>
        <p:nvPicPr>
          <p:cNvPr id="4" name="Рисунок 3" descr="SFEDU_2013_col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836712"/>
            <a:ext cx="1227448" cy="112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3850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dirty="0"/>
              <a:t>Студент как субъект учебно-профессиональной деятельности: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72816"/>
            <a:ext cx="7772400" cy="4464472"/>
          </a:xfrm>
        </p:spPr>
        <p:txBody>
          <a:bodyPr/>
          <a:lstStyle/>
          <a:p>
            <a:r>
              <a:rPr lang="ru-RU" sz="2200" dirty="0"/>
              <a:t>личностно заинтересован в овладении профессиональным опытом, а также ориентирован на ценности познания, развития, творчества;</a:t>
            </a:r>
          </a:p>
          <a:p>
            <a:r>
              <a:rPr lang="ru-RU" sz="2200" dirty="0"/>
              <a:t>владеет умениями саморегуляции для ее планирования, организации и контроля;</a:t>
            </a:r>
          </a:p>
          <a:p>
            <a:r>
              <a:rPr lang="ru-RU" sz="2200" dirty="0"/>
              <a:t>осознает свои возможности и ограничения, себя как творца преобразований в самом себе;</a:t>
            </a:r>
          </a:p>
          <a:p>
            <a:r>
              <a:rPr lang="ru-RU" sz="2200" dirty="0"/>
              <a:t>способен ставить задачи профессионального и личностного развития и понимает, зачем это надо;</a:t>
            </a:r>
          </a:p>
          <a:p>
            <a:r>
              <a:rPr lang="ru-RU" sz="2200" dirty="0"/>
              <a:t>не только ориентирован на результат, но и увлечен самим процессом познания и саморазвития.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4675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Функции образования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28800"/>
            <a:ext cx="7772400" cy="482453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культурная – трансляция культурных ценностей от одних поколений другим, воспроизводство и развитие культуры как совокупности материальных и духовных ценностей; 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общественная – подготовка субъектов профессиональной деятельности, новых членов общества, опережающих в своем развитии предыдущее поколение и тем самым обеспечивающих научно-технический и общественный прогресс;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гуманистическая – развитие личности, раскрытие ее творческого потенциала, создание возможностей для самореализации и благополучия человека.</a:t>
            </a:r>
          </a:p>
        </p:txBody>
      </p:sp>
    </p:spTree>
    <p:extLst>
      <p:ext uri="{BB962C8B-B14F-4D97-AF65-F5344CB8AC3E}">
        <p14:creationId xmlns:p14="http://schemas.microsoft.com/office/powerpoint/2010/main" val="1744097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dirty="0"/>
              <a:t>Самоуправляемая учебно- профессиональная деятельность: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72816"/>
            <a:ext cx="7772400" cy="4464472"/>
          </a:xfrm>
        </p:spPr>
        <p:txBody>
          <a:bodyPr/>
          <a:lstStyle/>
          <a:p>
            <a:r>
              <a:rPr lang="ru-RU" sz="2200" dirty="0"/>
              <a:t>инициируется и поддерживается внутренними мотивами, </a:t>
            </a:r>
          </a:p>
          <a:p>
            <a:r>
              <a:rPr lang="ru-RU" sz="2200" dirty="0"/>
              <a:t>осуществляется в русле реализации собственных целей студента, направленных на развитие, совершенствование, личностный и профессиональный рост, </a:t>
            </a:r>
          </a:p>
          <a:p>
            <a:r>
              <a:rPr lang="ru-RU" sz="2200" dirty="0"/>
              <a:t>рефлексируется и осознанно регулируется самим студентом;</a:t>
            </a:r>
          </a:p>
          <a:p>
            <a:r>
              <a:rPr lang="ru-RU" sz="2000" dirty="0"/>
              <a:t>является звеном между позицией обучаемого и позицией субъекта деятельности: сначала учебной, затем профессиональной</a:t>
            </a:r>
          </a:p>
        </p:txBody>
      </p:sp>
    </p:spTree>
    <p:extLst>
      <p:ext uri="{BB962C8B-B14F-4D97-AF65-F5344CB8AC3E}">
        <p14:creationId xmlns:p14="http://schemas.microsoft.com/office/powerpoint/2010/main" val="1963890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dirty="0"/>
              <a:t>Работающие студенты характеризуются следующими особенностями: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72816"/>
            <a:ext cx="7772400" cy="4464472"/>
          </a:xfrm>
        </p:spPr>
        <p:txBody>
          <a:bodyPr/>
          <a:lstStyle/>
          <a:p>
            <a:r>
              <a:rPr lang="ru-RU" sz="2200" dirty="0"/>
              <a:t>самостоятельностью, ответственностью, независимостью, готовностью к поиску собственных ресурсов и путей преодоления противоречий;</a:t>
            </a:r>
          </a:p>
          <a:p>
            <a:r>
              <a:rPr lang="ru-RU" sz="2200" dirty="0"/>
              <a:t>достаточным уровнем саморегуляции, необходимым для совмещения двух основных видов деятельности; </a:t>
            </a:r>
          </a:p>
          <a:p>
            <a:r>
              <a:rPr lang="ru-RU" sz="2200" dirty="0"/>
              <a:t>достаточной жизнестойкостью, трудоспособностью, мобилизационным потенциалом;</a:t>
            </a:r>
          </a:p>
          <a:p>
            <a:r>
              <a:rPr lang="ru-RU" sz="2200" dirty="0"/>
              <a:t>способностью к оправданному риску, к изменению устоявшихся форм поведения в условиях вариативной социально-экономической среды; </a:t>
            </a:r>
          </a:p>
          <a:p>
            <a:r>
              <a:rPr lang="ru-RU" sz="2200" dirty="0"/>
              <a:t>способностью адаптироваться и самореализоваться в разных видах деятельности.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2046895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dirty="0"/>
              <a:t>Характеристики субъекта учебно-профессиональной деятельности: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72816"/>
            <a:ext cx="7772400" cy="4464472"/>
          </a:xfrm>
        </p:spPr>
        <p:txBody>
          <a:bodyPr/>
          <a:lstStyle/>
          <a:p>
            <a:r>
              <a:rPr lang="ru-RU" sz="2200" b="1" dirty="0"/>
              <a:t>Мотивация</a:t>
            </a:r>
            <a:r>
              <a:rPr lang="ru-RU" sz="2200" dirty="0"/>
              <a:t> учебно-профессиональной деятельности – это совокупность побуждающих к соответствующей активности факторов, базирующаяся на познавательных потребностях, интересах, ценностях развития, жизненных и профессиональных целях, стремлении к достижениям, социальных установках и пр. </a:t>
            </a:r>
          </a:p>
          <a:p>
            <a:r>
              <a:rPr lang="ru-RU" sz="2200" b="1" dirty="0"/>
              <a:t>Саморегуляция</a:t>
            </a:r>
            <a:r>
              <a:rPr lang="ru-RU" sz="2200" dirty="0"/>
              <a:t> учебно-профессиональной деятельности – это осознанная активность студента по инициации, построению, поддержанию, контролю и коррекции этой деятельности, обеспечивающая достижение поставленных учебных целей.</a:t>
            </a:r>
          </a:p>
        </p:txBody>
      </p:sp>
    </p:spTree>
    <p:extLst>
      <p:ext uri="{BB962C8B-B14F-4D97-AF65-F5344CB8AC3E}">
        <p14:creationId xmlns:p14="http://schemas.microsoft.com/office/powerpoint/2010/main" val="1295565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dirty="0"/>
              <a:t>Источники мотивов учебно-профессиональной деятельности: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28800"/>
            <a:ext cx="7772400" cy="4608488"/>
          </a:xfrm>
        </p:spPr>
        <p:txBody>
          <a:bodyPr/>
          <a:lstStyle/>
          <a:p>
            <a:r>
              <a:rPr lang="ru-RU" sz="2200" dirty="0"/>
              <a:t>познавательные потребности: интерес к получению знаний, любознательность, стремление к творчеству, получение удовольствия от интеллектуальной деятельности и др.;</a:t>
            </a:r>
          </a:p>
          <a:p>
            <a:r>
              <a:rPr lang="ru-RU" sz="2200" dirty="0"/>
              <a:t>социальные смыслы: удовлетворение ожиданий близ-ких людей, потребность быть принятым ими, желание пользоваться авторитетом среди коллег, стремление к социально одобряемым действиям, </a:t>
            </a:r>
            <a:r>
              <a:rPr lang="ru-RU" sz="2200" dirty="0" err="1"/>
              <a:t>профессио-нальным</a:t>
            </a:r>
            <a:r>
              <a:rPr lang="ru-RU" sz="2200" dirty="0"/>
              <a:t> достижениям, общественному признанию, определенному социальному статусу и др.;</a:t>
            </a:r>
          </a:p>
          <a:p>
            <a:r>
              <a:rPr lang="ru-RU" sz="2200" dirty="0"/>
              <a:t>личностные ценности и установки: чувство долга, </a:t>
            </a:r>
            <a:r>
              <a:rPr lang="ru-RU" sz="2200" dirty="0" err="1"/>
              <a:t>са-моуважения</a:t>
            </a:r>
            <a:r>
              <a:rPr lang="ru-RU" sz="2200" dirty="0"/>
              <a:t> и честолюбия, стремление к самопознанию, самореализации и саморазвитию и др.</a:t>
            </a:r>
          </a:p>
        </p:txBody>
      </p:sp>
    </p:spTree>
    <p:extLst>
      <p:ext uri="{BB962C8B-B14F-4D97-AF65-F5344CB8AC3E}">
        <p14:creationId xmlns:p14="http://schemas.microsoft.com/office/powerpoint/2010/main" val="3962336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dirty="0"/>
              <a:t>Виды мотивов учебно-профессиональной деятельности: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44824"/>
            <a:ext cx="7772400" cy="4392464"/>
          </a:xfrm>
        </p:spPr>
        <p:txBody>
          <a:bodyPr/>
          <a:lstStyle/>
          <a:p>
            <a:r>
              <a:rPr lang="ru-RU" sz="2400" dirty="0"/>
              <a:t>учебно-познавательные;</a:t>
            </a:r>
          </a:p>
          <a:p>
            <a:r>
              <a:rPr lang="ru-RU" sz="2400" dirty="0"/>
              <a:t>социальные;</a:t>
            </a:r>
          </a:p>
          <a:p>
            <a:r>
              <a:rPr lang="ru-RU" sz="2400" dirty="0"/>
              <a:t>личностно-развивающие;</a:t>
            </a:r>
          </a:p>
          <a:p>
            <a:r>
              <a:rPr lang="ru-RU" sz="2400" dirty="0"/>
              <a:t>эмоциональные;</a:t>
            </a:r>
          </a:p>
          <a:p>
            <a:r>
              <a:rPr lang="ru-RU" sz="2400" dirty="0"/>
              <a:t>достижения;</a:t>
            </a:r>
          </a:p>
          <a:p>
            <a:r>
              <a:rPr lang="ru-RU" sz="2400" dirty="0"/>
              <a:t>избегания нежелательных событий;</a:t>
            </a:r>
          </a:p>
          <a:p>
            <a:r>
              <a:rPr lang="ru-RU" sz="2400" dirty="0"/>
              <a:t>перспективные;</a:t>
            </a:r>
          </a:p>
          <a:p>
            <a:r>
              <a:rPr lang="ru-RU" sz="2400" dirty="0"/>
              <a:t>формальные.</a:t>
            </a:r>
          </a:p>
        </p:txBody>
      </p:sp>
    </p:spTree>
    <p:extLst>
      <p:ext uri="{BB962C8B-B14F-4D97-AF65-F5344CB8AC3E}">
        <p14:creationId xmlns:p14="http://schemas.microsoft.com/office/powerpoint/2010/main" val="131078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dirty="0"/>
              <a:t>Формированию устойчивой внутренней мотивации способствуют: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16832"/>
            <a:ext cx="7772400" cy="4320456"/>
          </a:xfrm>
        </p:spPr>
        <p:txBody>
          <a:bodyPr/>
          <a:lstStyle/>
          <a:p>
            <a:r>
              <a:rPr lang="ru-RU" sz="2200" dirty="0"/>
              <a:t>осознание роли знаний и умений, а также личностных качеств в успешности будущей профессиональной деятельности; </a:t>
            </a:r>
          </a:p>
          <a:p>
            <a:r>
              <a:rPr lang="ru-RU" sz="2200" dirty="0"/>
              <a:t>осмысление перспективных целей обучения в связи с собственными ценностями, целями и планами на будущее; </a:t>
            </a:r>
          </a:p>
          <a:p>
            <a:r>
              <a:rPr lang="ru-RU" sz="2200" dirty="0"/>
              <a:t>актуализация личностной значимости учебно-профессиональной деятельности и приобретаемых знаний через соотнесение студентами выполняемой деятельности со своими интересами, способностями, жизненными задачами.</a:t>
            </a:r>
          </a:p>
        </p:txBody>
      </p:sp>
    </p:spTree>
    <p:extLst>
      <p:ext uri="{BB962C8B-B14F-4D97-AF65-F5344CB8AC3E}">
        <p14:creationId xmlns:p14="http://schemas.microsoft.com/office/powerpoint/2010/main" val="1194165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000" dirty="0"/>
              <a:t>Причины трудностей, испытываемых студентами в связи с самоуправлением учебной деятельностью: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28800"/>
            <a:ext cx="7772400" cy="4608488"/>
          </a:xfrm>
        </p:spPr>
        <p:txBody>
          <a:bodyPr/>
          <a:lstStyle/>
          <a:p>
            <a:r>
              <a:rPr lang="ru-RU" sz="2000" dirty="0"/>
              <a:t>внешняя мотивация учебно-профессиональной деятельности;</a:t>
            </a:r>
          </a:p>
          <a:p>
            <a:r>
              <a:rPr lang="ru-RU" sz="2000" dirty="0"/>
              <a:t>слабое развитие целенаправленности, ответственности, волевых качеств, приводящее к нарушению процессов </a:t>
            </a:r>
            <a:r>
              <a:rPr lang="ru-RU" sz="2000" dirty="0" err="1"/>
              <a:t>целедостижения</a:t>
            </a:r>
            <a:r>
              <a:rPr lang="ru-RU" sz="2000" dirty="0"/>
              <a:t>;</a:t>
            </a:r>
          </a:p>
          <a:p>
            <a:r>
              <a:rPr lang="ru-RU" sz="2000" dirty="0"/>
              <a:t>недостаточная рефлексия собственных личностных ре-</a:t>
            </a:r>
            <a:r>
              <a:rPr lang="ru-RU" sz="2000" dirty="0" err="1"/>
              <a:t>сурсов</a:t>
            </a:r>
            <a:r>
              <a:rPr lang="ru-RU" sz="2000" dirty="0"/>
              <a:t>, индивидуальных особенностей, опыта, проблем и трудностей;</a:t>
            </a:r>
          </a:p>
          <a:p>
            <a:r>
              <a:rPr lang="ru-RU" sz="2000" dirty="0"/>
              <a:t>неадекватность субъективных критериев успешности выполнения элементов учебно-профессиональной деятельности педагогическим требованиям;</a:t>
            </a:r>
          </a:p>
          <a:p>
            <a:r>
              <a:rPr lang="ru-RU" sz="2000" dirty="0"/>
              <a:t>недостаток опыта самостоятельного планирования деятельности, самоконтроля и преодоления возникающих трудностей.</a:t>
            </a:r>
          </a:p>
        </p:txBody>
      </p:sp>
    </p:spTree>
    <p:extLst>
      <p:ext uri="{BB962C8B-B14F-4D97-AF65-F5344CB8AC3E}">
        <p14:creationId xmlns:p14="http://schemas.microsoft.com/office/powerpoint/2010/main" val="2599251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 dirty="0"/>
              <a:t>Резюме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348880"/>
            <a:ext cx="7772400" cy="3888408"/>
          </a:xfrm>
        </p:spPr>
        <p:txBody>
          <a:bodyPr/>
          <a:lstStyle/>
          <a:p>
            <a:r>
              <a:rPr lang="ru-RU" sz="2400" dirty="0"/>
              <a:t>Внутренняя мотивация, интерес к учебно-профессиональной деятельности и система осознанной саморегуляции студентов являются ключевыми ресурсами, которые обеспечивают эффективность и самоуправляемый характер деятельности, а также способствуют личностно-профессиональному развитию в этой деятельности.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176529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Система образования в России включает: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56792"/>
            <a:ext cx="7772400" cy="489654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000" dirty="0"/>
              <a:t>федеральные государственные образовательные стан-</a:t>
            </a:r>
            <a:r>
              <a:rPr lang="ru-RU" sz="2000" dirty="0" err="1"/>
              <a:t>дарты</a:t>
            </a:r>
            <a:r>
              <a:rPr lang="ru-RU" sz="2000" dirty="0"/>
              <a:t> и федеральные государственные требования, образовательные стандарты, образовательные программы различных вида, уровня и (или) направленности;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организации, осуществляющие образовательную деятельность, педагогических работников, обучающихся и родителей;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федеральные государственные органы и органы </a:t>
            </a:r>
            <a:r>
              <a:rPr lang="ru-RU" sz="2000" dirty="0" err="1"/>
              <a:t>госу</a:t>
            </a:r>
            <a:r>
              <a:rPr lang="ru-RU" sz="2000" dirty="0"/>
              <a:t>-дарственной власти субъектов Российской Федерации, осу-</a:t>
            </a:r>
            <a:r>
              <a:rPr lang="ru-RU" sz="2000" dirty="0" err="1"/>
              <a:t>ществляющие</a:t>
            </a:r>
            <a:r>
              <a:rPr lang="ru-RU" sz="2000" dirty="0"/>
              <a:t> государственное управление в сфере образования, и органы местного самоуправления, осуществляющие управление в сфере образования, созданные им консультативные и иные органы;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организации, осуществляющие обеспечение </a:t>
            </a:r>
            <a:r>
              <a:rPr lang="ru-RU" sz="2000" dirty="0" err="1"/>
              <a:t>образова</a:t>
            </a:r>
            <a:r>
              <a:rPr lang="ru-RU" sz="2000" dirty="0"/>
              <a:t>-тельной деятельности, оценку качества образования;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объединения юридических лиц, работодателей и их объединений, общественные объединения, осуществляющие деятельность в сфере образования.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186942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Система образования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56792"/>
            <a:ext cx="7772400" cy="489654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ru-RU" sz="2400" b="1" dirty="0"/>
              <a:t>Образование подразделяется на: 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общее образование, 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профессиональное образование, 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дополнительное образование, 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профессиональное обучение.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ru-RU" sz="2400" b="1" dirty="0"/>
              <a:t>К уровням профессионального образования относятся: 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среднее профессиональное образование; 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высшее образование – бакалавриат; 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высшее образование – специалитет, магистратура; 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высшее образование – подготовка кадров высшей квалификации. </a:t>
            </a:r>
          </a:p>
        </p:txBody>
      </p:sp>
    </p:spTree>
    <p:extLst>
      <p:ext uri="{BB962C8B-B14F-4D97-AF65-F5344CB8AC3E}">
        <p14:creationId xmlns:p14="http://schemas.microsoft.com/office/powerpoint/2010/main" val="3285030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ФГОС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852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000" dirty="0"/>
              <a:t>федеральный государственный образовательный стандарт - совокупность обязательных требований к образованию определенного уровня и (или) к профессии, специальности и направлению подготовки, утвержденных федеральным органом исполнительной власти, осуществляющим функции по выработке государственной политики и нормативно-правовому регулированию в сфере образования;</a:t>
            </a: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образовательная программа - комплекс основных характеристик образования (объем, содержание, планируемые результаты), организационно-педагогических условий и в случаях, предусмотренных настоящим Федеральным законом, форм аттестации, который представлен в виде учебного плана, календарного учебного графика, рабочих программ учебных предметов, курсов, дисциплин (модулей), иных компонентов, а также оценочных и методических материалов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www.fgosvo.ru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56050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4400" dirty="0"/>
              <a:t>ФГОС обеспечивают: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56792"/>
            <a:ext cx="7772400" cy="457413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200" dirty="0"/>
              <a:t>единство образовательного пространства РФ, где гарантируется единый уровень и качество образования, получаемого в различных образовательных организациях; </a:t>
            </a:r>
          </a:p>
          <a:p>
            <a:pPr eaLnBrk="1" hangingPunct="1">
              <a:lnSpc>
                <a:spcPct val="80000"/>
              </a:lnSpc>
            </a:pPr>
            <a:r>
              <a:rPr lang="ru-RU" sz="2200" dirty="0"/>
              <a:t>преемственность основных образовательных программ дошкольного, общего, среднего профессионального и высшего образования;</a:t>
            </a:r>
          </a:p>
          <a:p>
            <a:pPr eaLnBrk="1" hangingPunct="1">
              <a:lnSpc>
                <a:spcPct val="80000"/>
              </a:lnSpc>
            </a:pPr>
            <a:r>
              <a:rPr lang="ru-RU" sz="2200" dirty="0"/>
              <a:t>основу для формирования образовательных программ различных уровня, сложности и направленности с учетом образовательных потребностей и способностей обучающихся;</a:t>
            </a:r>
          </a:p>
          <a:p>
            <a:pPr eaLnBrk="1" hangingPunct="1">
              <a:lnSpc>
                <a:spcPct val="80000"/>
              </a:lnSpc>
            </a:pPr>
            <a:r>
              <a:rPr lang="ru-RU" sz="2200" dirty="0"/>
              <a:t>вариативность содержания основных образовательных программ;</a:t>
            </a:r>
          </a:p>
          <a:p>
            <a:pPr eaLnBrk="1" hangingPunct="1">
              <a:lnSpc>
                <a:spcPct val="80000"/>
              </a:lnSpc>
            </a:pPr>
            <a:r>
              <a:rPr lang="ru-RU" sz="2200" dirty="0"/>
              <a:t>основу для объективной оценки уровня образования и квалификации выпускников независимо от форм получения образования.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127348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Образовательные программы</a:t>
            </a:r>
          </a:p>
        </p:txBody>
      </p:sp>
      <p:sp>
        <p:nvSpPr>
          <p:cNvPr id="8195" name="Содержимое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4162425" cy="4530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b="1"/>
              <a:t>Основные</a:t>
            </a:r>
          </a:p>
          <a:p>
            <a:pPr eaLnBrk="1" hangingPunct="1"/>
            <a:r>
              <a:rPr lang="ru-RU" sz="2000" b="1"/>
              <a:t>Общеобразовательные</a:t>
            </a:r>
            <a:r>
              <a:rPr lang="ru-RU" sz="2000"/>
              <a:t> (дошкольного, начального общего, основного общего, среднего общего);</a:t>
            </a:r>
          </a:p>
          <a:p>
            <a:pPr eaLnBrk="1" hangingPunct="1"/>
            <a:r>
              <a:rPr lang="ru-RU" sz="2000" b="1"/>
              <a:t>Профессиональные</a:t>
            </a:r>
            <a:r>
              <a:rPr lang="ru-RU" sz="2000"/>
              <a:t> (профессионального обучения, среднего профессионального образования, бакалавриата, специалитета, магистратуры, аспирантуры).</a:t>
            </a:r>
          </a:p>
        </p:txBody>
      </p:sp>
      <p:sp>
        <p:nvSpPr>
          <p:cNvPr id="8196" name="Содержимое 3"/>
          <p:cNvSpPr>
            <a:spLocks noGrp="1"/>
          </p:cNvSpPr>
          <p:nvPr>
            <p:ph sz="half" idx="2"/>
          </p:nvPr>
        </p:nvSpPr>
        <p:spPr>
          <a:xfrm>
            <a:off x="5292725" y="1700213"/>
            <a:ext cx="3394075" cy="44307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b="1"/>
              <a:t>Дополнительные</a:t>
            </a:r>
          </a:p>
          <a:p>
            <a:pPr eaLnBrk="1" hangingPunct="1">
              <a:buFont typeface="Wingdings" pitchFamily="2" charset="2"/>
              <a:buNone/>
            </a:pPr>
            <a:endParaRPr lang="ru-RU" sz="2000"/>
          </a:p>
          <a:p>
            <a:pPr eaLnBrk="1" hangingPunct="1"/>
            <a:r>
              <a:rPr lang="ru-RU" sz="2000"/>
              <a:t>Общеобразовательные;</a:t>
            </a:r>
          </a:p>
          <a:p>
            <a:pPr eaLnBrk="1" hangingPunct="1"/>
            <a:endParaRPr lang="ru-RU" sz="2000"/>
          </a:p>
          <a:p>
            <a:pPr eaLnBrk="1" hangingPunct="1"/>
            <a:r>
              <a:rPr lang="ru-RU" sz="2000"/>
              <a:t>Профессиональные.</a:t>
            </a:r>
          </a:p>
        </p:txBody>
      </p:sp>
    </p:spTree>
    <p:extLst>
      <p:ext uri="{BB962C8B-B14F-4D97-AF65-F5344CB8AC3E}">
        <p14:creationId xmlns:p14="http://schemas.microsoft.com/office/powerpoint/2010/main" val="440306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4400" dirty="0"/>
              <a:t>Характеристики системы образования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00808"/>
            <a:ext cx="7772400" cy="443011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400" dirty="0"/>
              <a:t>Стандартизация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dirty="0"/>
              <a:t>Вариативность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dirty="0" err="1"/>
              <a:t>Многоуровневость</a:t>
            </a:r>
            <a:endParaRPr lang="ru-RU" sz="2400" dirty="0"/>
          </a:p>
          <a:p>
            <a:pPr eaLnBrk="1" hangingPunct="1">
              <a:lnSpc>
                <a:spcPct val="80000"/>
              </a:lnSpc>
            </a:pPr>
            <a:r>
              <a:rPr lang="ru-RU" sz="2400" dirty="0"/>
              <a:t>Непрерывность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ru-RU" sz="24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ru-RU" sz="2400" dirty="0"/>
              <a:t>Система образования в России создана таким образом, чтобы, с одной стороны, гарантировать определенный стандартный уровень подготовки всех обучающихся, с другой – обеспечивать им возможности выбора собственного образовательного маршрута и непрерывного повышения своего образовательного уровня.</a:t>
            </a:r>
          </a:p>
        </p:txBody>
      </p:sp>
    </p:spTree>
    <p:extLst>
      <p:ext uri="{BB962C8B-B14F-4D97-AF65-F5344CB8AC3E}">
        <p14:creationId xmlns:p14="http://schemas.microsoft.com/office/powerpoint/2010/main" val="769158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1050" y="908050"/>
            <a:ext cx="6629400" cy="2209800"/>
          </a:xfrm>
        </p:spPr>
        <p:txBody>
          <a:bodyPr/>
          <a:lstStyle/>
          <a:p>
            <a:pPr eaLnBrk="1" hangingPunct="1"/>
            <a:r>
              <a:rPr lang="ru-RU" sz="3600" b="1" dirty="0"/>
              <a:t>Образование как средство личностно-профессионального развития</a:t>
            </a:r>
            <a:endParaRPr lang="ru-RU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ru-RU" b="1" dirty="0"/>
              <a:t>Тенденции развития высшего образования и новые возможности обучающихся</a:t>
            </a:r>
          </a:p>
        </p:txBody>
      </p:sp>
      <p:pic>
        <p:nvPicPr>
          <p:cNvPr id="4" name="Рисунок 3" descr="SFEDU_2013_col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836712"/>
            <a:ext cx="1227448" cy="112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4801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Слои">
  <a:themeElements>
    <a:clrScheme name="Слои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Слои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лои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лои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лои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лои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лои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лои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лои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лои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лои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лои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1684</TotalTime>
  <Words>1554</Words>
  <Application>Microsoft Office PowerPoint</Application>
  <PresentationFormat>Экран (4:3)</PresentationFormat>
  <Paragraphs>142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Wingdings</vt:lpstr>
      <vt:lpstr>Слои</vt:lpstr>
      <vt:lpstr>Образование как средство личностно-профессионального развития</vt:lpstr>
      <vt:lpstr>Функции образования</vt:lpstr>
      <vt:lpstr>Система образования в России включает:</vt:lpstr>
      <vt:lpstr>Система образования</vt:lpstr>
      <vt:lpstr>ФГОС</vt:lpstr>
      <vt:lpstr>ФГОС обеспечивают:</vt:lpstr>
      <vt:lpstr>Образовательные программы</vt:lpstr>
      <vt:lpstr>Характеристики системы образования</vt:lpstr>
      <vt:lpstr>Образование как средство личностно-профессионального развития</vt:lpstr>
      <vt:lpstr>Направления модернизации высшего образования </vt:lpstr>
      <vt:lpstr>Тенденции высшего образования, расширяющие возможности студентов в управлении личностно-профессиональным развитием </vt:lpstr>
      <vt:lpstr>Индивидуализация образовательных траекторий</vt:lpstr>
      <vt:lpstr>Ориентация на формирование профессиональной компетентности </vt:lpstr>
      <vt:lpstr>Инновационные образовательные технологии обеспечивают:</vt:lpstr>
      <vt:lpstr>Особенности деятельности студентов:</vt:lpstr>
      <vt:lpstr>Гуманизация образования</vt:lpstr>
      <vt:lpstr>Резюме</vt:lpstr>
      <vt:lpstr>Образование как средство личностно-профессионального развития</vt:lpstr>
      <vt:lpstr>Студент как субъект учебно-профессиональной деятельности:</vt:lpstr>
      <vt:lpstr>Самоуправляемая учебно- профессиональная деятельность:</vt:lpstr>
      <vt:lpstr>Работающие студенты характеризуются следующими особенностями:</vt:lpstr>
      <vt:lpstr>Характеристики субъекта учебно-профессиональной деятельности:</vt:lpstr>
      <vt:lpstr>Источники мотивов учебно-профессиональной деятельности:</vt:lpstr>
      <vt:lpstr>Виды мотивов учебно-профессиональной деятельности:</vt:lpstr>
      <vt:lpstr>Формированию устойчивой внутренней мотивации способствуют:</vt:lpstr>
      <vt:lpstr>Причины трудностей, испытываемых студентами в связи с самоуправлением учебной деятельностью:</vt:lpstr>
      <vt:lpstr>Резюме</vt:lpstr>
    </vt:vector>
  </TitlesOfParts>
  <Company>MoBIL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HOME</dc:creator>
  <cp:lastModifiedBy>Natalia</cp:lastModifiedBy>
  <cp:revision>166</cp:revision>
  <dcterms:created xsi:type="dcterms:W3CDTF">2010-10-24T06:30:42Z</dcterms:created>
  <dcterms:modified xsi:type="dcterms:W3CDTF">2016-10-18T07:26:35Z</dcterms:modified>
</cp:coreProperties>
</file>