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2"/>
    <p:sldMasterId id="2147483693" r:id="rId3"/>
    <p:sldMasterId id="2147483774" r:id="rId4"/>
  </p:sldMasterIdLst>
  <p:notesMasterIdLst>
    <p:notesMasterId r:id="rId27"/>
  </p:notesMasterIdLst>
  <p:sldIdLst>
    <p:sldId id="279" r:id="rId5"/>
    <p:sldId id="291" r:id="rId6"/>
    <p:sldId id="292" r:id="rId7"/>
    <p:sldId id="293" r:id="rId8"/>
    <p:sldId id="290" r:id="rId9"/>
    <p:sldId id="287" r:id="rId10"/>
    <p:sldId id="288" r:id="rId11"/>
    <p:sldId id="289" r:id="rId12"/>
    <p:sldId id="294" r:id="rId13"/>
    <p:sldId id="299" r:id="rId14"/>
    <p:sldId id="300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1" r:id="rId23"/>
    <p:sldId id="298" r:id="rId24"/>
    <p:sldId id="296" r:id="rId25"/>
    <p:sldId id="297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35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orient="horz" pos="1207">
          <p15:clr>
            <a:srgbClr val="A4A3A4"/>
          </p15:clr>
        </p15:guide>
        <p15:guide id="4" pos="249">
          <p15:clr>
            <a:srgbClr val="A4A3A4"/>
          </p15:clr>
        </p15:guide>
        <p15:guide id="5" pos="40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1FFB8"/>
    <a:srgbClr val="F698C5"/>
    <a:srgbClr val="FFFF00"/>
    <a:srgbClr val="FF9B9B"/>
    <a:srgbClr val="83BFF1"/>
    <a:srgbClr val="66FFFF"/>
    <a:srgbClr val="99FF66"/>
    <a:srgbClr val="3366FF"/>
    <a:srgbClr val="335814"/>
    <a:srgbClr val="33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7" autoAdjust="0"/>
    <p:restoredTop sz="94524" autoAdjust="0"/>
  </p:normalViewPr>
  <p:slideViewPr>
    <p:cSldViewPr showGuides="1">
      <p:cViewPr varScale="1">
        <p:scale>
          <a:sx n="71" d="100"/>
          <a:sy n="71" d="100"/>
        </p:scale>
        <p:origin x="-90" y="-306"/>
      </p:cViewPr>
      <p:guideLst>
        <p:guide orient="horz" pos="935"/>
        <p:guide orient="horz" pos="981"/>
        <p:guide orient="horz" pos="1207"/>
        <p:guide pos="249"/>
        <p:guide pos="40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71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7.xml"/><Relationship Id="rId1" Type="http://schemas.openxmlformats.org/officeDocument/2006/relationships/slide" Target="../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1B3C75-933C-47F4-A98D-DB731C400C61}" type="doc">
      <dgm:prSet loTypeId="urn:microsoft.com/office/officeart/2005/8/layout/hierarchy3" loCatId="hierarchy" qsTypeId="urn:microsoft.com/office/officeart/2005/8/quickstyle/3d2" qsCatId="3D" csTypeId="urn:microsoft.com/office/officeart/2005/8/colors/accent5_1" csCatId="accent5" phldr="1"/>
      <dgm:spPr/>
      <dgm:t>
        <a:bodyPr/>
        <a:lstStyle/>
        <a:p>
          <a:endParaRPr lang="ru-RU"/>
        </a:p>
      </dgm:t>
    </dgm:pt>
    <dgm:pt modelId="{1FAF9CD6-3860-41C8-A623-76A4283DBAFD}">
      <dgm:prSet phldrT="[Текст]" custT="1"/>
      <dgm:spPr/>
      <dgm:t>
        <a:bodyPr/>
        <a:lstStyle/>
        <a:p>
          <a:r>
            <a:rPr lang="ru-RU" sz="2800" b="1" dirty="0" smtClean="0">
              <a:latin typeface="Calibri" pitchFamily="34" charset="0"/>
            </a:rPr>
            <a:t>КОМПОНЕНТЫ:</a:t>
          </a:r>
          <a:endParaRPr lang="ru-RU" sz="2800" dirty="0"/>
        </a:p>
      </dgm:t>
    </dgm:pt>
    <dgm:pt modelId="{39C3CCFF-4D96-47B1-80E7-7DD4E727E24E}" type="parTrans" cxnId="{DC2D1B45-8106-44EC-8433-35B9A1BB06BE}">
      <dgm:prSet/>
      <dgm:spPr/>
      <dgm:t>
        <a:bodyPr/>
        <a:lstStyle/>
        <a:p>
          <a:endParaRPr lang="ru-RU" sz="2800"/>
        </a:p>
      </dgm:t>
    </dgm:pt>
    <dgm:pt modelId="{B3BA00EF-12CE-444F-BAA1-2A99EA681B5D}" type="sibTrans" cxnId="{DC2D1B45-8106-44EC-8433-35B9A1BB06BE}">
      <dgm:prSet/>
      <dgm:spPr/>
      <dgm:t>
        <a:bodyPr/>
        <a:lstStyle/>
        <a:p>
          <a:endParaRPr lang="ru-RU" sz="2800"/>
        </a:p>
      </dgm:t>
    </dgm:pt>
    <dgm:pt modelId="{952FFC4F-C2E5-4936-B195-B319E2D00111}">
      <dgm:prSet custT="1"/>
      <dgm:spPr/>
      <dgm:t>
        <a:bodyPr/>
        <a:lstStyle/>
        <a:p>
          <a:r>
            <a:rPr lang="ru-RU" sz="2800" b="1" dirty="0" smtClean="0">
              <a:latin typeface="Calibri" pitchFamily="34" charset="0"/>
              <a:hlinkClick xmlns:r="http://schemas.openxmlformats.org/officeDocument/2006/relationships" r:id="rId1" action="ppaction://hlinksldjump"/>
            </a:rPr>
            <a:t>ПОВЕДЕНЧЕСКИЙ</a:t>
          </a:r>
          <a:endParaRPr lang="ru-RU" sz="2800" b="1" dirty="0" smtClean="0">
            <a:latin typeface="Calibri" pitchFamily="34" charset="0"/>
          </a:endParaRPr>
        </a:p>
      </dgm:t>
    </dgm:pt>
    <dgm:pt modelId="{E141D762-286A-4B0D-9DA5-1677085D132B}" type="parTrans" cxnId="{E4E0B194-E161-47C9-8751-15F930544696}">
      <dgm:prSet/>
      <dgm:spPr/>
      <dgm:t>
        <a:bodyPr/>
        <a:lstStyle/>
        <a:p>
          <a:endParaRPr lang="ru-RU" sz="2800"/>
        </a:p>
      </dgm:t>
    </dgm:pt>
    <dgm:pt modelId="{7D75F62F-87DB-4B5F-8C5E-81A26A360FC5}" type="sibTrans" cxnId="{E4E0B194-E161-47C9-8751-15F930544696}">
      <dgm:prSet/>
      <dgm:spPr/>
      <dgm:t>
        <a:bodyPr/>
        <a:lstStyle/>
        <a:p>
          <a:endParaRPr lang="ru-RU" sz="2800"/>
        </a:p>
      </dgm:t>
    </dgm:pt>
    <dgm:pt modelId="{33CD41C0-322C-4147-A777-27F40FE0B1F4}">
      <dgm:prSet custT="1"/>
      <dgm:spPr/>
      <dgm:t>
        <a:bodyPr/>
        <a:lstStyle/>
        <a:p>
          <a:r>
            <a:rPr lang="ru-RU" sz="2800" b="1" dirty="0" smtClean="0">
              <a:latin typeface="Calibri" pitchFamily="34" charset="0"/>
              <a:hlinkClick xmlns:r="http://schemas.openxmlformats.org/officeDocument/2006/relationships" r:id="rId2" action="ppaction://hlinksldjump"/>
            </a:rPr>
            <a:t>СОДЕРЖАТЕЛЬНЫЙ</a:t>
          </a:r>
          <a:endParaRPr lang="ru-RU" sz="2800" b="1" dirty="0" smtClean="0">
            <a:latin typeface="Calibri" pitchFamily="34" charset="0"/>
          </a:endParaRPr>
        </a:p>
      </dgm:t>
    </dgm:pt>
    <dgm:pt modelId="{0664DE15-4078-4B0A-8C76-E3A2D1F6BE91}" type="parTrans" cxnId="{24FEECA4-8557-4D84-9DA7-37FC4DB9FEE1}">
      <dgm:prSet/>
      <dgm:spPr/>
      <dgm:t>
        <a:bodyPr/>
        <a:lstStyle/>
        <a:p>
          <a:endParaRPr lang="ru-RU" sz="2800"/>
        </a:p>
      </dgm:t>
    </dgm:pt>
    <dgm:pt modelId="{DE082B61-E4F3-478A-BFA4-04922936D439}" type="sibTrans" cxnId="{24FEECA4-8557-4D84-9DA7-37FC4DB9FEE1}">
      <dgm:prSet/>
      <dgm:spPr/>
      <dgm:t>
        <a:bodyPr/>
        <a:lstStyle/>
        <a:p>
          <a:endParaRPr lang="ru-RU" sz="2800"/>
        </a:p>
      </dgm:t>
    </dgm:pt>
    <dgm:pt modelId="{D8B8B24D-2253-48FC-90D9-6A719B66B6CB}">
      <dgm:prSet custT="1"/>
      <dgm:spPr/>
      <dgm:t>
        <a:bodyPr/>
        <a:lstStyle/>
        <a:p>
          <a:r>
            <a:rPr lang="ru-RU" sz="2800" b="1" dirty="0" smtClean="0">
              <a:latin typeface="Calibri" pitchFamily="34" charset="0"/>
              <a:hlinkClick xmlns:r="http://schemas.openxmlformats.org/officeDocument/2006/relationships" r:id="rId3" action="ppaction://hlinksldjump"/>
            </a:rPr>
            <a:t>ТЕХНИЧЕСКИЙ</a:t>
          </a:r>
          <a:endParaRPr lang="ru-RU" sz="2800" b="1" dirty="0" smtClean="0">
            <a:latin typeface="Calibri" pitchFamily="34" charset="0"/>
          </a:endParaRPr>
        </a:p>
      </dgm:t>
    </dgm:pt>
    <dgm:pt modelId="{2F9A7832-6F4C-46A4-AFB5-579AFEFEE965}" type="parTrans" cxnId="{CF3757EB-8896-4A27-B727-976831ED8B96}">
      <dgm:prSet/>
      <dgm:spPr/>
      <dgm:t>
        <a:bodyPr/>
        <a:lstStyle/>
        <a:p>
          <a:endParaRPr lang="ru-RU" sz="2800"/>
        </a:p>
      </dgm:t>
    </dgm:pt>
    <dgm:pt modelId="{39BC2AC4-A5C6-43D4-8335-3B0E143BF8F4}" type="sibTrans" cxnId="{CF3757EB-8896-4A27-B727-976831ED8B96}">
      <dgm:prSet/>
      <dgm:spPr/>
      <dgm:t>
        <a:bodyPr/>
        <a:lstStyle/>
        <a:p>
          <a:endParaRPr lang="ru-RU" sz="2800"/>
        </a:p>
      </dgm:t>
    </dgm:pt>
    <dgm:pt modelId="{174E2184-5275-407D-9A3C-418F9EE1CEDE}" type="pres">
      <dgm:prSet presAssocID="{E41B3C75-933C-47F4-A98D-DB731C400C6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28A0C609-E4FC-4DCB-B0AA-06FF5762FFDA}" type="pres">
      <dgm:prSet presAssocID="{1FAF9CD6-3860-41C8-A623-76A4283DBAFD}" presName="root" presStyleCnt="0"/>
      <dgm:spPr/>
    </dgm:pt>
    <dgm:pt modelId="{64A4FDE3-45E0-497F-83F9-5AC4C622D9E3}" type="pres">
      <dgm:prSet presAssocID="{1FAF9CD6-3860-41C8-A623-76A4283DBAFD}" presName="rootComposite" presStyleCnt="0"/>
      <dgm:spPr/>
    </dgm:pt>
    <dgm:pt modelId="{DD3EE537-9EA7-44A6-93E5-86E48A7B2414}" type="pres">
      <dgm:prSet presAssocID="{1FAF9CD6-3860-41C8-A623-76A4283DBAFD}" presName="rootText" presStyleLbl="node1" presStyleIdx="0" presStyleCnt="1" custScaleX="167014" custLinFactNeighborX="-86845"/>
      <dgm:spPr/>
      <dgm:t>
        <a:bodyPr/>
        <a:lstStyle/>
        <a:p>
          <a:endParaRPr lang="ru-RU"/>
        </a:p>
      </dgm:t>
    </dgm:pt>
    <dgm:pt modelId="{A4E4BF4E-BF8F-4AD2-9167-1234E6D5167D}" type="pres">
      <dgm:prSet presAssocID="{1FAF9CD6-3860-41C8-A623-76A4283DBAFD}" presName="rootConnector" presStyleLbl="node1" presStyleIdx="0" presStyleCnt="1"/>
      <dgm:spPr/>
      <dgm:t>
        <a:bodyPr/>
        <a:lstStyle/>
        <a:p>
          <a:endParaRPr lang="ru-RU"/>
        </a:p>
      </dgm:t>
    </dgm:pt>
    <dgm:pt modelId="{A2B66841-BA70-4875-B568-6077433F35BF}" type="pres">
      <dgm:prSet presAssocID="{1FAF9CD6-3860-41C8-A623-76A4283DBAFD}" presName="childShape" presStyleCnt="0"/>
      <dgm:spPr/>
    </dgm:pt>
    <dgm:pt modelId="{0690C0A4-F1A2-458D-BB43-4DA3786F6985}" type="pres">
      <dgm:prSet presAssocID="{E141D762-286A-4B0D-9DA5-1677085D132B}" presName="Name13" presStyleLbl="parChTrans1D2" presStyleIdx="0" presStyleCnt="3"/>
      <dgm:spPr/>
      <dgm:t>
        <a:bodyPr/>
        <a:lstStyle/>
        <a:p>
          <a:endParaRPr lang="ru-RU"/>
        </a:p>
      </dgm:t>
    </dgm:pt>
    <dgm:pt modelId="{33A12CAA-1823-4A7B-93FC-502847843EC9}" type="pres">
      <dgm:prSet presAssocID="{952FFC4F-C2E5-4936-B195-B319E2D00111}" presName="childText" presStyleLbl="bgAcc1" presStyleIdx="0" presStyleCnt="3" custScaleX="292080" custLinFactNeighborX="6258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CC5F90-F20B-4E88-B018-7716B68CD0F4}" type="pres">
      <dgm:prSet presAssocID="{0664DE15-4078-4B0A-8C76-E3A2D1F6BE91}" presName="Name13" presStyleLbl="parChTrans1D2" presStyleIdx="1" presStyleCnt="3"/>
      <dgm:spPr/>
      <dgm:t>
        <a:bodyPr/>
        <a:lstStyle/>
        <a:p>
          <a:endParaRPr lang="ru-RU"/>
        </a:p>
      </dgm:t>
    </dgm:pt>
    <dgm:pt modelId="{273EBBFF-0A8D-47AF-ABDD-8819C0DB8C7B}" type="pres">
      <dgm:prSet presAssocID="{33CD41C0-322C-4147-A777-27F40FE0B1F4}" presName="childText" presStyleLbl="bgAcc1" presStyleIdx="1" presStyleCnt="3" custScaleX="292080" custLinFactNeighborX="6258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496CFD-B6FE-4ACC-844E-775903F572EF}" type="pres">
      <dgm:prSet presAssocID="{2F9A7832-6F4C-46A4-AFB5-579AFEFEE965}" presName="Name13" presStyleLbl="parChTrans1D2" presStyleIdx="2" presStyleCnt="3"/>
      <dgm:spPr/>
      <dgm:t>
        <a:bodyPr/>
        <a:lstStyle/>
        <a:p>
          <a:endParaRPr lang="ru-RU"/>
        </a:p>
      </dgm:t>
    </dgm:pt>
    <dgm:pt modelId="{4322C5C4-7EE5-44ED-AA60-F4B185642A74}" type="pres">
      <dgm:prSet presAssocID="{D8B8B24D-2253-48FC-90D9-6A719B66B6CB}" presName="childText" presStyleLbl="bgAcc1" presStyleIdx="2" presStyleCnt="3" custScaleX="292080" custLinFactNeighborX="6258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01406BA-9C82-4E3A-810B-B2EC816FD94E}" type="presOf" srcId="{D8B8B24D-2253-48FC-90D9-6A719B66B6CB}" destId="{4322C5C4-7EE5-44ED-AA60-F4B185642A74}" srcOrd="0" destOrd="0" presId="urn:microsoft.com/office/officeart/2005/8/layout/hierarchy3"/>
    <dgm:cxn modelId="{CF3757EB-8896-4A27-B727-976831ED8B96}" srcId="{1FAF9CD6-3860-41C8-A623-76A4283DBAFD}" destId="{D8B8B24D-2253-48FC-90D9-6A719B66B6CB}" srcOrd="2" destOrd="0" parTransId="{2F9A7832-6F4C-46A4-AFB5-579AFEFEE965}" sibTransId="{39BC2AC4-A5C6-43D4-8335-3B0E143BF8F4}"/>
    <dgm:cxn modelId="{16B7D729-0DD0-45D7-A704-C3A31741DE31}" type="presOf" srcId="{E141D762-286A-4B0D-9DA5-1677085D132B}" destId="{0690C0A4-F1A2-458D-BB43-4DA3786F6985}" srcOrd="0" destOrd="0" presId="urn:microsoft.com/office/officeart/2005/8/layout/hierarchy3"/>
    <dgm:cxn modelId="{EC07834E-0DEF-4971-9607-64E9A7FE1852}" type="presOf" srcId="{33CD41C0-322C-4147-A777-27F40FE0B1F4}" destId="{273EBBFF-0A8D-47AF-ABDD-8819C0DB8C7B}" srcOrd="0" destOrd="0" presId="urn:microsoft.com/office/officeart/2005/8/layout/hierarchy3"/>
    <dgm:cxn modelId="{D32E775E-1FD4-47EE-9505-36351FAADF18}" type="presOf" srcId="{2F9A7832-6F4C-46A4-AFB5-579AFEFEE965}" destId="{8D496CFD-B6FE-4ACC-844E-775903F572EF}" srcOrd="0" destOrd="0" presId="urn:microsoft.com/office/officeart/2005/8/layout/hierarchy3"/>
    <dgm:cxn modelId="{DC2D1B45-8106-44EC-8433-35B9A1BB06BE}" srcId="{E41B3C75-933C-47F4-A98D-DB731C400C61}" destId="{1FAF9CD6-3860-41C8-A623-76A4283DBAFD}" srcOrd="0" destOrd="0" parTransId="{39C3CCFF-4D96-47B1-80E7-7DD4E727E24E}" sibTransId="{B3BA00EF-12CE-444F-BAA1-2A99EA681B5D}"/>
    <dgm:cxn modelId="{314E1BB4-5203-4407-B9D0-4BF4B563CAFF}" type="presOf" srcId="{E41B3C75-933C-47F4-A98D-DB731C400C61}" destId="{174E2184-5275-407D-9A3C-418F9EE1CEDE}" srcOrd="0" destOrd="0" presId="urn:microsoft.com/office/officeart/2005/8/layout/hierarchy3"/>
    <dgm:cxn modelId="{24FEECA4-8557-4D84-9DA7-37FC4DB9FEE1}" srcId="{1FAF9CD6-3860-41C8-A623-76A4283DBAFD}" destId="{33CD41C0-322C-4147-A777-27F40FE0B1F4}" srcOrd="1" destOrd="0" parTransId="{0664DE15-4078-4B0A-8C76-E3A2D1F6BE91}" sibTransId="{DE082B61-E4F3-478A-BFA4-04922936D439}"/>
    <dgm:cxn modelId="{1B2D900B-22B1-434B-B6C3-04A319866C22}" type="presOf" srcId="{0664DE15-4078-4B0A-8C76-E3A2D1F6BE91}" destId="{4ECC5F90-F20B-4E88-B018-7716B68CD0F4}" srcOrd="0" destOrd="0" presId="urn:microsoft.com/office/officeart/2005/8/layout/hierarchy3"/>
    <dgm:cxn modelId="{4F7246BB-33B6-404A-82B5-7ABC73741AB5}" type="presOf" srcId="{1FAF9CD6-3860-41C8-A623-76A4283DBAFD}" destId="{A4E4BF4E-BF8F-4AD2-9167-1234E6D5167D}" srcOrd="1" destOrd="0" presId="urn:microsoft.com/office/officeart/2005/8/layout/hierarchy3"/>
    <dgm:cxn modelId="{F2026D81-D3BC-4F5F-A0A4-7E90134BBCE8}" type="presOf" srcId="{1FAF9CD6-3860-41C8-A623-76A4283DBAFD}" destId="{DD3EE537-9EA7-44A6-93E5-86E48A7B2414}" srcOrd="0" destOrd="0" presId="urn:microsoft.com/office/officeart/2005/8/layout/hierarchy3"/>
    <dgm:cxn modelId="{E4E0B194-E161-47C9-8751-15F930544696}" srcId="{1FAF9CD6-3860-41C8-A623-76A4283DBAFD}" destId="{952FFC4F-C2E5-4936-B195-B319E2D00111}" srcOrd="0" destOrd="0" parTransId="{E141D762-286A-4B0D-9DA5-1677085D132B}" sibTransId="{7D75F62F-87DB-4B5F-8C5E-81A26A360FC5}"/>
    <dgm:cxn modelId="{B6047031-6AE5-46B5-B08F-A0F980D65E7D}" type="presOf" srcId="{952FFC4F-C2E5-4936-B195-B319E2D00111}" destId="{33A12CAA-1823-4A7B-93FC-502847843EC9}" srcOrd="0" destOrd="0" presId="urn:microsoft.com/office/officeart/2005/8/layout/hierarchy3"/>
    <dgm:cxn modelId="{15622C88-12A2-46D0-956C-9DE7B130DD87}" type="presParOf" srcId="{174E2184-5275-407D-9A3C-418F9EE1CEDE}" destId="{28A0C609-E4FC-4DCB-B0AA-06FF5762FFDA}" srcOrd="0" destOrd="0" presId="urn:microsoft.com/office/officeart/2005/8/layout/hierarchy3"/>
    <dgm:cxn modelId="{6727E9F4-741A-4E5B-8081-67E440979956}" type="presParOf" srcId="{28A0C609-E4FC-4DCB-B0AA-06FF5762FFDA}" destId="{64A4FDE3-45E0-497F-83F9-5AC4C622D9E3}" srcOrd="0" destOrd="0" presId="urn:microsoft.com/office/officeart/2005/8/layout/hierarchy3"/>
    <dgm:cxn modelId="{CDC35168-B79B-420C-8B61-23A7A5BBA908}" type="presParOf" srcId="{64A4FDE3-45E0-497F-83F9-5AC4C622D9E3}" destId="{DD3EE537-9EA7-44A6-93E5-86E48A7B2414}" srcOrd="0" destOrd="0" presId="urn:microsoft.com/office/officeart/2005/8/layout/hierarchy3"/>
    <dgm:cxn modelId="{7F051C58-D3BE-4E33-8A43-58E4E28AECCD}" type="presParOf" srcId="{64A4FDE3-45E0-497F-83F9-5AC4C622D9E3}" destId="{A4E4BF4E-BF8F-4AD2-9167-1234E6D5167D}" srcOrd="1" destOrd="0" presId="urn:microsoft.com/office/officeart/2005/8/layout/hierarchy3"/>
    <dgm:cxn modelId="{89B567E8-A01B-4E3D-B7E2-C38E46919EF7}" type="presParOf" srcId="{28A0C609-E4FC-4DCB-B0AA-06FF5762FFDA}" destId="{A2B66841-BA70-4875-B568-6077433F35BF}" srcOrd="1" destOrd="0" presId="urn:microsoft.com/office/officeart/2005/8/layout/hierarchy3"/>
    <dgm:cxn modelId="{82DB7535-5B3C-4BFD-837B-2F9202E6240D}" type="presParOf" srcId="{A2B66841-BA70-4875-B568-6077433F35BF}" destId="{0690C0A4-F1A2-458D-BB43-4DA3786F6985}" srcOrd="0" destOrd="0" presId="urn:microsoft.com/office/officeart/2005/8/layout/hierarchy3"/>
    <dgm:cxn modelId="{02D7B3FD-9E72-4F3F-920B-674CC9FB3591}" type="presParOf" srcId="{A2B66841-BA70-4875-B568-6077433F35BF}" destId="{33A12CAA-1823-4A7B-93FC-502847843EC9}" srcOrd="1" destOrd="0" presId="urn:microsoft.com/office/officeart/2005/8/layout/hierarchy3"/>
    <dgm:cxn modelId="{2361E4BD-B13F-4908-882A-DFC5EA5EA52D}" type="presParOf" srcId="{A2B66841-BA70-4875-B568-6077433F35BF}" destId="{4ECC5F90-F20B-4E88-B018-7716B68CD0F4}" srcOrd="2" destOrd="0" presId="urn:microsoft.com/office/officeart/2005/8/layout/hierarchy3"/>
    <dgm:cxn modelId="{2F387BE8-F835-4247-8053-6D5D3C9DC95F}" type="presParOf" srcId="{A2B66841-BA70-4875-B568-6077433F35BF}" destId="{273EBBFF-0A8D-47AF-ABDD-8819C0DB8C7B}" srcOrd="3" destOrd="0" presId="urn:microsoft.com/office/officeart/2005/8/layout/hierarchy3"/>
    <dgm:cxn modelId="{B601558C-89B3-4875-BA96-7D4D0682106A}" type="presParOf" srcId="{A2B66841-BA70-4875-B568-6077433F35BF}" destId="{8D496CFD-B6FE-4ACC-844E-775903F572EF}" srcOrd="4" destOrd="0" presId="urn:microsoft.com/office/officeart/2005/8/layout/hierarchy3"/>
    <dgm:cxn modelId="{6A631081-5373-4AFC-A7ED-19BC002442F2}" type="presParOf" srcId="{A2B66841-BA70-4875-B568-6077433F35BF}" destId="{4322C5C4-7EE5-44ED-AA60-F4B185642A7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D3EE537-9EA7-44A6-93E5-86E48A7B2414}">
      <dsp:nvSpPr>
        <dsp:cNvPr id="0" name=""/>
        <dsp:cNvSpPr/>
      </dsp:nvSpPr>
      <dsp:spPr>
        <a:xfrm>
          <a:off x="0" y="2227"/>
          <a:ext cx="3603205" cy="1078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Calibri" pitchFamily="34" charset="0"/>
            </a:rPr>
            <a:t>КОМПОНЕНТЫ:</a:t>
          </a:r>
          <a:endParaRPr lang="ru-RU" sz="2800" kern="1200" dirty="0"/>
        </a:p>
      </dsp:txBody>
      <dsp:txXfrm>
        <a:off x="0" y="2227"/>
        <a:ext cx="3603205" cy="1078713"/>
      </dsp:txXfrm>
    </dsp:sp>
    <dsp:sp modelId="{0690C0A4-F1A2-458D-BB43-4DA3786F6985}">
      <dsp:nvSpPr>
        <dsp:cNvPr id="0" name=""/>
        <dsp:cNvSpPr/>
      </dsp:nvSpPr>
      <dsp:spPr>
        <a:xfrm>
          <a:off x="360320" y="1080940"/>
          <a:ext cx="2808018" cy="809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9035"/>
              </a:lnTo>
              <a:lnTo>
                <a:pt x="2808018" y="80903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12CAA-1823-4A7B-93FC-502847843EC9}">
      <dsp:nvSpPr>
        <dsp:cNvPr id="0" name=""/>
        <dsp:cNvSpPr/>
      </dsp:nvSpPr>
      <dsp:spPr>
        <a:xfrm>
          <a:off x="3168338" y="1350619"/>
          <a:ext cx="5041130" cy="1078713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Calibri" pitchFamily="34" charset="0"/>
              <a:hlinkClick xmlns:r="http://schemas.openxmlformats.org/officeDocument/2006/relationships" r:id="" action="ppaction://hlinksldjump"/>
            </a:rPr>
            <a:t>ПОВЕДЕНЧЕСКИЙ</a:t>
          </a:r>
          <a:endParaRPr lang="ru-RU" sz="2800" b="1" kern="1200" dirty="0" smtClean="0">
            <a:latin typeface="Calibri" pitchFamily="34" charset="0"/>
          </a:endParaRPr>
        </a:p>
      </dsp:txBody>
      <dsp:txXfrm>
        <a:off x="3168338" y="1350619"/>
        <a:ext cx="5041130" cy="1078713"/>
      </dsp:txXfrm>
    </dsp:sp>
    <dsp:sp modelId="{4ECC5F90-F20B-4E88-B018-7716B68CD0F4}">
      <dsp:nvSpPr>
        <dsp:cNvPr id="0" name=""/>
        <dsp:cNvSpPr/>
      </dsp:nvSpPr>
      <dsp:spPr>
        <a:xfrm>
          <a:off x="360320" y="1080940"/>
          <a:ext cx="2808018" cy="2157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7427"/>
              </a:lnTo>
              <a:lnTo>
                <a:pt x="2808018" y="2157427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EBBFF-0A8D-47AF-ABDD-8819C0DB8C7B}">
      <dsp:nvSpPr>
        <dsp:cNvPr id="0" name=""/>
        <dsp:cNvSpPr/>
      </dsp:nvSpPr>
      <dsp:spPr>
        <a:xfrm>
          <a:off x="3168338" y="2699011"/>
          <a:ext cx="5041130" cy="1078713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Calibri" pitchFamily="34" charset="0"/>
              <a:hlinkClick xmlns:r="http://schemas.openxmlformats.org/officeDocument/2006/relationships" r:id="" action="ppaction://hlinksldjump"/>
            </a:rPr>
            <a:t>СОДЕРЖАТЕЛЬНЫЙ</a:t>
          </a:r>
          <a:endParaRPr lang="ru-RU" sz="2800" b="1" kern="1200" dirty="0" smtClean="0">
            <a:latin typeface="Calibri" pitchFamily="34" charset="0"/>
          </a:endParaRPr>
        </a:p>
      </dsp:txBody>
      <dsp:txXfrm>
        <a:off x="3168338" y="2699011"/>
        <a:ext cx="5041130" cy="1078713"/>
      </dsp:txXfrm>
    </dsp:sp>
    <dsp:sp modelId="{8D496CFD-B6FE-4ACC-844E-775903F572EF}">
      <dsp:nvSpPr>
        <dsp:cNvPr id="0" name=""/>
        <dsp:cNvSpPr/>
      </dsp:nvSpPr>
      <dsp:spPr>
        <a:xfrm>
          <a:off x="360320" y="1080940"/>
          <a:ext cx="2808018" cy="3505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5819"/>
              </a:lnTo>
              <a:lnTo>
                <a:pt x="2808018" y="350581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2C5C4-7EE5-44ED-AA60-F4B185642A74}">
      <dsp:nvSpPr>
        <dsp:cNvPr id="0" name=""/>
        <dsp:cNvSpPr/>
      </dsp:nvSpPr>
      <dsp:spPr>
        <a:xfrm>
          <a:off x="3168338" y="4047403"/>
          <a:ext cx="5041130" cy="1078713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Calibri" pitchFamily="34" charset="0"/>
              <a:hlinkClick xmlns:r="http://schemas.openxmlformats.org/officeDocument/2006/relationships" r:id="" action="ppaction://hlinksldjump"/>
            </a:rPr>
            <a:t>ТЕХНИЧЕСКИЙ</a:t>
          </a:r>
          <a:endParaRPr lang="ru-RU" sz="2800" b="1" kern="1200" dirty="0" smtClean="0">
            <a:latin typeface="Calibri" pitchFamily="34" charset="0"/>
          </a:endParaRPr>
        </a:p>
      </dsp:txBody>
      <dsp:txXfrm>
        <a:off x="3168338" y="4047403"/>
        <a:ext cx="5041130" cy="1078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39B81-10AF-47BD-A154-310646A4A1AF}" type="datetimeFigureOut">
              <a:rPr lang="ru-RU" smtClean="0"/>
              <a:pPr/>
              <a:t>30.09.2016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F9085-0A6E-4D5F-A3F0-CD4507F871E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53FB95-2F4C-4B82-BDAB-D479EF43A343}" type="slidenum"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524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3FB95-2F4C-4B82-BDAB-D479EF43A343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79512" y="6232524"/>
            <a:ext cx="8568952" cy="436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07504" y="980728"/>
            <a:ext cx="8748464" cy="436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advClick="0" advTm="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32457F15-2D08-4546-82D7-4628F140FB11}" type="datetime1">
              <a:rPr lang="en-US" smtClean="0"/>
              <a:pPr/>
              <a:t>9/30/2016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8F581DF5-C21C-423D-8366-0AC81B9ECF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 advTm="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36D70699-3ED2-49C3-9205-5F0245F04056}" type="datetime1">
              <a:rPr lang="en-US" smtClean="0"/>
              <a:pPr/>
              <a:t>9/30/2016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8F581DF5-C21C-423D-8366-0AC81B9ECFD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advClick="0" advTm="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8F581DF5-C21C-423D-8366-0AC81B9ECFD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3851920" y="3141092"/>
            <a:ext cx="4320480" cy="64794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/>
          </p:nvPr>
        </p:nvSpPr>
        <p:spPr>
          <a:xfrm>
            <a:off x="539552" y="2780928"/>
            <a:ext cx="3024336" cy="1296144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</p:cSld>
  <p:clrMapOvr>
    <a:masterClrMapping/>
  </p:clrMapOvr>
  <p:transition advClick="0" advTm="5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8F581DF5-C21C-423D-8366-0AC81B9ECF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 advTm="5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Рисунок 16" descr="7-tns-media-research.jpg"/>
          <p:cNvPicPr preferRelativeResize="0"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25731" y="6335005"/>
            <a:ext cx="1403869" cy="31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 descr="Kantar Network.jpg"/>
          <p:cNvPicPr preferRelativeResize="0">
            <a:picLocks noChangeAspect="1"/>
          </p:cNvPicPr>
          <p:nvPr/>
        </p:nvPicPr>
        <p:blipFill>
          <a:blip r:embed="rId3" cstate="screen"/>
          <a:srcRect l="4909" t="22751" r="5074" b="10513"/>
          <a:stretch>
            <a:fillRect/>
          </a:stretch>
        </p:blipFill>
        <p:spPr bwMode="auto">
          <a:xfrm>
            <a:off x="914400" y="6427651"/>
            <a:ext cx="195103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50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www.party-land-of-delran-nj.com/Portals/25/balloons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32" y="0"/>
            <a:ext cx="9144032" cy="6858000"/>
          </a:xfrm>
          <a:prstGeom prst="rect">
            <a:avLst/>
          </a:prstGeom>
          <a:noFill/>
        </p:spPr>
      </p:pic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089104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30008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Рисунок 16" descr="7-tns-media-research.jpg"/>
          <p:cNvPicPr preferRelativeResize="0"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25731" y="6335005"/>
            <a:ext cx="1403869" cy="31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 descr="Kantar Network.jpg"/>
          <p:cNvPicPr preferRelativeResize="0">
            <a:picLocks noChangeAspect="1"/>
          </p:cNvPicPr>
          <p:nvPr/>
        </p:nvPicPr>
        <p:blipFill>
          <a:blip r:embed="rId4" cstate="screen"/>
          <a:srcRect l="4909" t="22751" r="5074" b="10513"/>
          <a:stretch>
            <a:fillRect/>
          </a:stretch>
        </p:blipFill>
        <p:spPr bwMode="auto">
          <a:xfrm>
            <a:off x="914400" y="6427651"/>
            <a:ext cx="195103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5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696744" cy="12675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03648" y="1844824"/>
            <a:ext cx="6696744" cy="4251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8424" y="6248400"/>
            <a:ext cx="526976" cy="4572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fld id="{8F581DF5-C21C-423D-8366-0AC81B9ECFD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>
          <a:xfrm>
            <a:off x="1403648" y="6248400"/>
            <a:ext cx="6697365" cy="4572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 advClick="0" advTm="5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L light orange Body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0100" y="245067"/>
            <a:ext cx="800105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SzPct val="190000"/>
              <a:defRPr lang="en-GB" sz="2800" b="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ヒラギノ角ゴ Pro W3" pitchFamily="-110" charset="-128"/>
                <a:cs typeface="Arial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85786" y="857232"/>
            <a:ext cx="8276214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Diagonal Corner Rectangle 10"/>
          <p:cNvSpPr/>
          <p:nvPr userDrawn="1"/>
        </p:nvSpPr>
        <p:spPr>
          <a:xfrm flipH="1">
            <a:off x="71406" y="6286520"/>
            <a:ext cx="8173002" cy="500066"/>
          </a:xfrm>
          <a:prstGeom prst="snip2Diag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 dirty="0">
              <a:latin typeface="+mn-lt"/>
            </a:endParaRPr>
          </a:p>
          <a:p>
            <a:pPr algn="ctr"/>
            <a:endParaRPr lang="en-GB" sz="11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8" name="Picture 17" descr="digital green.png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2844" y="214290"/>
            <a:ext cx="714380" cy="720409"/>
          </a:xfrm>
          <a:prstGeom prst="rect">
            <a:avLst/>
          </a:prstGeom>
        </p:spPr>
      </p:pic>
      <p:pic>
        <p:nvPicPr>
          <p:cNvPr id="13" name="Picture 6" descr="logo_vnz_z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8424000" y="6228000"/>
            <a:ext cx="700442" cy="59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Содержимое 7"/>
          <p:cNvSpPr>
            <a:spLocks noGrp="1"/>
          </p:cNvSpPr>
          <p:nvPr>
            <p:ph sz="quarter" idx="1"/>
          </p:nvPr>
        </p:nvSpPr>
        <p:spPr>
          <a:xfrm>
            <a:off x="827584" y="1153196"/>
            <a:ext cx="7416824" cy="4896544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400">
                <a:latin typeface="+mn-lt"/>
              </a:defRPr>
            </a:lvl1pPr>
            <a:lvl2pPr>
              <a:buFont typeface="Wingdings" pitchFamily="2" charset="2"/>
              <a:buChar char="§"/>
              <a:defRPr sz="2000">
                <a:latin typeface="+mn-lt"/>
              </a:defRPr>
            </a:lvl2pPr>
            <a:lvl3pPr>
              <a:buFont typeface="Wingdings" pitchFamily="2" charset="2"/>
              <a:buChar char="§"/>
              <a:defRPr sz="2000">
                <a:latin typeface="+mn-lt"/>
              </a:defRPr>
            </a:lvl3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827584" y="6235700"/>
            <a:ext cx="7488832" cy="5715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n-lt"/>
                <a:cs typeface="Arial" pitchFamily="34" charset="0"/>
              </a:defRPr>
            </a:lvl1pPr>
            <a:lvl2pPr>
              <a:buNone/>
              <a:defRPr sz="1100"/>
            </a:lvl2pPr>
            <a:lvl3pPr>
              <a:buNone/>
              <a:defRPr sz="105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251520" y="6381328"/>
            <a:ext cx="432048" cy="28803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pPr algn="l" fontAlgn="base">
              <a:spcAft>
                <a:spcPct val="0"/>
              </a:spcAft>
              <a:defRPr/>
            </a:pPr>
            <a:fld id="{9DC33451-7B61-4492-A445-E4A074DC0763}" type="slidenum">
              <a:rPr lang="ru-RU" smtClean="0"/>
              <a:pPr algn="l" fontAlgn="base">
                <a:spcAft>
                  <a:spcPct val="0"/>
                </a:spcAft>
                <a:defRPr/>
              </a:pPr>
              <a:t>‹#›</a:t>
            </a:fld>
            <a:endParaRPr lang="ru-RU" dirty="0"/>
          </a:p>
        </p:txBody>
      </p:sp>
      <p:pic>
        <p:nvPicPr>
          <p:cNvPr id="16" name="Picture 6" descr="logo_v2"/>
          <p:cNvPicPr preferRelativeResize="0"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6002" y="72002"/>
            <a:ext cx="855107" cy="855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5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92786436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5004048" y="188640"/>
            <a:ext cx="3034574" cy="4509120"/>
          </a:xfrm>
          <a:prstGeom prst="rect">
            <a:avLst/>
          </a:prstGeom>
        </p:spPr>
      </p:pic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9" name="Рисунок 16" descr="7-tns-media-research.jpg"/>
          <p:cNvPicPr preferRelativeResize="0"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25731" y="6335005"/>
            <a:ext cx="1403869" cy="31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Рисунок 19" descr="Kantar Network.jpg"/>
          <p:cNvPicPr preferRelativeResize="0">
            <a:picLocks noChangeAspect="1"/>
          </p:cNvPicPr>
          <p:nvPr userDrawn="1"/>
        </p:nvPicPr>
        <p:blipFill>
          <a:blip r:embed="rId4" cstate="screen"/>
          <a:srcRect l="4909" t="22751" r="5074" b="10513"/>
          <a:stretch>
            <a:fillRect/>
          </a:stretch>
        </p:blipFill>
        <p:spPr bwMode="auto">
          <a:xfrm>
            <a:off x="914400" y="6427651"/>
            <a:ext cx="195103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5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70788" cy="9906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E5B6F"/>
              </a:solidFill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 dirty="0"/>
          </a:p>
        </p:txBody>
      </p:sp>
    </p:spTree>
  </p:cSld>
  <p:clrMapOvr>
    <a:masterClrMapping/>
  </p:clrMapOvr>
  <p:transition advClick="0" advTm="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70788" cy="9906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kumimoji="0" lang="ru-RU"/>
              <a:t>Образец заголовка</a:t>
            </a:r>
            <a:endParaRPr kumimoji="0"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ru-RU" dirty="0"/>
          </a:p>
        </p:txBody>
      </p:sp>
    </p:spTree>
  </p:cSld>
  <p:clrMapOvr>
    <a:masterClrMapping/>
  </p:clrMapOvr>
  <p:transition advClick="0" advTm="500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C5AF2E2E-18BB-44B4-AEA3-4068B689DD09}" type="datetime1">
              <a:rPr lang="en-US" smtClean="0">
                <a:solidFill>
                  <a:prstClr val="white"/>
                </a:solidFill>
              </a:rPr>
              <a:pPr/>
              <a:t>9/30/2016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>
              <a:solidFill>
                <a:srgbClr val="D6EC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</p:spPr>
        <p:txBody>
          <a:bodyPr/>
          <a:lstStyle/>
          <a:p>
            <a:fld id="{3ECCD4E7-829B-4B55-B78C-262780546DBB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 advTm="5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0A2A9461-5D65-49E1-874B-CE1A449F98DA}" type="datetime1">
              <a:rPr lang="en-US" smtClean="0">
                <a:solidFill>
                  <a:prstClr val="black"/>
                </a:solidFill>
              </a:rPr>
              <a:pPr/>
              <a:t>9/30/2016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E5B6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3ECCD4E7-829B-4B55-B78C-262780546DBB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 advClick="0" advTm="5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52E87269-0860-43BB-900C-EC8ED3AD54D6}" type="datetime1">
              <a:rPr lang="en-US" smtClean="0">
                <a:solidFill>
                  <a:prstClr val="black"/>
                </a:solidFill>
              </a:rPr>
              <a:pPr/>
              <a:t>9/30/2016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E5B6F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3ECCD4E7-829B-4B55-B78C-262780546DBB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 advClick="0" advTm="5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 userDrawn="1"/>
        </p:nvSpPr>
        <p:spPr>
          <a:xfrm>
            <a:off x="467544" y="1268760"/>
            <a:ext cx="3960440" cy="4897090"/>
          </a:xfrm>
          <a:prstGeom prst="roundRect">
            <a:avLst>
              <a:gd name="adj" fmla="val 1164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4716016" y="1268760"/>
            <a:ext cx="3960440" cy="4897090"/>
          </a:xfrm>
          <a:prstGeom prst="roundRect">
            <a:avLst>
              <a:gd name="adj" fmla="val 1164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D19F77D-9465-4553-86D0-8C046B976827}" type="datetime1">
              <a:rPr lang="en-US" smtClean="0">
                <a:solidFill>
                  <a:prstClr val="black"/>
                </a:solidFill>
              </a:rPr>
              <a:pPr/>
              <a:t>9/30/2016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E5B6F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3ECCD4E7-829B-4B55-B78C-262780546DBB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>
            <a:lvl3pPr>
              <a:buClr>
                <a:schemeClr val="accent2"/>
              </a:buClr>
              <a:buFont typeface="Wingdings" pitchFamily="2" charset="2"/>
              <a:buChar char=""/>
              <a:defRPr/>
            </a:lvl3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 dirty="0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>
            <a:lvl3pPr>
              <a:buClr>
                <a:schemeClr val="accent2"/>
              </a:buClr>
              <a:buFont typeface="Wingdings" pitchFamily="2" charset="2"/>
              <a:buChar char=""/>
              <a:defRPr/>
            </a:lvl3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 dirty="0"/>
          </a:p>
        </p:txBody>
      </p:sp>
    </p:spTree>
  </p:cSld>
  <p:clrMapOvr>
    <a:masterClrMapping/>
  </p:clrMapOvr>
  <p:transition advClick="0" advTm="5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 userDrawn="1"/>
        </p:nvSpPr>
        <p:spPr>
          <a:xfrm>
            <a:off x="467544" y="1268760"/>
            <a:ext cx="3960440" cy="4897090"/>
          </a:xfrm>
          <a:prstGeom prst="roundRect">
            <a:avLst>
              <a:gd name="adj" fmla="val 1164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4716016" y="1268760"/>
            <a:ext cx="3960440" cy="4897090"/>
          </a:xfrm>
          <a:prstGeom prst="roundRect">
            <a:avLst>
              <a:gd name="adj" fmla="val 1164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314E4D18-1CEA-49F1-8C4A-5121C594B38B}" type="datetime1">
              <a:rPr lang="en-US" smtClean="0">
                <a:solidFill>
                  <a:prstClr val="black"/>
                </a:solidFill>
              </a:rPr>
              <a:pPr/>
              <a:t>9/30/2016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E5B6F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3ECCD4E7-829B-4B55-B78C-262780546DBB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buFont typeface="Wingdings" pitchFamily="2" charset="2"/>
              <a:buChar char="ü"/>
              <a:defRPr/>
            </a:lvl3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 dirty="0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buFont typeface="Wingdings" pitchFamily="2" charset="2"/>
              <a:buChar char="ü"/>
              <a:defRPr/>
            </a:lvl3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 dirty="0"/>
          </a:p>
        </p:txBody>
      </p:sp>
    </p:spTree>
  </p:cSld>
  <p:clrMapOvr>
    <a:masterClrMapping/>
  </p:clrMapOvr>
  <p:transition advClick="0" advTm="500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 userDrawn="1"/>
        </p:nvSpPr>
        <p:spPr>
          <a:xfrm>
            <a:off x="467544" y="1268760"/>
            <a:ext cx="3960440" cy="4897090"/>
          </a:xfrm>
          <a:prstGeom prst="roundRect">
            <a:avLst>
              <a:gd name="adj" fmla="val 1164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355600" sx="102000" sy="102000" algn="ctr" rotWithShape="0">
              <a:schemeClr val="accent1">
                <a:alpha val="96000"/>
              </a:scheme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4716016" y="1268760"/>
            <a:ext cx="3960440" cy="4897090"/>
          </a:xfrm>
          <a:prstGeom prst="roundRect">
            <a:avLst>
              <a:gd name="adj" fmla="val 1164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355600" sx="102000" sy="102000" algn="ctr" rotWithShape="0">
              <a:schemeClr val="accent1">
                <a:alpha val="96000"/>
              </a:scheme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926DC854-4F70-47AB-946F-AF84D8898BFA}" type="datetime1">
              <a:rPr lang="en-US" smtClean="0">
                <a:solidFill>
                  <a:prstClr val="black"/>
                </a:solidFill>
              </a:rPr>
              <a:pPr/>
              <a:t>9/30/2016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E5B6F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3ECCD4E7-829B-4B55-B78C-262780546DBB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buFont typeface="Wingdings" pitchFamily="2" charset="2"/>
              <a:buChar char="ü"/>
              <a:defRPr/>
            </a:lvl3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 dirty="0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buFont typeface="Wingdings" pitchFamily="2" charset="2"/>
              <a:buChar char="ü"/>
              <a:defRPr/>
            </a:lvl3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 dirty="0"/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70788" cy="9906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  <p:transition advClick="0" advTm="500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 userDrawn="1"/>
        </p:nvSpPr>
        <p:spPr>
          <a:xfrm>
            <a:off x="467544" y="1268760"/>
            <a:ext cx="3960440" cy="489709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5" name="Скругленный прямоугольник 14"/>
          <p:cNvSpPr/>
          <p:nvPr userDrawn="1"/>
        </p:nvSpPr>
        <p:spPr>
          <a:xfrm>
            <a:off x="4644008" y="1268760"/>
            <a:ext cx="3960440" cy="489709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3B9F2940-8987-4B0B-BCF8-37AC5EA888E0}" type="datetime1">
              <a:rPr lang="en-US" smtClean="0">
                <a:solidFill>
                  <a:prstClr val="black"/>
                </a:solidFill>
              </a:rPr>
              <a:pPr/>
              <a:t>9/30/2016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E5B6F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3ECCD4E7-829B-4B55-B78C-262780546DBB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buFont typeface="Wingdings" pitchFamily="2" charset="2"/>
              <a:buChar char="ü"/>
              <a:defRPr/>
            </a:lvl3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 dirty="0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buFont typeface="Wingdings" pitchFamily="2" charset="2"/>
              <a:buChar char="ü"/>
              <a:defRPr/>
            </a:lvl3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 dirty="0"/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70788" cy="9906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  <p:transition advClick="0" advTm="500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 userDrawn="1"/>
        </p:nvSpPr>
        <p:spPr>
          <a:xfrm>
            <a:off x="467544" y="1268760"/>
            <a:ext cx="3960440" cy="4897090"/>
          </a:xfrm>
          <a:prstGeom prst="roundRect">
            <a:avLst>
              <a:gd name="adj" fmla="val 11648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4716016" y="1268760"/>
            <a:ext cx="3960440" cy="4897090"/>
          </a:xfrm>
          <a:prstGeom prst="roundRect">
            <a:avLst>
              <a:gd name="adj" fmla="val 11648"/>
            </a:avLst>
          </a:prstGeom>
          <a:solidFill>
            <a:schemeClr val="bg2">
              <a:alpha val="5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2DCD9211-B494-4A62-97A2-54ECDECC9AC0}" type="datetime1">
              <a:rPr lang="en-US" smtClean="0">
                <a:solidFill>
                  <a:prstClr val="black"/>
                </a:solidFill>
              </a:rPr>
              <a:pPr/>
              <a:t>9/30/2016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E5B6F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3ECCD4E7-829B-4B55-B78C-262780546DBB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buFont typeface="Wingdings" pitchFamily="2" charset="2"/>
              <a:buChar char="ü"/>
              <a:defRPr/>
            </a:lvl3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 dirty="0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buFont typeface="Wingdings" pitchFamily="2" charset="2"/>
              <a:buChar char="ü"/>
              <a:defRPr/>
            </a:lvl3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 dirty="0"/>
          </a:p>
        </p:txBody>
      </p:sp>
    </p:spTree>
  </p:cSld>
  <p:clrMapOvr>
    <a:masterClrMapping/>
  </p:clrMapOvr>
  <p:transition advClick="0" advTm="500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08C9F0B2-4850-4DEA-8D66-1C991139C304}" type="datetime1">
              <a:rPr lang="en-US" smtClean="0">
                <a:solidFill>
                  <a:prstClr val="black"/>
                </a:solidFill>
              </a:rPr>
              <a:pPr/>
              <a:t>9/30/2016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4E5B6F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3ECCD4E7-829B-4B55-B78C-262780546DBB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advClick="0" advTm="500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27B45A97-302F-4AB9-9D86-68044E8128CB}" type="datetime1">
              <a:rPr lang="en-US" smtClean="0">
                <a:solidFill>
                  <a:prstClr val="black"/>
                </a:solidFill>
              </a:rPr>
              <a:pPr/>
              <a:t>9/30/2016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E5B6F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3ECCD4E7-829B-4B55-B78C-262780546DBB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advClick="0" advTm="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DEB6CD41-7C41-4722-8908-B60235837775}" type="datetime1">
              <a:rPr lang="en-US" smtClean="0"/>
              <a:pPr/>
              <a:t>9/30/2016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</p:spPr>
        <p:txBody>
          <a:bodyPr/>
          <a:lstStyle/>
          <a:p>
            <a:fld id="{8F581DF5-C21C-423D-8366-0AC81B9ECFD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 advTm="500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D77387A3-150C-4075-AD97-18E47733675C}" type="datetime1">
              <a:rPr lang="en-US" smtClean="0">
                <a:solidFill>
                  <a:prstClr val="black"/>
                </a:solidFill>
              </a:rPr>
              <a:pPr/>
              <a:t>9/30/2016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4E5B6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3ECCD4E7-829B-4B55-B78C-262780546DBB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 advClick="0" advTm="500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C0B0B425-53DD-4C01-AEE1-697B0465C718}" type="datetime1">
              <a:rPr lang="en-US" smtClean="0">
                <a:solidFill>
                  <a:prstClr val="white"/>
                </a:solidFill>
              </a:rPr>
              <a:pPr/>
              <a:t>9/30/2016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D6EC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3ECCD4E7-829B-4B55-B78C-262780546DBB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 advTm="500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6097B6A2-AA89-4C80-84E9-6244CE974C67}" type="datetime1">
              <a:rPr lang="en-US" smtClean="0">
                <a:solidFill>
                  <a:prstClr val="black"/>
                </a:solidFill>
              </a:rPr>
              <a:pPr/>
              <a:t>9/30/2016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4E5B6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3ECCD4E7-829B-4B55-B78C-262780546DBB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advClick="0" advTm="500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FF7A1B64-95C1-4B70-830E-3A4A4C2EC838}" type="datetime1">
              <a:rPr lang="en-US" smtClean="0">
                <a:solidFill>
                  <a:prstClr val="black"/>
                </a:solidFill>
              </a:rPr>
              <a:pPr/>
              <a:t>9/30/2016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4E5B6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3ECCD4E7-829B-4B55-B78C-262780546DBB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advClick="0" advTm="500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3ECCD4E7-829B-4B55-B78C-262780546DBB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3851920" y="3141092"/>
            <a:ext cx="4320480" cy="64794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/>
          </p:nvPr>
        </p:nvSpPr>
        <p:spPr>
          <a:xfrm>
            <a:off x="539552" y="2780928"/>
            <a:ext cx="3024336" cy="1296144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</p:cSld>
  <p:clrMapOvr>
    <a:masterClrMapping/>
  </p:clrMapOvr>
  <p:transition advClick="0" advTm="500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3ECCD4E7-829B-4B55-B78C-262780546DBB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advClick="0" advTm="500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5" name="Rectangle 6"/>
          <p:cNvSpPr/>
          <p:nvPr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6" name="Rectangle 7"/>
          <p:cNvSpPr/>
          <p:nvPr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7" name="Rectangle 8"/>
          <p:cNvSpPr/>
          <p:nvPr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grpSp>
        <p:nvGrpSpPr>
          <p:cNvPr id="3" name="Group 9"/>
          <p:cNvGrpSpPr>
            <a:grpSpLocks noChangeAspect="1"/>
          </p:cNvGrpSpPr>
          <p:nvPr userDrawn="1"/>
        </p:nvGrpSpPr>
        <p:grpSpPr bwMode="auto">
          <a:xfrm>
            <a:off x="8675688" y="6408738"/>
            <a:ext cx="395287" cy="358775"/>
            <a:chOff x="-2052" y="1335"/>
            <a:chExt cx="2498" cy="2268"/>
          </a:xfrm>
        </p:grpSpPr>
        <p:sp>
          <p:nvSpPr>
            <p:cNvPr id="9" name="Freeform 10"/>
            <p:cNvSpPr>
              <a:spLocks noChangeAspect="1"/>
            </p:cNvSpPr>
            <p:nvPr/>
          </p:nvSpPr>
          <p:spPr bwMode="auto">
            <a:xfrm>
              <a:off x="-2052" y="1335"/>
              <a:ext cx="2267" cy="2268"/>
            </a:xfrm>
            <a:custGeom>
              <a:avLst/>
              <a:gdLst>
                <a:gd name="T0" fmla="*/ 27808 w 1135"/>
                <a:gd name="T1" fmla="*/ 34336 h 1134"/>
                <a:gd name="T2" fmla="*/ 34368 w 1135"/>
                <a:gd name="T3" fmla="*/ 27744 h 1134"/>
                <a:gd name="T4" fmla="*/ 36320 w 1135"/>
                <a:gd name="T5" fmla="*/ 23840 h 1134"/>
                <a:gd name="T6" fmla="*/ 36320 w 1135"/>
                <a:gd name="T7" fmla="*/ 1824 h 1134"/>
                <a:gd name="T8" fmla="*/ 34496 w 1135"/>
                <a:gd name="T9" fmla="*/ 0 h 1134"/>
                <a:gd name="T10" fmla="*/ 12416 w 1135"/>
                <a:gd name="T11" fmla="*/ 0 h 1134"/>
                <a:gd name="T12" fmla="*/ 8512 w 1135"/>
                <a:gd name="T13" fmla="*/ 1920 h 1134"/>
                <a:gd name="T14" fmla="*/ 1952 w 1135"/>
                <a:gd name="T15" fmla="*/ 8544 h 1134"/>
                <a:gd name="T16" fmla="*/ 0 w 1135"/>
                <a:gd name="T17" fmla="*/ 12448 h 1134"/>
                <a:gd name="T18" fmla="*/ 0 w 1135"/>
                <a:gd name="T19" fmla="*/ 34464 h 1134"/>
                <a:gd name="T20" fmla="*/ 1824 w 1135"/>
                <a:gd name="T21" fmla="*/ 36288 h 1134"/>
                <a:gd name="T22" fmla="*/ 23904 w 1135"/>
                <a:gd name="T23" fmla="*/ 36288 h 1134"/>
                <a:gd name="T24" fmla="*/ 27808 w 1135"/>
                <a:gd name="T25" fmla="*/ 34336 h 11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35"/>
                <a:gd name="T40" fmla="*/ 0 h 1134"/>
                <a:gd name="T41" fmla="*/ 1135 w 1135"/>
                <a:gd name="T42" fmla="*/ 1134 h 11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35" h="1134">
                  <a:moveTo>
                    <a:pt x="869" y="1073"/>
                  </a:moveTo>
                  <a:cubicBezTo>
                    <a:pt x="1074" y="867"/>
                    <a:pt x="1074" y="867"/>
                    <a:pt x="1074" y="867"/>
                  </a:cubicBezTo>
                  <a:cubicBezTo>
                    <a:pt x="1112" y="830"/>
                    <a:pt x="1135" y="794"/>
                    <a:pt x="1135" y="745"/>
                  </a:cubicBezTo>
                  <a:cubicBezTo>
                    <a:pt x="1135" y="57"/>
                    <a:pt x="1135" y="57"/>
                    <a:pt x="1135" y="57"/>
                  </a:cubicBezTo>
                  <a:cubicBezTo>
                    <a:pt x="1135" y="26"/>
                    <a:pt x="1109" y="0"/>
                    <a:pt x="1078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42" y="0"/>
                    <a:pt x="300" y="26"/>
                    <a:pt x="266" y="60"/>
                  </a:cubicBezTo>
                  <a:cubicBezTo>
                    <a:pt x="61" y="267"/>
                    <a:pt x="61" y="267"/>
                    <a:pt x="61" y="267"/>
                  </a:cubicBezTo>
                  <a:cubicBezTo>
                    <a:pt x="26" y="301"/>
                    <a:pt x="0" y="344"/>
                    <a:pt x="0" y="389"/>
                  </a:cubicBezTo>
                  <a:cubicBezTo>
                    <a:pt x="0" y="1077"/>
                    <a:pt x="0" y="1077"/>
                    <a:pt x="0" y="1077"/>
                  </a:cubicBezTo>
                  <a:cubicBezTo>
                    <a:pt x="0" y="1108"/>
                    <a:pt x="26" y="1134"/>
                    <a:pt x="57" y="1134"/>
                  </a:cubicBezTo>
                  <a:cubicBezTo>
                    <a:pt x="747" y="1134"/>
                    <a:pt x="747" y="1134"/>
                    <a:pt x="747" y="1134"/>
                  </a:cubicBezTo>
                  <a:cubicBezTo>
                    <a:pt x="793" y="1134"/>
                    <a:pt x="835" y="1108"/>
                    <a:pt x="869" y="1073"/>
                  </a:cubicBezTo>
                  <a:close/>
                </a:path>
              </a:pathLst>
            </a:custGeom>
            <a:solidFill>
              <a:srgbClr val="FF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9900"/>
                </a:solidFill>
              </a:endParaRPr>
            </a:p>
          </p:txBody>
        </p:sp>
        <p:sp>
          <p:nvSpPr>
            <p:cNvPr id="10" name="Freeform 11"/>
            <p:cNvSpPr>
              <a:spLocks noChangeAspect="1"/>
            </p:cNvSpPr>
            <p:nvPr/>
          </p:nvSpPr>
          <p:spPr bwMode="auto">
            <a:xfrm>
              <a:off x="-1460" y="2248"/>
              <a:ext cx="441" cy="793"/>
            </a:xfrm>
            <a:custGeom>
              <a:avLst/>
              <a:gdLst>
                <a:gd name="T0" fmla="*/ 7072 w 221"/>
                <a:gd name="T1" fmla="*/ 4096 h 395"/>
                <a:gd name="T2" fmla="*/ 6400 w 221"/>
                <a:gd name="T3" fmla="*/ 4736 h 395"/>
                <a:gd name="T4" fmla="*/ 4416 w 221"/>
                <a:gd name="T5" fmla="*/ 4736 h 395"/>
                <a:gd name="T6" fmla="*/ 4416 w 221"/>
                <a:gd name="T7" fmla="*/ 8864 h 395"/>
                <a:gd name="T8" fmla="*/ 4544 w 221"/>
                <a:gd name="T9" fmla="*/ 10240 h 395"/>
                <a:gd name="T10" fmla="*/ 4864 w 221"/>
                <a:gd name="T11" fmla="*/ 10432 h 395"/>
                <a:gd name="T12" fmla="*/ 6496 w 221"/>
                <a:gd name="T13" fmla="*/ 10304 h 395"/>
                <a:gd name="T14" fmla="*/ 7040 w 221"/>
                <a:gd name="T15" fmla="*/ 10880 h 395"/>
                <a:gd name="T16" fmla="*/ 7040 w 221"/>
                <a:gd name="T17" fmla="*/ 11552 h 395"/>
                <a:gd name="T18" fmla="*/ 6176 w 221"/>
                <a:gd name="T19" fmla="*/ 12544 h 395"/>
                <a:gd name="T20" fmla="*/ 4416 w 221"/>
                <a:gd name="T21" fmla="*/ 12640 h 395"/>
                <a:gd name="T22" fmla="*/ 1824 w 221"/>
                <a:gd name="T23" fmla="*/ 9408 h 395"/>
                <a:gd name="T24" fmla="*/ 1824 w 221"/>
                <a:gd name="T25" fmla="*/ 4736 h 395"/>
                <a:gd name="T26" fmla="*/ 480 w 221"/>
                <a:gd name="T27" fmla="*/ 4736 h 395"/>
                <a:gd name="T28" fmla="*/ 0 w 221"/>
                <a:gd name="T29" fmla="*/ 4160 h 395"/>
                <a:gd name="T30" fmla="*/ 0 w 221"/>
                <a:gd name="T31" fmla="*/ 3264 h 395"/>
                <a:gd name="T32" fmla="*/ 544 w 221"/>
                <a:gd name="T33" fmla="*/ 2592 h 395"/>
                <a:gd name="T34" fmla="*/ 1824 w 221"/>
                <a:gd name="T35" fmla="*/ 2592 h 395"/>
                <a:gd name="T36" fmla="*/ 1824 w 221"/>
                <a:gd name="T37" fmla="*/ 896 h 395"/>
                <a:gd name="T38" fmla="*/ 2688 w 221"/>
                <a:gd name="T39" fmla="*/ 0 h 395"/>
                <a:gd name="T40" fmla="*/ 3552 w 221"/>
                <a:gd name="T41" fmla="*/ 0 h 395"/>
                <a:gd name="T42" fmla="*/ 4416 w 221"/>
                <a:gd name="T43" fmla="*/ 896 h 395"/>
                <a:gd name="T44" fmla="*/ 4416 w 221"/>
                <a:gd name="T45" fmla="*/ 2592 h 395"/>
                <a:gd name="T46" fmla="*/ 6400 w 221"/>
                <a:gd name="T47" fmla="*/ 2592 h 395"/>
                <a:gd name="T48" fmla="*/ 7072 w 221"/>
                <a:gd name="T49" fmla="*/ 3232 h 395"/>
                <a:gd name="T50" fmla="*/ 7072 w 221"/>
                <a:gd name="T51" fmla="*/ 4096 h 39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21"/>
                <a:gd name="T79" fmla="*/ 0 h 395"/>
                <a:gd name="T80" fmla="*/ 221 w 221"/>
                <a:gd name="T81" fmla="*/ 395 h 39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21" h="395">
                  <a:moveTo>
                    <a:pt x="221" y="128"/>
                  </a:moveTo>
                  <a:cubicBezTo>
                    <a:pt x="221" y="146"/>
                    <a:pt x="213" y="148"/>
                    <a:pt x="200" y="148"/>
                  </a:cubicBezTo>
                  <a:cubicBezTo>
                    <a:pt x="138" y="148"/>
                    <a:pt x="138" y="148"/>
                    <a:pt x="138" y="148"/>
                  </a:cubicBezTo>
                  <a:cubicBezTo>
                    <a:pt x="138" y="277"/>
                    <a:pt x="138" y="277"/>
                    <a:pt x="138" y="277"/>
                  </a:cubicBezTo>
                  <a:cubicBezTo>
                    <a:pt x="138" y="307"/>
                    <a:pt x="139" y="315"/>
                    <a:pt x="142" y="320"/>
                  </a:cubicBezTo>
                  <a:cubicBezTo>
                    <a:pt x="144" y="323"/>
                    <a:pt x="146" y="326"/>
                    <a:pt x="152" y="326"/>
                  </a:cubicBezTo>
                  <a:cubicBezTo>
                    <a:pt x="170" y="326"/>
                    <a:pt x="185" y="322"/>
                    <a:pt x="203" y="322"/>
                  </a:cubicBezTo>
                  <a:cubicBezTo>
                    <a:pt x="217" y="322"/>
                    <a:pt x="220" y="333"/>
                    <a:pt x="220" y="340"/>
                  </a:cubicBezTo>
                  <a:cubicBezTo>
                    <a:pt x="220" y="361"/>
                    <a:pt x="220" y="361"/>
                    <a:pt x="220" y="361"/>
                  </a:cubicBezTo>
                  <a:cubicBezTo>
                    <a:pt x="220" y="384"/>
                    <a:pt x="213" y="391"/>
                    <a:pt x="193" y="392"/>
                  </a:cubicBezTo>
                  <a:cubicBezTo>
                    <a:pt x="173" y="395"/>
                    <a:pt x="159" y="395"/>
                    <a:pt x="138" y="395"/>
                  </a:cubicBezTo>
                  <a:cubicBezTo>
                    <a:pt x="72" y="395"/>
                    <a:pt x="57" y="370"/>
                    <a:pt x="57" y="294"/>
                  </a:cubicBezTo>
                  <a:cubicBezTo>
                    <a:pt x="57" y="148"/>
                    <a:pt x="57" y="148"/>
                    <a:pt x="57" y="148"/>
                  </a:cubicBezTo>
                  <a:cubicBezTo>
                    <a:pt x="15" y="148"/>
                    <a:pt x="15" y="148"/>
                    <a:pt x="15" y="148"/>
                  </a:cubicBezTo>
                  <a:cubicBezTo>
                    <a:pt x="3" y="148"/>
                    <a:pt x="0" y="140"/>
                    <a:pt x="0" y="13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86"/>
                    <a:pt x="6" y="81"/>
                    <a:pt x="17" y="81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6"/>
                    <a:pt x="66" y="0"/>
                    <a:pt x="8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9" y="0"/>
                    <a:pt x="138" y="6"/>
                    <a:pt x="138" y="28"/>
                  </a:cubicBezTo>
                  <a:cubicBezTo>
                    <a:pt x="138" y="81"/>
                    <a:pt x="138" y="81"/>
                    <a:pt x="138" y="81"/>
                  </a:cubicBezTo>
                  <a:cubicBezTo>
                    <a:pt x="200" y="81"/>
                    <a:pt x="200" y="81"/>
                    <a:pt x="200" y="81"/>
                  </a:cubicBezTo>
                  <a:cubicBezTo>
                    <a:pt x="213" y="81"/>
                    <a:pt x="221" y="83"/>
                    <a:pt x="221" y="101"/>
                  </a:cubicBezTo>
                  <a:lnTo>
                    <a:pt x="221" y="1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9900"/>
                </a:solidFill>
              </a:endParaRPr>
            </a:p>
          </p:txBody>
        </p:sp>
        <p:sp>
          <p:nvSpPr>
            <p:cNvPr id="11" name="Freeform 12"/>
            <p:cNvSpPr>
              <a:spLocks noChangeAspect="1"/>
            </p:cNvSpPr>
            <p:nvPr/>
          </p:nvSpPr>
          <p:spPr bwMode="auto">
            <a:xfrm>
              <a:off x="-898" y="2389"/>
              <a:ext cx="522" cy="642"/>
            </a:xfrm>
            <a:custGeom>
              <a:avLst/>
              <a:gdLst>
                <a:gd name="T0" fmla="*/ 8416 w 263"/>
                <a:gd name="T1" fmla="*/ 9408 h 322"/>
                <a:gd name="T2" fmla="*/ 7616 w 263"/>
                <a:gd name="T3" fmla="*/ 10304 h 322"/>
                <a:gd name="T4" fmla="*/ 6912 w 263"/>
                <a:gd name="T5" fmla="*/ 10304 h 322"/>
                <a:gd name="T6" fmla="*/ 5824 w 263"/>
                <a:gd name="T7" fmla="*/ 9408 h 322"/>
                <a:gd name="T8" fmla="*/ 5824 w 263"/>
                <a:gd name="T9" fmla="*/ 3904 h 322"/>
                <a:gd name="T10" fmla="*/ 5728 w 263"/>
                <a:gd name="T11" fmla="*/ 2528 h 322"/>
                <a:gd name="T12" fmla="*/ 4992 w 263"/>
                <a:gd name="T13" fmla="*/ 2144 h 322"/>
                <a:gd name="T14" fmla="*/ 2592 w 263"/>
                <a:gd name="T15" fmla="*/ 3200 h 322"/>
                <a:gd name="T16" fmla="*/ 2592 w 263"/>
                <a:gd name="T17" fmla="*/ 9408 h 322"/>
                <a:gd name="T18" fmla="*/ 1792 w 263"/>
                <a:gd name="T19" fmla="*/ 10304 h 322"/>
                <a:gd name="T20" fmla="*/ 1088 w 263"/>
                <a:gd name="T21" fmla="*/ 10304 h 322"/>
                <a:gd name="T22" fmla="*/ 0 w 263"/>
                <a:gd name="T23" fmla="*/ 9408 h 322"/>
                <a:gd name="T24" fmla="*/ 0 w 263"/>
                <a:gd name="T25" fmla="*/ 1184 h 322"/>
                <a:gd name="T26" fmla="*/ 896 w 263"/>
                <a:gd name="T27" fmla="*/ 320 h 322"/>
                <a:gd name="T28" fmla="*/ 1792 w 263"/>
                <a:gd name="T29" fmla="*/ 320 h 322"/>
                <a:gd name="T30" fmla="*/ 2496 w 263"/>
                <a:gd name="T31" fmla="*/ 1248 h 322"/>
                <a:gd name="T32" fmla="*/ 5408 w 263"/>
                <a:gd name="T33" fmla="*/ 0 h 322"/>
                <a:gd name="T34" fmla="*/ 8416 w 263"/>
                <a:gd name="T35" fmla="*/ 2848 h 322"/>
                <a:gd name="T36" fmla="*/ 8416 w 263"/>
                <a:gd name="T37" fmla="*/ 9408 h 3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3"/>
                <a:gd name="T58" fmla="*/ 0 h 322"/>
                <a:gd name="T59" fmla="*/ 263 w 263"/>
                <a:gd name="T60" fmla="*/ 322 h 32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3" h="322">
                  <a:moveTo>
                    <a:pt x="263" y="294"/>
                  </a:moveTo>
                  <a:cubicBezTo>
                    <a:pt x="263" y="312"/>
                    <a:pt x="257" y="322"/>
                    <a:pt x="238" y="322"/>
                  </a:cubicBezTo>
                  <a:cubicBezTo>
                    <a:pt x="216" y="322"/>
                    <a:pt x="216" y="322"/>
                    <a:pt x="216" y="322"/>
                  </a:cubicBezTo>
                  <a:cubicBezTo>
                    <a:pt x="193" y="322"/>
                    <a:pt x="182" y="319"/>
                    <a:pt x="182" y="294"/>
                  </a:cubicBezTo>
                  <a:cubicBezTo>
                    <a:pt x="182" y="122"/>
                    <a:pt x="182" y="122"/>
                    <a:pt x="182" y="122"/>
                  </a:cubicBezTo>
                  <a:cubicBezTo>
                    <a:pt x="182" y="100"/>
                    <a:pt x="183" y="86"/>
                    <a:pt x="179" y="79"/>
                  </a:cubicBezTo>
                  <a:cubicBezTo>
                    <a:pt x="175" y="71"/>
                    <a:pt x="166" y="67"/>
                    <a:pt x="156" y="67"/>
                  </a:cubicBezTo>
                  <a:cubicBezTo>
                    <a:pt x="123" y="67"/>
                    <a:pt x="99" y="85"/>
                    <a:pt x="81" y="100"/>
                  </a:cubicBezTo>
                  <a:cubicBezTo>
                    <a:pt x="81" y="294"/>
                    <a:pt x="81" y="294"/>
                    <a:pt x="81" y="294"/>
                  </a:cubicBezTo>
                  <a:cubicBezTo>
                    <a:pt x="81" y="312"/>
                    <a:pt x="76" y="322"/>
                    <a:pt x="56" y="322"/>
                  </a:cubicBezTo>
                  <a:cubicBezTo>
                    <a:pt x="34" y="322"/>
                    <a:pt x="34" y="322"/>
                    <a:pt x="34" y="322"/>
                  </a:cubicBezTo>
                  <a:cubicBezTo>
                    <a:pt x="11" y="322"/>
                    <a:pt x="0" y="319"/>
                    <a:pt x="0" y="29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0" y="10"/>
                    <a:pt x="28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70" y="10"/>
                    <a:pt x="78" y="19"/>
                    <a:pt x="78" y="39"/>
                  </a:cubicBezTo>
                  <a:cubicBezTo>
                    <a:pt x="115" y="7"/>
                    <a:pt x="137" y="0"/>
                    <a:pt x="169" y="0"/>
                  </a:cubicBezTo>
                  <a:cubicBezTo>
                    <a:pt x="245" y="0"/>
                    <a:pt x="263" y="48"/>
                    <a:pt x="263" y="89"/>
                  </a:cubicBezTo>
                  <a:lnTo>
                    <a:pt x="263" y="2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9900"/>
                </a:solidFill>
              </a:endParaRPr>
            </a:p>
          </p:txBody>
        </p:sp>
        <p:sp>
          <p:nvSpPr>
            <p:cNvPr id="12" name="Freeform 13"/>
            <p:cNvSpPr>
              <a:spLocks noChangeAspect="1"/>
            </p:cNvSpPr>
            <p:nvPr/>
          </p:nvSpPr>
          <p:spPr bwMode="auto">
            <a:xfrm>
              <a:off x="-256" y="2389"/>
              <a:ext cx="472" cy="652"/>
            </a:xfrm>
            <a:custGeom>
              <a:avLst/>
              <a:gdLst>
                <a:gd name="T0" fmla="*/ 7648 w 239"/>
                <a:gd name="T1" fmla="*/ 6528 h 323"/>
                <a:gd name="T2" fmla="*/ 7040 w 239"/>
                <a:gd name="T3" fmla="*/ 5344 h 323"/>
                <a:gd name="T4" fmla="*/ 5152 w 239"/>
                <a:gd name="T5" fmla="*/ 4352 h 323"/>
                <a:gd name="T6" fmla="*/ 2848 w 239"/>
                <a:gd name="T7" fmla="*/ 3552 h 323"/>
                <a:gd name="T8" fmla="*/ 2400 w 239"/>
                <a:gd name="T9" fmla="*/ 2976 h 323"/>
                <a:gd name="T10" fmla="*/ 3936 w 239"/>
                <a:gd name="T11" fmla="*/ 2080 h 323"/>
                <a:gd name="T12" fmla="*/ 7296 w 239"/>
                <a:gd name="T13" fmla="*/ 2304 h 323"/>
                <a:gd name="T14" fmla="*/ 7648 w 239"/>
                <a:gd name="T15" fmla="*/ 2240 h 323"/>
                <a:gd name="T16" fmla="*/ 7648 w 239"/>
                <a:gd name="T17" fmla="*/ 384 h 323"/>
                <a:gd name="T18" fmla="*/ 7168 w 239"/>
                <a:gd name="T19" fmla="*/ 224 h 323"/>
                <a:gd name="T20" fmla="*/ 4576 w 239"/>
                <a:gd name="T21" fmla="*/ 0 h 323"/>
                <a:gd name="T22" fmla="*/ 704 w 239"/>
                <a:gd name="T23" fmla="*/ 832 h 323"/>
                <a:gd name="T24" fmla="*/ 0 w 239"/>
                <a:gd name="T25" fmla="*/ 2880 h 323"/>
                <a:gd name="T26" fmla="*/ 1440 w 239"/>
                <a:gd name="T27" fmla="*/ 5344 h 323"/>
                <a:gd name="T28" fmla="*/ 4896 w 239"/>
                <a:gd name="T29" fmla="*/ 6528 h 323"/>
                <a:gd name="T30" fmla="*/ 5280 w 239"/>
                <a:gd name="T31" fmla="*/ 7360 h 323"/>
                <a:gd name="T32" fmla="*/ 4000 w 239"/>
                <a:gd name="T33" fmla="*/ 8192 h 323"/>
                <a:gd name="T34" fmla="*/ 608 w 239"/>
                <a:gd name="T35" fmla="*/ 7936 h 323"/>
                <a:gd name="T36" fmla="*/ 160 w 239"/>
                <a:gd name="T37" fmla="*/ 8192 h 323"/>
                <a:gd name="T38" fmla="*/ 32 w 239"/>
                <a:gd name="T39" fmla="*/ 9248 h 323"/>
                <a:gd name="T40" fmla="*/ 608 w 239"/>
                <a:gd name="T41" fmla="*/ 10208 h 323"/>
                <a:gd name="T42" fmla="*/ 3680 w 239"/>
                <a:gd name="T43" fmla="*/ 10336 h 323"/>
                <a:gd name="T44" fmla="*/ 5632 w 239"/>
                <a:gd name="T45" fmla="*/ 10176 h 323"/>
                <a:gd name="T46" fmla="*/ 6752 w 239"/>
                <a:gd name="T47" fmla="*/ 9536 h 323"/>
                <a:gd name="T48" fmla="*/ 6944 w 239"/>
                <a:gd name="T49" fmla="*/ 9344 h 323"/>
                <a:gd name="T50" fmla="*/ 7648 w 239"/>
                <a:gd name="T51" fmla="*/ 6944 h 323"/>
                <a:gd name="T52" fmla="*/ 7648 w 239"/>
                <a:gd name="T53" fmla="*/ 6528 h 32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39"/>
                <a:gd name="T82" fmla="*/ 0 h 323"/>
                <a:gd name="T83" fmla="*/ 239 w 239"/>
                <a:gd name="T84" fmla="*/ 323 h 32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39" h="323">
                  <a:moveTo>
                    <a:pt x="239" y="204"/>
                  </a:moveTo>
                  <a:cubicBezTo>
                    <a:pt x="237" y="190"/>
                    <a:pt x="231" y="178"/>
                    <a:pt x="220" y="167"/>
                  </a:cubicBezTo>
                  <a:cubicBezTo>
                    <a:pt x="206" y="154"/>
                    <a:pt x="186" y="144"/>
                    <a:pt x="161" y="136"/>
                  </a:cubicBezTo>
                  <a:cubicBezTo>
                    <a:pt x="133" y="127"/>
                    <a:pt x="99" y="116"/>
                    <a:pt x="89" y="111"/>
                  </a:cubicBezTo>
                  <a:cubicBezTo>
                    <a:pt x="79" y="107"/>
                    <a:pt x="75" y="99"/>
                    <a:pt x="75" y="93"/>
                  </a:cubicBezTo>
                  <a:cubicBezTo>
                    <a:pt x="75" y="71"/>
                    <a:pt x="89" y="65"/>
                    <a:pt x="123" y="65"/>
                  </a:cubicBezTo>
                  <a:cubicBezTo>
                    <a:pt x="191" y="65"/>
                    <a:pt x="214" y="72"/>
                    <a:pt x="228" y="72"/>
                  </a:cubicBezTo>
                  <a:cubicBezTo>
                    <a:pt x="233" y="72"/>
                    <a:pt x="235" y="72"/>
                    <a:pt x="239" y="70"/>
                  </a:cubicBezTo>
                  <a:cubicBezTo>
                    <a:pt x="239" y="12"/>
                    <a:pt x="239" y="12"/>
                    <a:pt x="239" y="12"/>
                  </a:cubicBezTo>
                  <a:cubicBezTo>
                    <a:pt x="236" y="10"/>
                    <a:pt x="231" y="8"/>
                    <a:pt x="224" y="7"/>
                  </a:cubicBezTo>
                  <a:cubicBezTo>
                    <a:pt x="216" y="6"/>
                    <a:pt x="182" y="0"/>
                    <a:pt x="143" y="0"/>
                  </a:cubicBezTo>
                  <a:cubicBezTo>
                    <a:pt x="82" y="0"/>
                    <a:pt x="45" y="3"/>
                    <a:pt x="22" y="26"/>
                  </a:cubicBezTo>
                  <a:cubicBezTo>
                    <a:pt x="8" y="41"/>
                    <a:pt x="0" y="56"/>
                    <a:pt x="0" y="90"/>
                  </a:cubicBezTo>
                  <a:cubicBezTo>
                    <a:pt x="0" y="126"/>
                    <a:pt x="12" y="153"/>
                    <a:pt x="45" y="167"/>
                  </a:cubicBezTo>
                  <a:cubicBezTo>
                    <a:pt x="89" y="187"/>
                    <a:pt x="142" y="197"/>
                    <a:pt x="153" y="204"/>
                  </a:cubicBezTo>
                  <a:cubicBezTo>
                    <a:pt x="165" y="212"/>
                    <a:pt x="165" y="220"/>
                    <a:pt x="165" y="230"/>
                  </a:cubicBezTo>
                  <a:cubicBezTo>
                    <a:pt x="165" y="249"/>
                    <a:pt x="151" y="256"/>
                    <a:pt x="125" y="256"/>
                  </a:cubicBezTo>
                  <a:cubicBezTo>
                    <a:pt x="70" y="256"/>
                    <a:pt x="24" y="248"/>
                    <a:pt x="19" y="248"/>
                  </a:cubicBezTo>
                  <a:cubicBezTo>
                    <a:pt x="12" y="248"/>
                    <a:pt x="7" y="250"/>
                    <a:pt x="5" y="256"/>
                  </a:cubicBezTo>
                  <a:cubicBezTo>
                    <a:pt x="0" y="268"/>
                    <a:pt x="1" y="277"/>
                    <a:pt x="1" y="289"/>
                  </a:cubicBezTo>
                  <a:cubicBezTo>
                    <a:pt x="1" y="316"/>
                    <a:pt x="6" y="317"/>
                    <a:pt x="19" y="319"/>
                  </a:cubicBezTo>
                  <a:cubicBezTo>
                    <a:pt x="38" y="321"/>
                    <a:pt x="74" y="323"/>
                    <a:pt x="115" y="323"/>
                  </a:cubicBezTo>
                  <a:cubicBezTo>
                    <a:pt x="140" y="323"/>
                    <a:pt x="160" y="322"/>
                    <a:pt x="176" y="318"/>
                  </a:cubicBezTo>
                  <a:cubicBezTo>
                    <a:pt x="190" y="314"/>
                    <a:pt x="202" y="309"/>
                    <a:pt x="211" y="298"/>
                  </a:cubicBezTo>
                  <a:cubicBezTo>
                    <a:pt x="213" y="296"/>
                    <a:pt x="215" y="294"/>
                    <a:pt x="217" y="292"/>
                  </a:cubicBezTo>
                  <a:cubicBezTo>
                    <a:pt x="231" y="270"/>
                    <a:pt x="239" y="245"/>
                    <a:pt x="239" y="217"/>
                  </a:cubicBezTo>
                  <a:lnTo>
                    <a:pt x="239" y="2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9900"/>
                </a:solidFill>
              </a:endParaRPr>
            </a:p>
          </p:txBody>
        </p:sp>
        <p:sp>
          <p:nvSpPr>
            <p:cNvPr id="13" name="Freeform 14"/>
            <p:cNvSpPr>
              <a:spLocks noChangeAspect="1"/>
            </p:cNvSpPr>
            <p:nvPr/>
          </p:nvSpPr>
          <p:spPr bwMode="auto">
            <a:xfrm>
              <a:off x="255" y="1335"/>
              <a:ext cx="70" cy="130"/>
            </a:xfrm>
            <a:custGeom>
              <a:avLst/>
              <a:gdLst>
                <a:gd name="T0" fmla="*/ 46 w 78"/>
                <a:gd name="T1" fmla="*/ 126 h 126"/>
                <a:gd name="T2" fmla="*/ 32 w 78"/>
                <a:gd name="T3" fmla="*/ 126 h 126"/>
                <a:gd name="T4" fmla="*/ 32 w 78"/>
                <a:gd name="T5" fmla="*/ 14 h 126"/>
                <a:gd name="T6" fmla="*/ 0 w 78"/>
                <a:gd name="T7" fmla="*/ 14 h 126"/>
                <a:gd name="T8" fmla="*/ 0 w 78"/>
                <a:gd name="T9" fmla="*/ 0 h 126"/>
                <a:gd name="T10" fmla="*/ 78 w 78"/>
                <a:gd name="T11" fmla="*/ 0 h 126"/>
                <a:gd name="T12" fmla="*/ 78 w 78"/>
                <a:gd name="T13" fmla="*/ 14 h 126"/>
                <a:gd name="T14" fmla="*/ 46 w 78"/>
                <a:gd name="T15" fmla="*/ 14 h 126"/>
                <a:gd name="T16" fmla="*/ 46 w 78"/>
                <a:gd name="T17" fmla="*/ 126 h 1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8"/>
                <a:gd name="T28" fmla="*/ 0 h 126"/>
                <a:gd name="T29" fmla="*/ 78 w 78"/>
                <a:gd name="T30" fmla="*/ 126 h 1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8" h="126">
                  <a:moveTo>
                    <a:pt x="46" y="126"/>
                  </a:moveTo>
                  <a:lnTo>
                    <a:pt x="32" y="126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14"/>
                  </a:lnTo>
                  <a:lnTo>
                    <a:pt x="46" y="14"/>
                  </a:lnTo>
                  <a:lnTo>
                    <a:pt x="46" y="126"/>
                  </a:lnTo>
                  <a:close/>
                </a:path>
              </a:pathLst>
            </a:custGeom>
            <a:solidFill>
              <a:srgbClr val="FF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9900"/>
                </a:solidFill>
              </a:endParaRPr>
            </a:p>
          </p:txBody>
        </p:sp>
        <p:sp>
          <p:nvSpPr>
            <p:cNvPr id="14" name="Freeform 15"/>
            <p:cNvSpPr>
              <a:spLocks noChangeAspect="1"/>
            </p:cNvSpPr>
            <p:nvPr/>
          </p:nvSpPr>
          <p:spPr bwMode="auto">
            <a:xfrm>
              <a:off x="346" y="1335"/>
              <a:ext cx="100" cy="130"/>
            </a:xfrm>
            <a:custGeom>
              <a:avLst/>
              <a:gdLst>
                <a:gd name="T0" fmla="*/ 0 w 104"/>
                <a:gd name="T1" fmla="*/ 0 h 126"/>
                <a:gd name="T2" fmla="*/ 26 w 104"/>
                <a:gd name="T3" fmla="*/ 0 h 126"/>
                <a:gd name="T4" fmla="*/ 52 w 104"/>
                <a:gd name="T5" fmla="*/ 100 h 126"/>
                <a:gd name="T6" fmla="*/ 52 w 104"/>
                <a:gd name="T7" fmla="*/ 100 h 126"/>
                <a:gd name="T8" fmla="*/ 78 w 104"/>
                <a:gd name="T9" fmla="*/ 0 h 126"/>
                <a:gd name="T10" fmla="*/ 104 w 104"/>
                <a:gd name="T11" fmla="*/ 0 h 126"/>
                <a:gd name="T12" fmla="*/ 104 w 104"/>
                <a:gd name="T13" fmla="*/ 126 h 126"/>
                <a:gd name="T14" fmla="*/ 88 w 104"/>
                <a:gd name="T15" fmla="*/ 126 h 126"/>
                <a:gd name="T16" fmla="*/ 88 w 104"/>
                <a:gd name="T17" fmla="*/ 16 h 126"/>
                <a:gd name="T18" fmla="*/ 88 w 104"/>
                <a:gd name="T19" fmla="*/ 16 h 126"/>
                <a:gd name="T20" fmla="*/ 60 w 104"/>
                <a:gd name="T21" fmla="*/ 126 h 126"/>
                <a:gd name="T22" fmla="*/ 44 w 104"/>
                <a:gd name="T23" fmla="*/ 126 h 126"/>
                <a:gd name="T24" fmla="*/ 16 w 104"/>
                <a:gd name="T25" fmla="*/ 16 h 126"/>
                <a:gd name="T26" fmla="*/ 16 w 104"/>
                <a:gd name="T27" fmla="*/ 16 h 126"/>
                <a:gd name="T28" fmla="*/ 16 w 104"/>
                <a:gd name="T29" fmla="*/ 126 h 126"/>
                <a:gd name="T30" fmla="*/ 0 w 104"/>
                <a:gd name="T31" fmla="*/ 126 h 126"/>
                <a:gd name="T32" fmla="*/ 0 w 104"/>
                <a:gd name="T33" fmla="*/ 0 h 12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4"/>
                <a:gd name="T52" fmla="*/ 0 h 126"/>
                <a:gd name="T53" fmla="*/ 104 w 104"/>
                <a:gd name="T54" fmla="*/ 126 h 12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4" h="126">
                  <a:moveTo>
                    <a:pt x="0" y="0"/>
                  </a:moveTo>
                  <a:lnTo>
                    <a:pt x="26" y="0"/>
                  </a:lnTo>
                  <a:lnTo>
                    <a:pt x="52" y="100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26"/>
                  </a:lnTo>
                  <a:lnTo>
                    <a:pt x="88" y="126"/>
                  </a:lnTo>
                  <a:lnTo>
                    <a:pt x="88" y="16"/>
                  </a:lnTo>
                  <a:lnTo>
                    <a:pt x="60" y="126"/>
                  </a:lnTo>
                  <a:lnTo>
                    <a:pt x="44" y="126"/>
                  </a:lnTo>
                  <a:lnTo>
                    <a:pt x="16" y="16"/>
                  </a:lnTo>
                  <a:lnTo>
                    <a:pt x="16" y="126"/>
                  </a:lnTo>
                  <a:lnTo>
                    <a:pt x="0" y="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99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 defTabSz="914400" rtl="0" eaLnBrk="1" latinLnBrk="0" hangingPunct="1">
              <a:spcBef>
                <a:spcPts val="600"/>
              </a:spcBef>
              <a:buNone/>
              <a:defRPr lang="en-US" sz="3200" kern="120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4282" y="1357298"/>
            <a:ext cx="8715436" cy="482919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70662-D755-4C39-9530-3FF543AF45D3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9/30/2016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E5B6F"/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1063" y="0"/>
            <a:ext cx="642937" cy="285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25524-F81E-48A7-A43F-1229F12129A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advClick="0" advTm="500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Рисунок 16" descr="7-tns-media-research.jpg"/>
          <p:cNvPicPr preferRelativeResize="0"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25731" y="6335005"/>
            <a:ext cx="1403869" cy="31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 descr="Kantar Network.jpg"/>
          <p:cNvPicPr preferRelativeResize="0">
            <a:picLocks noChangeAspect="1"/>
          </p:cNvPicPr>
          <p:nvPr userDrawn="1"/>
        </p:nvPicPr>
        <p:blipFill>
          <a:blip r:embed="rId3" cstate="screen"/>
          <a:srcRect l="4909" t="22751" r="5074" b="10513"/>
          <a:stretch>
            <a:fillRect/>
          </a:stretch>
        </p:blipFill>
        <p:spPr bwMode="auto">
          <a:xfrm>
            <a:off x="914400" y="6427651"/>
            <a:ext cx="195103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500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1FA-6711-4F04-96F7-A0B3A35A42FE}" type="datetime1">
              <a:rPr lang="en-US" smtClean="0"/>
              <a:pPr/>
              <a:t>9/30/2016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5A83AF9-6FBD-4E66-82FC-B7977D6AB5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172362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40A6-0C42-4C7D-BD19-F05C9C7F6F8E}" type="datetime1">
              <a:rPr lang="en-US" smtClean="0"/>
              <a:pPr/>
              <a:t>9/30/2016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5A83AF9-6FBD-4E66-82FC-B7977D6AB5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4903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3311BD0E-C404-4C4C-B6DA-142ACA8A4856}" type="datetime1">
              <a:rPr lang="en-US" smtClean="0"/>
              <a:pPr/>
              <a:t>9/30/2016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8F581DF5-C21C-423D-8366-0AC81B9ECFD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ru-RU"/>
          </a:p>
        </p:txBody>
      </p:sp>
    </p:spTree>
  </p:cSld>
  <p:clrMapOvr>
    <a:masterClrMapping/>
  </p:clrMapOvr>
  <p:transition advClick="0" advTm="500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829B-C256-4817-99EE-7D0AA6B9A473}" type="datetime1">
              <a:rPr lang="en-US" smtClean="0"/>
              <a:pPr/>
              <a:t>9/30/2016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AF9-6FBD-4E66-82FC-B7977D6AB53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590137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A5F-6E48-4A01-A69A-AE03CBBBFE0C}" type="datetime1">
              <a:rPr lang="en-US" smtClean="0"/>
              <a:pPr/>
              <a:t>9/30/2016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AF9-6FBD-4E66-82FC-B7977D6AB5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197525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B874-0086-4ED5-BEF9-5BF2BF5C47BE}" type="datetime1">
              <a:rPr lang="en-US" smtClean="0"/>
              <a:pPr/>
              <a:t>9/30/2016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5A83AF9-6FBD-4E66-82FC-B7977D6AB53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4727107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21EA-C2C3-40C4-A9BD-075C26DD1729}" type="datetime1">
              <a:rPr lang="en-US" smtClean="0"/>
              <a:pPr/>
              <a:t>9/30/2016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AF9-6FBD-4E66-82FC-B7977D6AB5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986922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CB76-3F73-40C3-A098-1230C23C448C}" type="datetime1">
              <a:rPr lang="en-US" smtClean="0"/>
              <a:pPr/>
              <a:t>9/30/2016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AF9-6FBD-4E66-82FC-B7977D6AB5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376316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2545-1078-4556-A134-FAB79F1378BE}" type="datetime1">
              <a:rPr lang="en-US" smtClean="0"/>
              <a:pPr/>
              <a:t>9/30/2016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AF9-6FBD-4E66-82FC-B7977D6AB5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9911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97A-5547-4DD5-8E2C-B0711C671F04}" type="datetime1">
              <a:rPr lang="en-US" smtClean="0"/>
              <a:pPr/>
              <a:t>9/30/2016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AF9-6FBD-4E66-82FC-B7977D6AB53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35814132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0DD3-2398-41F1-8558-9582D65388AB}" type="datetime1">
              <a:rPr lang="en-US" smtClean="0"/>
              <a:pPr/>
              <a:t>9/30/2016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AF9-6FBD-4E66-82FC-B7977D6AB5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194176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42A1-2DA4-4556-A713-ACA0223939A3}" type="datetime1">
              <a:rPr lang="en-US" smtClean="0"/>
              <a:pPr/>
              <a:t>9/30/2016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AF9-6FBD-4E66-82FC-B7977D6AB5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836393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429F-8A83-4DEA-B3FC-B25EE1AC5A29}" type="datetime1">
              <a:rPr lang="en-US" smtClean="0"/>
              <a:pPr/>
              <a:t>9/30/2016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14910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14556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15830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272075-B35D-43D5-ACD0-3B08005A253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105888" y="142875"/>
            <a:ext cx="5572125" cy="13849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/>
            <a:r>
              <a:rPr lang="ru-RU" sz="2800" b="1" dirty="0">
                <a:solidFill>
                  <a:srgbClr val="4D4D73"/>
                </a:solidFill>
                <a:latin typeface="Arial Black" pitchFamily="34" charset="0"/>
              </a:rPr>
              <a:t>Факультет Информационной Безопасности</a:t>
            </a:r>
            <a:endParaRPr lang="ru-RU" sz="2800" dirty="0">
              <a:solidFill>
                <a:srgbClr val="4D4D73"/>
              </a:solidFill>
              <a:latin typeface="Arial Black" pitchFamily="34" charset="0"/>
            </a:endParaRPr>
          </a:p>
        </p:txBody>
      </p:sp>
      <p:pic>
        <p:nvPicPr>
          <p:cNvPr id="13" name="Picture 6" descr="FIB_gol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9494" y="142852"/>
            <a:ext cx="1142986" cy="1142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Рисунок 3" descr="SFEDU.T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920" y="92070"/>
            <a:ext cx="2046288" cy="13414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37554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FD8C865B-84AC-4533-9DA7-2F13315E6A3A}" type="datetime1">
              <a:rPr lang="en-US" smtClean="0"/>
              <a:pPr/>
              <a:t>9/30/2016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8F581DF5-C21C-423D-8366-0AC81B9ECFD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ru-RU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ru-RU"/>
          </a:p>
        </p:txBody>
      </p:sp>
    </p:spTree>
  </p:cSld>
  <p:clrMapOvr>
    <a:masterClrMapping/>
  </p:clrMapOvr>
  <p:transition advClick="0" advTm="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25A49E57-3456-44DD-8E4D-76F31546324B}" type="datetime1">
              <a:rPr lang="en-US" smtClean="0"/>
              <a:pPr/>
              <a:t>9/30/2016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8F581DF5-C21C-423D-8366-0AC81B9ECFD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advClick="0" advTm="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57B7F3B6-7344-45B0-9098-8D1C4EED4F3C}" type="datetime1">
              <a:rPr lang="en-US" smtClean="0"/>
              <a:pPr/>
              <a:t>9/30/2016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8F581DF5-C21C-423D-8366-0AC81B9ECFD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advClick="0" advTm="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B2AAD7D2-B151-421C-975E-63B478D4E577}" type="datetime1">
              <a:rPr lang="en-US" smtClean="0"/>
              <a:pPr/>
              <a:t>9/30/2016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8F581DF5-C21C-423D-8366-0AC81B9ECFD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ru-RU"/>
          </a:p>
        </p:txBody>
      </p:sp>
    </p:spTree>
  </p:cSld>
  <p:clrMapOvr>
    <a:masterClrMapping/>
  </p:clrMapOvr>
  <p:transition advClick="0" advTm="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5F4484B-AE6D-4835-9765-7050CB7A22F2}" type="datetime1">
              <a:rPr lang="en-US" smtClean="0"/>
              <a:pPr/>
              <a:t>9/30/2016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8F581DF5-C21C-423D-8366-0AC81B9ECFD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8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1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59216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11560" y="6381328"/>
            <a:ext cx="5688632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8" r:id="rId13"/>
    <p:sldLayoutId id="2147483689" r:id="rId14"/>
    <p:sldLayoutId id="2147483690" r:id="rId15"/>
    <p:sldLayoutId id="2147483691" r:id="rId16"/>
    <p:sldLayoutId id="2147483717" r:id="rId17"/>
  </p:sldLayoutIdLst>
  <p:transition advClick="0" advTm="5000"/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70788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dirty="0"/>
              <a:t>Образец заголовка</a:t>
            </a:r>
            <a:endParaRPr kumimoji="0" lang="en-US" dirty="0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dirty="0"/>
              <a:t>Образец текста</a:t>
            </a:r>
          </a:p>
          <a:p>
            <a:pPr lvl="1" eaLnBrk="1" latinLnBrk="0" hangingPunct="1"/>
            <a:r>
              <a:rPr kumimoji="0" lang="ru-RU" dirty="0"/>
              <a:t>Второй уровень</a:t>
            </a:r>
          </a:p>
          <a:p>
            <a:pPr lvl="2" eaLnBrk="1" latinLnBrk="0" hangingPunct="1"/>
            <a:r>
              <a:rPr kumimoji="0" lang="ru-RU" dirty="0"/>
              <a:t>Третий уровень</a:t>
            </a:r>
          </a:p>
          <a:p>
            <a:pPr lvl="3" eaLnBrk="1" latinLnBrk="0" hangingPunct="1"/>
            <a:r>
              <a:rPr kumimoji="0" lang="ru-RU" dirty="0"/>
              <a:t>Четвертый уровень</a:t>
            </a:r>
          </a:p>
          <a:p>
            <a:pPr lvl="4" eaLnBrk="1" latinLnBrk="0" hangingPunct="1"/>
            <a:r>
              <a:rPr kumimoji="0" lang="ru-RU" dirty="0"/>
              <a:t>Пятый уровень</a:t>
            </a:r>
            <a:endParaRPr kumimoji="0"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11560" y="6381328"/>
            <a:ext cx="5688632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>
              <a:solidFill>
                <a:srgbClr val="4E5B6F"/>
              </a:solidFill>
            </a:endParaRPr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7825" name="Picture 1" descr="W:\COMPANY\TNS_branding\Логотипы\ЛОГО TNS\tns_tns_small.jpg"/>
          <p:cNvPicPr>
            <a:picLocks noChangeAspect="1" noChangeArrowheads="1"/>
          </p:cNvPicPr>
          <p:nvPr/>
        </p:nvPicPr>
        <p:blipFill>
          <a:blip r:embed="rId22" cstate="screen"/>
          <a:srcRect/>
          <a:stretch>
            <a:fillRect/>
          </a:stretch>
        </p:blipFill>
        <p:spPr bwMode="auto">
          <a:xfrm>
            <a:off x="8388424" y="260350"/>
            <a:ext cx="548258" cy="50439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2" r:id="rId18"/>
    <p:sldLayoutId id="2147483713" r:id="rId19"/>
    <p:sldLayoutId id="2147483714" r:id="rId20"/>
  </p:sldLayoutIdLst>
  <p:transition advClick="0" advTm="5000"/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alphaModFix amt="50000"/>
            <a:duotone>
              <a:schemeClr val="bg2">
                <a:shade val="30000"/>
                <a:satMod val="455000"/>
              </a:schemeClr>
              <a:schemeClr val="bg2">
                <a:tint val="95000"/>
                <a:satMod val="12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521488B-70E4-435F-9CD3-2E3AC1A0A4B5}" type="datetime1">
              <a:rPr lang="en-US" smtClean="0"/>
              <a:pPr/>
              <a:t>9/30/2016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5A83AF9-6FBD-4E66-82FC-B7977D6AB53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18596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Практические занятия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559824" y="60932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Лызь А.Е.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395536" y="1412776"/>
            <a:ext cx="8501063" cy="2209437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ru-RU" sz="3600" b="1" i="1" kern="0" cap="all" dirty="0" smtClean="0">
                <a:solidFill>
                  <a:schemeClr val="tx2">
                    <a:lumMod val="5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Arial" pitchFamily="34" charset="0"/>
                <a:ea typeface="+mj-ea"/>
                <a:cs typeface="Arial" pitchFamily="34" charset="0"/>
              </a:rPr>
              <a:t>Психология управления личностными ресурсами</a:t>
            </a:r>
            <a:endParaRPr kumimoji="0" lang="ru-RU" sz="3600" b="1" i="1" u="none" strike="noStrike" kern="1200" cap="all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98" y="44624"/>
            <a:ext cx="92890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D:\Деканат\Лоси\ИКТИБ\Untitled-1.jpg"/>
          <p:cNvPicPr>
            <a:picLocks noChangeAspect="1" noChangeArrowheads="1"/>
          </p:cNvPicPr>
          <p:nvPr/>
        </p:nvPicPr>
        <p:blipFill>
          <a:blip r:embed="rId4" cstate="print">
            <a:lum bright="-8000" contrast="13000"/>
          </a:blip>
          <a:srcRect/>
          <a:stretch>
            <a:fillRect/>
          </a:stretch>
        </p:blipFill>
        <p:spPr bwMode="auto">
          <a:xfrm>
            <a:off x="7122795" y="-3515"/>
            <a:ext cx="1985709" cy="1013116"/>
          </a:xfrm>
          <a:prstGeom prst="rect">
            <a:avLst/>
          </a:prstGeom>
          <a:noFill/>
        </p:spPr>
      </p:pic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568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323528" y="1556792"/>
            <a:ext cx="8534182" cy="4824536"/>
          </a:xfrm>
        </p:spPr>
        <p:txBody>
          <a:bodyPr>
            <a:noAutofit/>
          </a:bodyPr>
          <a:lstStyle/>
          <a:p>
            <a:pPr marL="0" indent="441325" algn="just">
              <a:spcBef>
                <a:spcPts val="1800"/>
              </a:spcBef>
              <a:buNone/>
              <a:tabLst>
                <a:tab pos="717550" algn="l"/>
              </a:tabLst>
            </a:pP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Эта </a:t>
            </a: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ориентация связана с наличием способностей в определенной области. Человек с такой ориентацией хочет быть мастером своего дела, он бывает особенно счастлив, когда достигает успеха в профессиональной сфере, но быстро теряет интерес к работе, которая не позволяет развивать свои способности. Одновременно такой человек ищет признания своих талантов, что должно выражаться в статусе, </a:t>
            </a:r>
            <a:r>
              <a:rPr lang="ru-RU" sz="2400" dirty="0" err="1" smtClean="0">
                <a:solidFill>
                  <a:schemeClr val="tx1"/>
                </a:solidFill>
                <a:latin typeface="Calibri" pitchFamily="34" charset="0"/>
              </a:rPr>
              <a:t>соответ-ствующем</a:t>
            </a: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его мастерству. Он готов управлять другими в пределах своей компетентности, но управление не представляет для него особого интереса. Поэтому многие из этой категории отвергают работу менеджера. Обычно это самая многочисленная группа в большинстве организаций, обеспечивающая принятие компетентных решений.</a:t>
            </a:r>
          </a:p>
          <a:p>
            <a:pPr marL="0" indent="441325" algn="just">
              <a:spcBef>
                <a:spcPts val="1800"/>
              </a:spcBef>
              <a:buNone/>
            </a:pPr>
            <a:endParaRPr lang="ru-RU" sz="24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82714"/>
            <a:ext cx="8650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3. </a:t>
            </a:r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КАРЬЕРНЫЕ ОРИЕНТАЦИИ</a:t>
            </a:r>
            <a:endParaRPr lang="ru-RU" sz="3000" b="1" dirty="0">
              <a:solidFill>
                <a:schemeClr val="tx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0" y="6453336"/>
            <a:ext cx="539552" cy="404664"/>
          </a:xfrm>
        </p:spPr>
        <p:txBody>
          <a:bodyPr/>
          <a:lstStyle/>
          <a:p>
            <a:fld id="{55A83AF9-6FBD-4E66-82FC-B7977D6AB530}" type="slidenum">
              <a:rPr lang="ru-RU" sz="2000" smtClean="0"/>
              <a:pPr/>
              <a:t>10</a:t>
            </a:fld>
            <a:endParaRPr lang="ru-RU" sz="2000" dirty="0"/>
          </a:p>
        </p:txBody>
      </p:sp>
      <p:sp>
        <p:nvSpPr>
          <p:cNvPr id="10" name="Управляющая кнопка: возврат 9">
            <a:hlinkClick r:id="rId2" action="ppaction://hlinksldjump" highlightClick="1"/>
          </p:cNvPr>
          <p:cNvSpPr/>
          <p:nvPr/>
        </p:nvSpPr>
        <p:spPr>
          <a:xfrm>
            <a:off x="8748464" y="6597351"/>
            <a:ext cx="395536" cy="26064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1064349"/>
            <a:ext cx="9144000" cy="46166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1. Профессиональная </a:t>
            </a:r>
            <a:r>
              <a:rPr lang="ru-RU" sz="24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компетентность</a:t>
            </a:r>
            <a:endParaRPr lang="ru-RU" sz="2400" b="1" dirty="0" smtClean="0">
              <a:solidFill>
                <a:schemeClr val="tx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323528" y="1556792"/>
            <a:ext cx="8534182" cy="4824536"/>
          </a:xfrm>
        </p:spPr>
        <p:txBody>
          <a:bodyPr>
            <a:noAutofit/>
          </a:bodyPr>
          <a:lstStyle/>
          <a:p>
            <a:pPr marL="0" indent="441325" algn="just">
              <a:spcBef>
                <a:spcPts val="1800"/>
              </a:spcBef>
              <a:buNone/>
              <a:tabLst>
                <a:tab pos="717550" algn="l"/>
              </a:tabLst>
            </a:pP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В </a:t>
            </a: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данном случае первостепенное значение имеет ориентация личности на интеграцию усилий других людей, принятие ответственности за конечный результат деятельности группы сотрудников или организации в целом. Такая работа требует навыков межличностного и группового общения, эмоциональной уравновешенности, чтобы нести бремя ответственности и власти. Человек с карьерной ориентацией на менеджмент будет считать, что не достиг вершин своей карьеры, пока не займет должность, на которой сможет управлять различными сторонами деятельности предприятия или организации: финансами, маркетингом, производством продукции, разработками, продажами. С возрастом и опытом работы эта карьерная ориентация проявляется сильнее.</a:t>
            </a:r>
          </a:p>
          <a:p>
            <a:pPr marL="0" indent="441325" algn="just">
              <a:spcBef>
                <a:spcPts val="1800"/>
              </a:spcBef>
              <a:buNone/>
            </a:pPr>
            <a:endParaRPr lang="ru-RU" sz="24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82714"/>
            <a:ext cx="8650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3. </a:t>
            </a:r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КАРЬЕРНЫЕ ОРИЕНТАЦИИ</a:t>
            </a:r>
            <a:endParaRPr lang="ru-RU" sz="3000" b="1" dirty="0">
              <a:solidFill>
                <a:schemeClr val="tx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0" y="6453336"/>
            <a:ext cx="539552" cy="404664"/>
          </a:xfrm>
        </p:spPr>
        <p:txBody>
          <a:bodyPr/>
          <a:lstStyle/>
          <a:p>
            <a:fld id="{55A83AF9-6FBD-4E66-82FC-B7977D6AB530}" type="slidenum">
              <a:rPr lang="ru-RU" sz="2000" smtClean="0"/>
              <a:pPr/>
              <a:t>11</a:t>
            </a:fld>
            <a:endParaRPr lang="ru-RU" sz="2000" dirty="0"/>
          </a:p>
        </p:txBody>
      </p:sp>
      <p:sp>
        <p:nvSpPr>
          <p:cNvPr id="10" name="Управляющая кнопка: возврат 9">
            <a:hlinkClick r:id="rId2" action="ppaction://hlinksldjump" highlightClick="1"/>
          </p:cNvPr>
          <p:cNvSpPr/>
          <p:nvPr/>
        </p:nvSpPr>
        <p:spPr>
          <a:xfrm>
            <a:off x="8748464" y="6597351"/>
            <a:ext cx="395536" cy="26064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1064349"/>
            <a:ext cx="9144000" cy="46166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2. </a:t>
            </a:r>
            <a:r>
              <a:rPr lang="ru-RU" sz="24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Менеджмент</a:t>
            </a:r>
            <a:endParaRPr lang="ru-RU" sz="2400" b="1" dirty="0" smtClean="0">
              <a:solidFill>
                <a:schemeClr val="tx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323528" y="1412776"/>
            <a:ext cx="8534182" cy="5301208"/>
          </a:xfrm>
        </p:spPr>
        <p:txBody>
          <a:bodyPr>
            <a:noAutofit/>
          </a:bodyPr>
          <a:lstStyle/>
          <a:p>
            <a:pPr marL="0" indent="441325" algn="just">
              <a:spcBef>
                <a:spcPts val="1800"/>
              </a:spcBef>
              <a:buNone/>
              <a:tabLst>
                <a:tab pos="717550" algn="l"/>
              </a:tabLst>
            </a:pP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Первичная </a:t>
            </a: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забота личности с такой ориентацией – освобождение от организационных правил, предписаний и ограничений. Ярко выражена потребность все делать по-своему: самому решать когда, над чем и сколько работать. Такой человек не хочет подчиняться правилам организации (рабочее место, время, форменная одежда). Конечно, каждый человек в некоторой степени нуждается в автономии, однако, если такая ориентация выражена сильно, то личность готова отказаться от продвижения по службе или от других возможностей ради сохранения своей независимости. Такой человек может работать в организации, которая обеспечивает достаточную степень свободы, но не будет чувствовать серьезных обязательств или преданности организации и будет отвергать любые попытки ограничить его автономию.</a:t>
            </a:r>
          </a:p>
          <a:p>
            <a:pPr marL="0" indent="441325" algn="just">
              <a:spcBef>
                <a:spcPts val="1800"/>
              </a:spcBef>
              <a:buNone/>
            </a:pPr>
            <a:endParaRPr lang="ru-RU" sz="24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82714"/>
            <a:ext cx="8650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3. </a:t>
            </a:r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КАРЬЕРНЫЕ ОРИЕНТАЦИИ</a:t>
            </a:r>
            <a:endParaRPr lang="ru-RU" sz="3000" b="1" dirty="0">
              <a:solidFill>
                <a:schemeClr val="tx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0" y="6453336"/>
            <a:ext cx="539552" cy="404664"/>
          </a:xfrm>
        </p:spPr>
        <p:txBody>
          <a:bodyPr/>
          <a:lstStyle/>
          <a:p>
            <a:fld id="{55A83AF9-6FBD-4E66-82FC-B7977D6AB530}" type="slidenum">
              <a:rPr lang="ru-RU" sz="2000" smtClean="0"/>
              <a:pPr/>
              <a:t>12</a:t>
            </a:fld>
            <a:endParaRPr lang="ru-RU" sz="2000" dirty="0"/>
          </a:p>
        </p:txBody>
      </p:sp>
      <p:sp>
        <p:nvSpPr>
          <p:cNvPr id="10" name="Управляющая кнопка: возврат 9">
            <a:hlinkClick r:id="rId2" action="ppaction://hlinksldjump" highlightClick="1"/>
          </p:cNvPr>
          <p:cNvSpPr/>
          <p:nvPr/>
        </p:nvSpPr>
        <p:spPr>
          <a:xfrm>
            <a:off x="8748464" y="6597351"/>
            <a:ext cx="395536" cy="26064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1064349"/>
            <a:ext cx="9144000" cy="46166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3. </a:t>
            </a:r>
            <a:r>
              <a:rPr lang="ru-RU" sz="24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Автономия</a:t>
            </a:r>
            <a:endParaRPr lang="ru-RU" sz="2400" b="1" dirty="0" smtClean="0">
              <a:solidFill>
                <a:schemeClr val="tx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323528" y="1556792"/>
            <a:ext cx="8534182" cy="4824536"/>
          </a:xfrm>
        </p:spPr>
        <p:txBody>
          <a:bodyPr>
            <a:noAutofit/>
          </a:bodyPr>
          <a:lstStyle/>
          <a:p>
            <a:pPr marL="0" indent="441325" algn="just">
              <a:spcBef>
                <a:spcPts val="1800"/>
              </a:spcBef>
              <a:buNone/>
              <a:tabLst>
                <a:tab pos="717550" algn="l"/>
              </a:tabLst>
            </a:pP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Эта </a:t>
            </a: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карьерная ориентация обусловлена потребностью в безопасности и стабильности, желанием, чтобы будущие жизненные события были предсказуемы. Различают два типа стабильности: </a:t>
            </a:r>
            <a:r>
              <a:rPr lang="ru-RU" sz="2400" i="1" dirty="0" smtClean="0">
                <a:solidFill>
                  <a:schemeClr val="tx1"/>
                </a:solidFill>
                <a:latin typeface="Calibri" pitchFamily="34" charset="0"/>
              </a:rPr>
              <a:t>стабильность места работы </a:t>
            </a: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и </a:t>
            </a:r>
            <a:r>
              <a:rPr lang="ru-RU" sz="2400" i="1" dirty="0" smtClean="0">
                <a:solidFill>
                  <a:schemeClr val="tx1"/>
                </a:solidFill>
                <a:latin typeface="Calibri" pitchFamily="34" charset="0"/>
              </a:rPr>
              <a:t>стабильность места жительства</a:t>
            </a: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. </a:t>
            </a:r>
            <a:endParaRPr lang="ru-RU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441325" algn="just">
              <a:spcBef>
                <a:spcPts val="0"/>
              </a:spcBef>
              <a:buNone/>
              <a:tabLst>
                <a:tab pos="717550" algn="l"/>
              </a:tabLst>
            </a:pP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Стабильность </a:t>
            </a:r>
            <a:r>
              <a:rPr lang="ru-RU" sz="2400" i="1" dirty="0" smtClean="0">
                <a:solidFill>
                  <a:schemeClr val="tx1"/>
                </a:solidFill>
                <a:latin typeface="Calibri" pitchFamily="34" charset="0"/>
              </a:rPr>
              <a:t>места работы </a:t>
            </a: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подразумевает поиск работы в такой организации, которая обеспечивает определенный срок службы, имеет хорошую репутацию (не увольняет сотрудников), заботится о своих работниках после увольнения и, выглядит более надежной в своей отрасли. Человек с такой ориентацией (его часто называют «человеком организации») ответственность за управление карьерой перекладывает на нанимателя. Он будет совершать какие угодно географические передвижения, если того потребует компания</a:t>
            </a: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282714"/>
            <a:ext cx="8650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3. </a:t>
            </a:r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КАРЬЕРНЫЕ ОРИЕНТАЦИИ</a:t>
            </a:r>
            <a:endParaRPr lang="ru-RU" sz="3000" b="1" dirty="0">
              <a:solidFill>
                <a:schemeClr val="tx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0" y="6453336"/>
            <a:ext cx="539552" cy="404664"/>
          </a:xfrm>
        </p:spPr>
        <p:txBody>
          <a:bodyPr/>
          <a:lstStyle/>
          <a:p>
            <a:fld id="{55A83AF9-6FBD-4E66-82FC-B7977D6AB530}" type="slidenum">
              <a:rPr lang="ru-RU" sz="2000" smtClean="0"/>
              <a:pPr/>
              <a:t>13</a:t>
            </a:fld>
            <a:endParaRPr lang="ru-RU" sz="2000" dirty="0"/>
          </a:p>
        </p:txBody>
      </p:sp>
      <p:sp>
        <p:nvSpPr>
          <p:cNvPr id="10" name="Управляющая кнопка: возврат 9">
            <a:hlinkClick r:id="rId2" action="ppaction://hlinksldjump" highlightClick="1"/>
          </p:cNvPr>
          <p:cNvSpPr/>
          <p:nvPr/>
        </p:nvSpPr>
        <p:spPr>
          <a:xfrm>
            <a:off x="8748464" y="6597351"/>
            <a:ext cx="395536" cy="26064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1064349"/>
            <a:ext cx="9144000" cy="46166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4. </a:t>
            </a:r>
            <a:r>
              <a:rPr lang="ru-RU" sz="24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Стабильность</a:t>
            </a:r>
            <a:endParaRPr lang="ru-RU" sz="2400" b="1" dirty="0" smtClean="0">
              <a:solidFill>
                <a:schemeClr val="tx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323528" y="1556792"/>
            <a:ext cx="8534182" cy="4824536"/>
          </a:xfrm>
        </p:spPr>
        <p:txBody>
          <a:bodyPr>
            <a:noAutofit/>
          </a:bodyPr>
          <a:lstStyle/>
          <a:p>
            <a:pPr marL="0" indent="441325" algn="just">
              <a:spcBef>
                <a:spcPts val="1800"/>
              </a:spcBef>
              <a:buNone/>
              <a:tabLst>
                <a:tab pos="717550" algn="l"/>
              </a:tabLst>
            </a:pP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Эта карьерная ориентация обусловлена потребностью в безопасности и стабильности, желанием, чтобы будущие жизненные события были предсказуемы. </a:t>
            </a:r>
          </a:p>
          <a:p>
            <a:pPr marL="0" indent="441325" algn="just">
              <a:spcBef>
                <a:spcPts val="0"/>
              </a:spcBef>
              <a:buNone/>
              <a:tabLst>
                <a:tab pos="717550" algn="l"/>
              </a:tabLst>
            </a:pP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Человек, </a:t>
            </a: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ориентированный </a:t>
            </a:r>
            <a:r>
              <a:rPr lang="ru-RU" sz="2400" i="1" dirty="0" smtClean="0">
                <a:solidFill>
                  <a:schemeClr val="tx1"/>
                </a:solidFill>
                <a:latin typeface="Calibri" pitchFamily="34" charset="0"/>
              </a:rPr>
              <a:t>на стабильность места </a:t>
            </a:r>
            <a:r>
              <a:rPr lang="ru-RU" sz="2400" i="1" dirty="0" smtClean="0">
                <a:solidFill>
                  <a:schemeClr val="tx1"/>
                </a:solidFill>
                <a:latin typeface="Calibri" pitchFamily="34" charset="0"/>
              </a:rPr>
              <a:t>жительства</a:t>
            </a: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, связывает себя с географическим регионом, «пуская корни» в определенном месте, вкладывая сбережения в свой дом, и меняя работу или организацию только тогда, когда это предотвращает его «срывание с места». Люди, </a:t>
            </a: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ориентированные </a:t>
            </a: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на стабильность, могут быть талантливыми и занимать высокие должности в организации, но, предпочитая стабильную работу и жизнь, они откажутся от повышения, если оно грозит риском и временными неудобствами, даже в случае широко открывающихся возможностей роста.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282714"/>
            <a:ext cx="8650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3. </a:t>
            </a:r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КАРЬЕРНЫЕ ОРИЕНТАЦИИ</a:t>
            </a:r>
            <a:endParaRPr lang="ru-RU" sz="3000" b="1" dirty="0">
              <a:solidFill>
                <a:schemeClr val="tx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0" y="6453336"/>
            <a:ext cx="539552" cy="404664"/>
          </a:xfrm>
        </p:spPr>
        <p:txBody>
          <a:bodyPr/>
          <a:lstStyle/>
          <a:p>
            <a:fld id="{55A83AF9-6FBD-4E66-82FC-B7977D6AB530}" type="slidenum">
              <a:rPr lang="ru-RU" sz="2000" smtClean="0"/>
              <a:pPr/>
              <a:t>14</a:t>
            </a:fld>
            <a:endParaRPr lang="ru-RU" sz="2000" dirty="0"/>
          </a:p>
        </p:txBody>
      </p:sp>
      <p:sp>
        <p:nvSpPr>
          <p:cNvPr id="10" name="Управляющая кнопка: возврат 9">
            <a:hlinkClick r:id="rId2" action="ppaction://hlinksldjump" highlightClick="1"/>
          </p:cNvPr>
          <p:cNvSpPr/>
          <p:nvPr/>
        </p:nvSpPr>
        <p:spPr>
          <a:xfrm>
            <a:off x="8748464" y="6597351"/>
            <a:ext cx="395536" cy="26064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1064349"/>
            <a:ext cx="9144000" cy="46166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4. </a:t>
            </a:r>
            <a:r>
              <a:rPr lang="ru-RU" sz="24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Стабильность</a:t>
            </a:r>
            <a:endParaRPr lang="ru-RU" sz="2400" b="1" dirty="0" smtClean="0">
              <a:solidFill>
                <a:schemeClr val="tx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323528" y="1556792"/>
            <a:ext cx="8534182" cy="4824536"/>
          </a:xfrm>
        </p:spPr>
        <p:txBody>
          <a:bodyPr>
            <a:noAutofit/>
          </a:bodyPr>
          <a:lstStyle/>
          <a:p>
            <a:pPr marL="0" indent="441325" algn="just">
              <a:spcBef>
                <a:spcPts val="1800"/>
              </a:spcBef>
              <a:buNone/>
              <a:tabLst>
                <a:tab pos="717550" algn="l"/>
              </a:tabLst>
            </a:pP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Основными </a:t>
            </a: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ценностями при данной ориентации являются «работа с людьми», «служение человечеству», «желание сделать мир лучше» и т.д. Человек с такой ориентацией стремится продолжать работать в этом направлении, даже если ему приходится менять место работы. Он не будет работать в организации, которая враждебна его целям и ценностям, и откажется от продвижения или перевода на другую работу, если это не позволит ему реализовать главные ценности жизни. Люди с такой карьерной ориентацией чаще всего работают в области охраны окружающей среды, проверки качества продуктов и товаров и т.п.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282714"/>
            <a:ext cx="8650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3. </a:t>
            </a:r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КАРЬЕРНЫЕ ОРИЕНТАЦИИ</a:t>
            </a:r>
            <a:endParaRPr lang="ru-RU" sz="3000" b="1" dirty="0">
              <a:solidFill>
                <a:schemeClr val="tx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0" y="6453336"/>
            <a:ext cx="539552" cy="404664"/>
          </a:xfrm>
        </p:spPr>
        <p:txBody>
          <a:bodyPr/>
          <a:lstStyle/>
          <a:p>
            <a:fld id="{55A83AF9-6FBD-4E66-82FC-B7977D6AB530}" type="slidenum">
              <a:rPr lang="ru-RU" sz="2000" smtClean="0"/>
              <a:pPr/>
              <a:t>15</a:t>
            </a:fld>
            <a:endParaRPr lang="ru-RU" sz="2000" dirty="0"/>
          </a:p>
        </p:txBody>
      </p:sp>
      <p:sp>
        <p:nvSpPr>
          <p:cNvPr id="10" name="Управляющая кнопка: возврат 9">
            <a:hlinkClick r:id="rId2" action="ppaction://hlinksldjump" highlightClick="1"/>
          </p:cNvPr>
          <p:cNvSpPr/>
          <p:nvPr/>
        </p:nvSpPr>
        <p:spPr>
          <a:xfrm>
            <a:off x="8748464" y="6597351"/>
            <a:ext cx="395536" cy="26064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1064349"/>
            <a:ext cx="9144000" cy="46166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5. </a:t>
            </a:r>
            <a:r>
              <a:rPr lang="ru-RU" sz="24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Служение</a:t>
            </a:r>
            <a:endParaRPr lang="ru-RU" sz="2400" b="1" dirty="0" smtClean="0">
              <a:solidFill>
                <a:schemeClr val="tx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323528" y="1556792"/>
            <a:ext cx="8534182" cy="4824536"/>
          </a:xfrm>
        </p:spPr>
        <p:txBody>
          <a:bodyPr>
            <a:noAutofit/>
          </a:bodyPr>
          <a:lstStyle/>
          <a:p>
            <a:pPr marL="0" indent="441325" algn="just">
              <a:spcBef>
                <a:spcPts val="1800"/>
              </a:spcBef>
              <a:buNone/>
              <a:tabLst>
                <a:tab pos="717550" algn="l"/>
              </a:tabLst>
            </a:pP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Основные </a:t>
            </a: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ценности при ориентации данного типа – конкуренция, победа над другими, преодоление препятствий, решение трудных задач. Социальная ситуация чаще всего рассматривается с позиции выигрыша – проигрыша. Процесс борьбы и победа более важны для человека, чем конкретная область деятельности или квалификация. Например, торговый агент может рассматривать каждый контракт с покупателем как игру, которую надо выиграть. Новизна, разнообразие и вызов имеют для людей с такой ориентацией очень большую ценность, и, если все идет слишком просто, им становится скучно.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282714"/>
            <a:ext cx="8650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3. </a:t>
            </a:r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КАРЬЕРНЫЕ ОРИЕНТАЦИИ</a:t>
            </a:r>
            <a:endParaRPr lang="ru-RU" sz="3000" b="1" dirty="0">
              <a:solidFill>
                <a:schemeClr val="tx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0" y="6453336"/>
            <a:ext cx="539552" cy="404664"/>
          </a:xfrm>
        </p:spPr>
        <p:txBody>
          <a:bodyPr/>
          <a:lstStyle/>
          <a:p>
            <a:fld id="{55A83AF9-6FBD-4E66-82FC-B7977D6AB530}" type="slidenum">
              <a:rPr lang="ru-RU" sz="2000" smtClean="0"/>
              <a:pPr/>
              <a:t>16</a:t>
            </a:fld>
            <a:endParaRPr lang="ru-RU" sz="2000" dirty="0"/>
          </a:p>
        </p:txBody>
      </p:sp>
      <p:sp>
        <p:nvSpPr>
          <p:cNvPr id="10" name="Управляющая кнопка: возврат 9">
            <a:hlinkClick r:id="rId2" action="ppaction://hlinksldjump" highlightClick="1"/>
          </p:cNvPr>
          <p:cNvSpPr/>
          <p:nvPr/>
        </p:nvSpPr>
        <p:spPr>
          <a:xfrm>
            <a:off x="8748464" y="6597351"/>
            <a:ext cx="395536" cy="26064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1064349"/>
            <a:ext cx="9144000" cy="46166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6. </a:t>
            </a:r>
            <a:r>
              <a:rPr lang="ru-RU" sz="24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Вызов</a:t>
            </a:r>
            <a:endParaRPr lang="ru-RU" sz="2400" b="1" dirty="0" smtClean="0">
              <a:solidFill>
                <a:schemeClr val="tx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323528" y="1556792"/>
            <a:ext cx="8534182" cy="4824536"/>
          </a:xfrm>
        </p:spPr>
        <p:txBody>
          <a:bodyPr>
            <a:noAutofit/>
          </a:bodyPr>
          <a:lstStyle/>
          <a:p>
            <a:pPr marL="0" indent="441325" algn="just">
              <a:spcBef>
                <a:spcPts val="1800"/>
              </a:spcBef>
              <a:buNone/>
              <a:tabLst>
                <a:tab pos="717550" algn="l"/>
              </a:tabLst>
            </a:pP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Человек </a:t>
            </a: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ориентирован на то, чтобы в жизни было все сбалансировано, он не хочет, чтобы доминировала только семья, или только работа, или только саморазвитие. Он стремится к балансу всех сфер.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282714"/>
            <a:ext cx="8650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3. </a:t>
            </a:r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КАРЬЕРНЫЕ ОРИЕНТАЦИИ</a:t>
            </a:r>
            <a:endParaRPr lang="ru-RU" sz="3000" b="1" dirty="0">
              <a:solidFill>
                <a:schemeClr val="tx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0" y="6453336"/>
            <a:ext cx="539552" cy="404664"/>
          </a:xfrm>
        </p:spPr>
        <p:txBody>
          <a:bodyPr/>
          <a:lstStyle/>
          <a:p>
            <a:fld id="{55A83AF9-6FBD-4E66-82FC-B7977D6AB530}" type="slidenum">
              <a:rPr lang="ru-RU" sz="2000" smtClean="0"/>
              <a:pPr/>
              <a:t>17</a:t>
            </a:fld>
            <a:endParaRPr lang="ru-RU" sz="2000" dirty="0"/>
          </a:p>
        </p:txBody>
      </p:sp>
      <p:sp>
        <p:nvSpPr>
          <p:cNvPr id="10" name="Управляющая кнопка: возврат 9">
            <a:hlinkClick r:id="rId2" action="ppaction://hlinksldjump" highlightClick="1"/>
          </p:cNvPr>
          <p:cNvSpPr/>
          <p:nvPr/>
        </p:nvSpPr>
        <p:spPr>
          <a:xfrm>
            <a:off x="8748464" y="6597351"/>
            <a:ext cx="395536" cy="26064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1064349"/>
            <a:ext cx="9144000" cy="46166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7. Интеграция стилей </a:t>
            </a:r>
            <a:r>
              <a:rPr lang="ru-RU" sz="24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жизни</a:t>
            </a:r>
            <a:endParaRPr lang="ru-RU" sz="2400" b="1" dirty="0" smtClean="0">
              <a:solidFill>
                <a:schemeClr val="tx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323528" y="1556792"/>
            <a:ext cx="8534182" cy="4824536"/>
          </a:xfrm>
        </p:spPr>
        <p:txBody>
          <a:bodyPr>
            <a:noAutofit/>
          </a:bodyPr>
          <a:lstStyle/>
          <a:p>
            <a:pPr marL="0" indent="441325" algn="just">
              <a:spcBef>
                <a:spcPts val="1800"/>
              </a:spcBef>
              <a:buNone/>
              <a:tabLst>
                <a:tab pos="717550" algn="l"/>
              </a:tabLst>
            </a:pP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Человек </a:t>
            </a: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с такой карьерной ориентацией стремится преодолевать препятствия, готов к риску. Он не желает работать на других, а хочет иметь свою марку, свое дело, свое финансовое богатство. Причем это не всегда творческий человек, для него главное – создать дело, концепцию или организацию, построить ее так, чтобы это было продолжением его самого, вложить туда душу. Предприниматель будет продолжать свое дело, даже если сначала он будет терпеть неудачи и ему придется серьезно рисковать</a:t>
            </a: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ru-RU" sz="24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82714"/>
            <a:ext cx="8650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3. </a:t>
            </a:r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КАРЬЕРНЫЕ ОРИЕНТАЦИИ</a:t>
            </a:r>
            <a:endParaRPr lang="ru-RU" sz="3000" b="1" dirty="0">
              <a:solidFill>
                <a:schemeClr val="tx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0" y="6453336"/>
            <a:ext cx="539552" cy="404664"/>
          </a:xfrm>
        </p:spPr>
        <p:txBody>
          <a:bodyPr/>
          <a:lstStyle/>
          <a:p>
            <a:fld id="{55A83AF9-6FBD-4E66-82FC-B7977D6AB530}" type="slidenum">
              <a:rPr lang="ru-RU" sz="2000" smtClean="0"/>
              <a:pPr/>
              <a:t>18</a:t>
            </a:fld>
            <a:endParaRPr lang="ru-RU" sz="2000" dirty="0"/>
          </a:p>
        </p:txBody>
      </p:sp>
      <p:sp>
        <p:nvSpPr>
          <p:cNvPr id="10" name="Управляющая кнопка: возврат 9">
            <a:hlinkClick r:id="rId2" action="ppaction://hlinksldjump" highlightClick="1"/>
          </p:cNvPr>
          <p:cNvSpPr/>
          <p:nvPr/>
        </p:nvSpPr>
        <p:spPr>
          <a:xfrm>
            <a:off x="8748464" y="6597351"/>
            <a:ext cx="395536" cy="26064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1064349"/>
            <a:ext cx="9144000" cy="46166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8. </a:t>
            </a:r>
            <a:r>
              <a:rPr lang="ru-RU" sz="24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Предпринимательство</a:t>
            </a:r>
            <a:endParaRPr lang="ru-RU" sz="2400" b="1" dirty="0" smtClean="0">
              <a:solidFill>
                <a:schemeClr val="tx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323528" y="1988840"/>
            <a:ext cx="8534182" cy="4536504"/>
          </a:xfrm>
        </p:spPr>
        <p:txBody>
          <a:bodyPr>
            <a:noAutofit/>
          </a:bodyPr>
          <a:lstStyle/>
          <a:p>
            <a:pPr marL="0" indent="441325" algn="just">
              <a:spcBef>
                <a:spcPts val="1800"/>
              </a:spcBef>
              <a:buNone/>
            </a:pP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Проработайте литературу по современным образовательным технологиям. Выберите конкретную учебную дисциплину в подготовке бакалавров по направлению **.03.**, желательно связанную с тематикой Вашей НИР. Познакомьтесь с рабочей программой дисциплины (ее можно найти на сайте ЮФУ, на сайте Вашей кафедры или любого другого вуза). </a:t>
            </a:r>
          </a:p>
          <a:p>
            <a:pPr marL="0" indent="441325" algn="just">
              <a:spcBef>
                <a:spcPts val="1800"/>
              </a:spcBef>
              <a:buNone/>
            </a:pP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Используются ли при ее реализации инновационные образовательные технологии? </a:t>
            </a:r>
          </a:p>
          <a:p>
            <a:pPr marL="0" indent="441325" algn="just">
              <a:spcBef>
                <a:spcPts val="1800"/>
              </a:spcBef>
              <a:buNone/>
            </a:pP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Продумайте способы активизации, индивидуализации деятельности студентов, повышения их личностной включенности в процесс обучения и более эффективного формирования профессиональных компетенций в рамках рассмотренной дисциплины. </a:t>
            </a:r>
          </a:p>
          <a:p>
            <a:pPr marL="0" indent="441325" algn="just">
              <a:spcBef>
                <a:spcPts val="1200"/>
              </a:spcBef>
              <a:buNone/>
            </a:pPr>
            <a:endParaRPr lang="ru-RU" sz="20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82714"/>
            <a:ext cx="8650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4. </a:t>
            </a:r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ПРОЕКТ</a:t>
            </a:r>
            <a:endParaRPr lang="ru-RU" sz="3000" b="1" dirty="0">
              <a:solidFill>
                <a:schemeClr val="tx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0" y="6453336"/>
            <a:ext cx="539552" cy="404664"/>
          </a:xfrm>
        </p:spPr>
        <p:txBody>
          <a:bodyPr/>
          <a:lstStyle/>
          <a:p>
            <a:fld id="{55A83AF9-6FBD-4E66-82FC-B7977D6AB530}" type="slidenum">
              <a:rPr lang="ru-RU" sz="2000" smtClean="0"/>
              <a:pPr/>
              <a:t>19</a:t>
            </a:fld>
            <a:endParaRPr lang="ru-RU" sz="2000" dirty="0"/>
          </a:p>
        </p:txBody>
      </p:sp>
      <p:sp>
        <p:nvSpPr>
          <p:cNvPr id="10" name="Управляющая кнопка: возврат 9">
            <a:hlinkClick r:id="rId2" action="ppaction://hlinksldjump" highlightClick="1"/>
          </p:cNvPr>
          <p:cNvSpPr/>
          <p:nvPr/>
        </p:nvSpPr>
        <p:spPr>
          <a:xfrm>
            <a:off x="8748464" y="6597351"/>
            <a:ext cx="395536" cy="26064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0" y="1064349"/>
            <a:ext cx="9144000" cy="83099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Рекомендуемые приемы для участников дискуссии, </a:t>
            </a:r>
            <a:br>
              <a:rPr lang="ru-RU" sz="24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</a:br>
            <a:r>
              <a:rPr lang="ru-RU" sz="24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повышающие эффективность группового обсуждения: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50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СОДЕРЖАНИЕ</a:t>
            </a:r>
            <a:endParaRPr lang="ru-RU" sz="3200" b="1" dirty="0">
              <a:solidFill>
                <a:schemeClr val="tx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304800" y="1556792"/>
            <a:ext cx="8686800" cy="4968552"/>
          </a:xfrm>
        </p:spPr>
        <p:txBody>
          <a:bodyPr>
            <a:noAutofit/>
          </a:bodyPr>
          <a:lstStyle/>
          <a:p>
            <a:pPr marL="0" indent="346075" algn="just">
              <a:spcBef>
                <a:spcPts val="2400"/>
              </a:spcBef>
              <a:buNone/>
              <a:tabLst>
                <a:tab pos="712788" algn="l"/>
              </a:tabLst>
            </a:pPr>
            <a:r>
              <a:rPr lang="ru-RU" sz="2800" dirty="0" smtClean="0">
                <a:solidFill>
                  <a:schemeClr val="tx1"/>
                </a:solidFill>
                <a:latin typeface="Calibri" pitchFamily="34" charset="0"/>
                <a:cs typeface="Arial" charset="0"/>
                <a:hlinkClick r:id="rId3" action="ppaction://hlinksldjump"/>
              </a:rPr>
              <a:t>1.	Тема доклада</a:t>
            </a:r>
            <a:endParaRPr lang="ru-RU" sz="2800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  <a:p>
            <a:pPr marL="0" indent="346075" algn="just">
              <a:spcBef>
                <a:spcPts val="3000"/>
              </a:spcBef>
              <a:buNone/>
              <a:tabLst>
                <a:tab pos="712788" algn="l"/>
              </a:tabLst>
            </a:pPr>
            <a:r>
              <a:rPr lang="ru-RU" sz="2800" dirty="0" smtClean="0">
                <a:solidFill>
                  <a:schemeClr val="tx1"/>
                </a:solidFill>
                <a:latin typeface="Calibri" pitchFamily="34" charset="0"/>
                <a:cs typeface="Arial" charset="0"/>
                <a:hlinkClick r:id="rId4" action="ppaction://hlinksldjump"/>
              </a:rPr>
              <a:t>2.	 Оценка доклада</a:t>
            </a:r>
            <a:endParaRPr lang="ru-RU" sz="2800" dirty="0" smtClean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  <a:p>
            <a:pPr marL="0" indent="346075" algn="just">
              <a:spcBef>
                <a:spcPts val="3000"/>
              </a:spcBef>
              <a:buNone/>
              <a:tabLst>
                <a:tab pos="712788" algn="l"/>
              </a:tabLst>
            </a:pPr>
            <a:r>
              <a:rPr lang="ru-RU" sz="2800" dirty="0" smtClean="0">
                <a:solidFill>
                  <a:schemeClr val="tx1"/>
                </a:solidFill>
                <a:latin typeface="Calibri" pitchFamily="34" charset="0"/>
                <a:cs typeface="Arial" charset="0"/>
                <a:hlinkClick r:id="rId5" action="ppaction://hlinksldjump"/>
              </a:rPr>
              <a:t>3. </a:t>
            </a:r>
            <a:r>
              <a:rPr lang="ru-RU" sz="2800" dirty="0" smtClean="0">
                <a:solidFill>
                  <a:schemeClr val="tx1"/>
                </a:solidFill>
                <a:latin typeface="Calibri" pitchFamily="34" charset="0"/>
                <a:cs typeface="Arial" charset="0"/>
                <a:hlinkClick r:id="rId5" action="ppaction://hlinksldjump"/>
              </a:rPr>
              <a:t>Карьерные ориентации</a:t>
            </a:r>
            <a:endParaRPr lang="ru-RU" sz="2800" dirty="0" smtClean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  <a:p>
            <a:pPr marL="0" indent="346075" algn="just">
              <a:spcBef>
                <a:spcPts val="3000"/>
              </a:spcBef>
              <a:buNone/>
              <a:tabLst>
                <a:tab pos="712788" algn="l"/>
              </a:tabLst>
            </a:pPr>
            <a:r>
              <a:rPr lang="ru-RU" sz="2800" dirty="0" smtClean="0">
                <a:solidFill>
                  <a:schemeClr val="tx1"/>
                </a:solidFill>
                <a:latin typeface="Calibri" pitchFamily="34" charset="0"/>
                <a:cs typeface="Arial" charset="0"/>
                <a:hlinkClick r:id="rId5" action="ppaction://hlinksldjump"/>
              </a:rPr>
              <a:t>4. </a:t>
            </a:r>
            <a:r>
              <a:rPr lang="ru-RU" sz="2800" dirty="0" smtClean="0">
                <a:solidFill>
                  <a:schemeClr val="tx1"/>
                </a:solidFill>
                <a:latin typeface="Calibri" pitchFamily="34" charset="0"/>
                <a:cs typeface="Arial" charset="0"/>
                <a:hlinkClick r:id="rId5" action="ppaction://hlinksldjump"/>
              </a:rPr>
              <a:t>Проект</a:t>
            </a:r>
            <a:endParaRPr lang="ru-RU" sz="2800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  <a:p>
            <a:endParaRPr lang="ru-RU" sz="2800" dirty="0">
              <a:solidFill>
                <a:schemeClr val="tx1"/>
              </a:solidFill>
            </a:endParaRPr>
          </a:p>
          <a:p>
            <a:endParaRPr lang="ru-RU" sz="2800" b="1" dirty="0">
              <a:solidFill>
                <a:schemeClr val="tx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453336"/>
            <a:ext cx="395536" cy="404664"/>
          </a:xfrm>
        </p:spPr>
        <p:txBody>
          <a:bodyPr/>
          <a:lstStyle/>
          <a:p>
            <a:fld id="{55A83AF9-6FBD-4E66-82FC-B7977D6AB530}" type="slidenum">
              <a:rPr lang="ru-RU" sz="2000" smtClean="0"/>
              <a:pPr/>
              <a:t>2</a:t>
            </a:fld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323528" y="2060848"/>
            <a:ext cx="8534182" cy="4464496"/>
          </a:xfrm>
        </p:spPr>
        <p:txBody>
          <a:bodyPr>
            <a:noAutofit/>
          </a:bodyPr>
          <a:lstStyle/>
          <a:p>
            <a:pPr marL="0" indent="441325" algn="just">
              <a:spcBef>
                <a:spcPts val="600"/>
              </a:spcBef>
              <a:buNone/>
            </a:pP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Продумайте замысел и разработайте конкретное учебное задание и учебно-методическое сопровождение к нему:</a:t>
            </a:r>
          </a:p>
          <a:p>
            <a:pPr marL="450850" indent="0" algn="just">
              <a:spcBef>
                <a:spcPts val="600"/>
              </a:spcBef>
              <a:buNone/>
              <a:tabLst>
                <a:tab pos="809625" algn="l"/>
              </a:tabLst>
            </a:pP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–	материалы, </a:t>
            </a:r>
          </a:p>
          <a:p>
            <a:pPr marL="450850" indent="0" algn="just">
              <a:spcBef>
                <a:spcPts val="600"/>
              </a:spcBef>
              <a:buNone/>
              <a:tabLst>
                <a:tab pos="809625" algn="l"/>
              </a:tabLst>
            </a:pP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инструментальное средство его реализации и/или контроля, </a:t>
            </a:r>
            <a:endParaRPr 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450850" indent="0" algn="just">
              <a:spcBef>
                <a:spcPts val="600"/>
              </a:spcBef>
              <a:buNone/>
              <a:tabLst>
                <a:tab pos="809625" algn="l"/>
              </a:tabLst>
            </a:pP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требования, </a:t>
            </a:r>
          </a:p>
          <a:p>
            <a:pPr marL="450850" indent="0" algn="just">
              <a:spcBef>
                <a:spcPts val="600"/>
              </a:spcBef>
              <a:buNone/>
              <a:tabLst>
                <a:tab pos="809625" algn="l"/>
              </a:tabLst>
            </a:pP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–	методические указания, </a:t>
            </a:r>
          </a:p>
          <a:p>
            <a:pPr marL="450850" indent="0" algn="just">
              <a:spcBef>
                <a:spcPts val="600"/>
              </a:spcBef>
              <a:buNone/>
              <a:tabLst>
                <a:tab pos="809625" algn="l"/>
              </a:tabLst>
            </a:pP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–	критерии оценки). </a:t>
            </a:r>
          </a:p>
          <a:p>
            <a:pPr marL="0" indent="441325" algn="just">
              <a:spcBef>
                <a:spcPts val="1800"/>
              </a:spcBef>
              <a:buNone/>
            </a:pPr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</a:rPr>
              <a:t>Разработанное задание должно носить комплексный характер, быть ориентированным на развитие конкретных профессиональных компетенций и реализоваться в рамках практического или лабораторного занятия или самостоятельной работы студентов по выбранному курсу.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282714"/>
            <a:ext cx="8650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4. </a:t>
            </a:r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ПРОЕКТ</a:t>
            </a:r>
            <a:endParaRPr lang="ru-RU" sz="3000" b="1" dirty="0">
              <a:solidFill>
                <a:schemeClr val="tx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0" y="6453336"/>
            <a:ext cx="539552" cy="404664"/>
          </a:xfrm>
        </p:spPr>
        <p:txBody>
          <a:bodyPr/>
          <a:lstStyle/>
          <a:p>
            <a:fld id="{55A83AF9-6FBD-4E66-82FC-B7977D6AB530}" type="slidenum">
              <a:rPr lang="ru-RU" sz="2000" smtClean="0"/>
              <a:pPr/>
              <a:t>20</a:t>
            </a:fld>
            <a:endParaRPr lang="ru-RU" sz="2000" dirty="0"/>
          </a:p>
        </p:txBody>
      </p:sp>
      <p:sp>
        <p:nvSpPr>
          <p:cNvPr id="10" name="Управляющая кнопка: возврат 9">
            <a:hlinkClick r:id="rId2" action="ppaction://hlinksldjump" highlightClick="1"/>
          </p:cNvPr>
          <p:cNvSpPr/>
          <p:nvPr/>
        </p:nvSpPr>
        <p:spPr>
          <a:xfrm>
            <a:off x="8748464" y="6597351"/>
            <a:ext cx="395536" cy="26064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0" y="1064349"/>
            <a:ext cx="9144000" cy="83099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Рекомендуемые приемы для участников дискуссии, </a:t>
            </a:r>
            <a:br>
              <a:rPr lang="ru-RU" sz="24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</a:br>
            <a:r>
              <a:rPr lang="ru-RU" sz="24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повышающие эффективность группового обсуждения: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323528" y="1484784"/>
            <a:ext cx="8534182" cy="5040560"/>
          </a:xfrm>
        </p:spPr>
        <p:txBody>
          <a:bodyPr>
            <a:noAutofit/>
          </a:bodyPr>
          <a:lstStyle/>
          <a:p>
            <a:pPr marL="0" indent="441325" algn="just">
              <a:spcBef>
                <a:spcPts val="1200"/>
              </a:spcBef>
              <a:buNone/>
            </a:pPr>
            <a:r>
              <a:rPr lang="ru-RU" sz="2200" dirty="0" smtClean="0">
                <a:solidFill>
                  <a:schemeClr val="tx1"/>
                </a:solidFill>
                <a:latin typeface="Calibri" pitchFamily="34" charset="0"/>
              </a:rPr>
              <a:t>Результаты разработки задания оформляются в виде отчета (3–5 стр.), в котором необходимо отразить:</a:t>
            </a:r>
          </a:p>
          <a:p>
            <a:pPr marL="0" indent="441325" algn="just">
              <a:spcBef>
                <a:spcPts val="1200"/>
              </a:spcBef>
              <a:buNone/>
              <a:tabLst>
                <a:tab pos="717550" algn="l"/>
              </a:tabLst>
            </a:pPr>
            <a:r>
              <a:rPr lang="ru-RU" sz="2200" dirty="0" smtClean="0">
                <a:solidFill>
                  <a:schemeClr val="tx1"/>
                </a:solidFill>
                <a:latin typeface="Calibri" pitchFamily="34" charset="0"/>
              </a:rPr>
              <a:t>1)	название учебной дисциплины и ее краткую характеристику (цели, формируемые компетенции, особенности содержания);</a:t>
            </a:r>
          </a:p>
          <a:p>
            <a:pPr marL="0" indent="441325" algn="just">
              <a:spcBef>
                <a:spcPts val="1200"/>
              </a:spcBef>
              <a:buNone/>
              <a:tabLst>
                <a:tab pos="717550" algn="l"/>
              </a:tabLst>
            </a:pPr>
            <a:r>
              <a:rPr lang="ru-RU" sz="2200" dirty="0" smtClean="0">
                <a:solidFill>
                  <a:schemeClr val="tx1"/>
                </a:solidFill>
                <a:latin typeface="Calibri" pitchFamily="34" charset="0"/>
              </a:rPr>
              <a:t>2)	описание разработанного задания и учебно-методического сопровождения к нему (материалы, инструментальное средство его реализации и/или контроля, требования, методические указания студентам);</a:t>
            </a:r>
          </a:p>
          <a:p>
            <a:pPr marL="0" indent="441325" algn="just">
              <a:spcBef>
                <a:spcPts val="1200"/>
              </a:spcBef>
              <a:buNone/>
              <a:tabLst>
                <a:tab pos="717550" algn="l"/>
              </a:tabLst>
            </a:pPr>
            <a:r>
              <a:rPr lang="ru-RU" sz="2200" dirty="0" smtClean="0">
                <a:solidFill>
                  <a:schemeClr val="tx1"/>
                </a:solidFill>
                <a:latin typeface="Calibri" pitchFamily="34" charset="0"/>
              </a:rPr>
              <a:t>3)	особенности организации и руководства деятельностью студентов по выполнению задания и оценке его результатов (краткие рекомендации преподавателю);</a:t>
            </a:r>
          </a:p>
          <a:p>
            <a:pPr marL="0" indent="441325" algn="just">
              <a:spcBef>
                <a:spcPts val="1200"/>
              </a:spcBef>
              <a:buNone/>
              <a:tabLst>
                <a:tab pos="717550" algn="l"/>
              </a:tabLst>
            </a:pPr>
            <a:r>
              <a:rPr lang="ru-RU" sz="2200" dirty="0" smtClean="0">
                <a:solidFill>
                  <a:schemeClr val="tx1"/>
                </a:solidFill>
                <a:latin typeface="Calibri" pitchFamily="34" charset="0"/>
              </a:rPr>
              <a:t>4)	доказательство целесообразности задания и соответствия формируемым профессиональным компетенциям.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282714"/>
            <a:ext cx="8650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4</a:t>
            </a:r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. </a:t>
            </a:r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ПРОЕКТ</a:t>
            </a:r>
            <a:endParaRPr lang="ru-RU" sz="3000" b="1" dirty="0">
              <a:solidFill>
                <a:schemeClr val="tx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0" y="6453336"/>
            <a:ext cx="539552" cy="404664"/>
          </a:xfrm>
        </p:spPr>
        <p:txBody>
          <a:bodyPr/>
          <a:lstStyle/>
          <a:p>
            <a:fld id="{55A83AF9-6FBD-4E66-82FC-B7977D6AB530}" type="slidenum">
              <a:rPr lang="ru-RU" sz="2000" smtClean="0"/>
              <a:pPr/>
              <a:t>21</a:t>
            </a:fld>
            <a:endParaRPr lang="ru-RU" sz="2000" dirty="0"/>
          </a:p>
        </p:txBody>
      </p:sp>
      <p:sp>
        <p:nvSpPr>
          <p:cNvPr id="10" name="Управляющая кнопка: возврат 9">
            <a:hlinkClick r:id="rId2" action="ppaction://hlinksldjump" highlightClick="1"/>
          </p:cNvPr>
          <p:cNvSpPr/>
          <p:nvPr/>
        </p:nvSpPr>
        <p:spPr>
          <a:xfrm>
            <a:off x="8748464" y="6597351"/>
            <a:ext cx="395536" cy="26064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1064349"/>
            <a:ext cx="9144000" cy="46166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Требования к оформлению проекта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323528" y="1700808"/>
            <a:ext cx="8534182" cy="4824536"/>
          </a:xfrm>
        </p:spPr>
        <p:txBody>
          <a:bodyPr>
            <a:noAutofit/>
          </a:bodyPr>
          <a:lstStyle/>
          <a:p>
            <a:pPr marL="0" indent="441325" algn="just">
              <a:spcBef>
                <a:spcPts val="1800"/>
              </a:spcBef>
              <a:buNone/>
              <a:tabLst>
                <a:tab pos="717550" algn="l"/>
              </a:tabLst>
            </a:pPr>
            <a:r>
              <a:rPr lang="ru-RU" sz="2200" dirty="0" smtClean="0">
                <a:solidFill>
                  <a:schemeClr val="tx1"/>
                </a:solidFill>
                <a:latin typeface="Calibri" pitchFamily="34" charset="0"/>
              </a:rPr>
              <a:t>1)	целесообразность разработанного задания и его соответствие содержанию дисциплины и формируемым профессиональным компетенциям;</a:t>
            </a:r>
          </a:p>
          <a:p>
            <a:pPr marL="0" indent="441325" algn="just">
              <a:spcBef>
                <a:spcPts val="1800"/>
              </a:spcBef>
              <a:buNone/>
              <a:tabLst>
                <a:tab pos="717550" algn="l"/>
              </a:tabLst>
            </a:pPr>
            <a:r>
              <a:rPr lang="ru-RU" sz="2200" dirty="0" smtClean="0">
                <a:solidFill>
                  <a:schemeClr val="tx1"/>
                </a:solidFill>
                <a:latin typeface="Calibri" pitchFamily="34" charset="0"/>
              </a:rPr>
              <a:t>2)	использование современных средств, активных методов обучения;</a:t>
            </a:r>
          </a:p>
          <a:p>
            <a:pPr marL="0" indent="441325" algn="just">
              <a:spcBef>
                <a:spcPts val="1800"/>
              </a:spcBef>
              <a:buNone/>
              <a:tabLst>
                <a:tab pos="717550" algn="l"/>
              </a:tabLst>
            </a:pPr>
            <a:r>
              <a:rPr lang="ru-RU" sz="2200" dirty="0" smtClean="0">
                <a:solidFill>
                  <a:schemeClr val="tx1"/>
                </a:solidFill>
                <a:latin typeface="Calibri" pitchFamily="34" charset="0"/>
              </a:rPr>
              <a:t>3)	объем, полнота, законченность, подготовленность предлагаемого задания; </a:t>
            </a:r>
          </a:p>
          <a:p>
            <a:pPr marL="0" indent="441325" algn="just">
              <a:spcBef>
                <a:spcPts val="1800"/>
              </a:spcBef>
              <a:buNone/>
              <a:tabLst>
                <a:tab pos="717550" algn="l"/>
              </a:tabLst>
            </a:pPr>
            <a:r>
              <a:rPr lang="ru-RU" sz="2200" dirty="0" smtClean="0">
                <a:solidFill>
                  <a:schemeClr val="tx1"/>
                </a:solidFill>
                <a:latin typeface="Calibri" pitchFamily="34" charset="0"/>
              </a:rPr>
              <a:t>4)	уровень творчества и самостоятельности, оригинальность результатов проекта.</a:t>
            </a:r>
          </a:p>
          <a:p>
            <a:pPr marL="0" indent="441325" algn="just">
              <a:spcBef>
                <a:spcPts val="1800"/>
              </a:spcBef>
              <a:buNone/>
            </a:pPr>
            <a:r>
              <a:rPr lang="ru-RU" sz="2200" dirty="0" smtClean="0">
                <a:solidFill>
                  <a:schemeClr val="tx1"/>
                </a:solidFill>
                <a:latin typeface="Calibri" pitchFamily="34" charset="0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282714"/>
            <a:ext cx="8650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4. </a:t>
            </a:r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ПРОЕКТ</a:t>
            </a:r>
            <a:endParaRPr lang="ru-RU" sz="3000" b="1" dirty="0">
              <a:solidFill>
                <a:schemeClr val="tx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0" y="6453336"/>
            <a:ext cx="539552" cy="404664"/>
          </a:xfrm>
        </p:spPr>
        <p:txBody>
          <a:bodyPr/>
          <a:lstStyle/>
          <a:p>
            <a:fld id="{55A83AF9-6FBD-4E66-82FC-B7977D6AB530}" type="slidenum">
              <a:rPr lang="ru-RU" sz="2000" smtClean="0"/>
              <a:pPr/>
              <a:t>22</a:t>
            </a:fld>
            <a:endParaRPr lang="ru-RU" sz="2000" dirty="0"/>
          </a:p>
        </p:txBody>
      </p:sp>
      <p:sp>
        <p:nvSpPr>
          <p:cNvPr id="10" name="Управляющая кнопка: возврат 9">
            <a:hlinkClick r:id="rId2" action="ppaction://hlinksldjump" highlightClick="1"/>
          </p:cNvPr>
          <p:cNvSpPr/>
          <p:nvPr/>
        </p:nvSpPr>
        <p:spPr>
          <a:xfrm>
            <a:off x="8748464" y="6597351"/>
            <a:ext cx="395536" cy="26064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1064349"/>
            <a:ext cx="9144000" cy="46166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Показатели для оценки выполнения проекта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82714"/>
            <a:ext cx="8650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1</a:t>
            </a:r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. Тема доклада </a:t>
            </a:r>
            <a:endParaRPr lang="ru-RU" sz="3000" b="1" dirty="0">
              <a:solidFill>
                <a:schemeClr val="tx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064349"/>
            <a:ext cx="8352928" cy="138499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531813" indent="-531813" algn="just">
              <a:buFont typeface="Wingdings" pitchFamily="2" charset="2"/>
              <a:buChar char="q"/>
            </a:pPr>
            <a:r>
              <a:rPr lang="ru-RU" sz="2800" b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Образовательная программа в зарубежном университете, возможности университета в </a:t>
            </a:r>
            <a:br>
              <a:rPr lang="ru-RU" sz="2800" b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</a:br>
            <a:r>
              <a:rPr lang="ru-RU" sz="2800" b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личностно-профессиональном развития студента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0" y="6453336"/>
            <a:ext cx="395536" cy="404664"/>
          </a:xfrm>
        </p:spPr>
        <p:txBody>
          <a:bodyPr/>
          <a:lstStyle/>
          <a:p>
            <a:fld id="{55A83AF9-6FBD-4E66-82FC-B7977D6AB530}" type="slidenum">
              <a:rPr lang="ru-RU" sz="2000" smtClean="0"/>
              <a:pPr/>
              <a:t>3</a:t>
            </a:fld>
            <a:endParaRPr lang="ru-RU" sz="2000" dirty="0"/>
          </a:p>
        </p:txBody>
      </p:sp>
      <p:sp>
        <p:nvSpPr>
          <p:cNvPr id="10" name="Управляющая кнопка: возврат 9">
            <a:hlinkClick r:id="rId2" action="ppaction://hlinksldjump" highlightClick="1"/>
          </p:cNvPr>
          <p:cNvSpPr/>
          <p:nvPr/>
        </p:nvSpPr>
        <p:spPr>
          <a:xfrm>
            <a:off x="8748464" y="6597351"/>
            <a:ext cx="395536" cy="26064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одержимое 7"/>
          <p:cNvSpPr>
            <a:spLocks noGrp="1"/>
          </p:cNvSpPr>
          <p:nvPr>
            <p:ph idx="1"/>
          </p:nvPr>
        </p:nvSpPr>
        <p:spPr>
          <a:xfrm>
            <a:off x="214282" y="2420888"/>
            <a:ext cx="8750206" cy="4437112"/>
          </a:xfrm>
        </p:spPr>
        <p:txBody>
          <a:bodyPr>
            <a:noAutofit/>
          </a:bodyPr>
          <a:lstStyle/>
          <a:p>
            <a:pPr marL="542925" indent="-369888" algn="ctr">
              <a:spcBef>
                <a:spcPts val="600"/>
              </a:spcBef>
              <a:buNone/>
              <a:tabLst>
                <a:tab pos="531813" algn="l"/>
              </a:tabLst>
            </a:pP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Содержание</a:t>
            </a:r>
          </a:p>
          <a:p>
            <a:pPr marL="542925" indent="-369888" algn="just">
              <a:spcBef>
                <a:spcPts val="600"/>
              </a:spcBef>
              <a:buNone/>
              <a:tabLst>
                <a:tab pos="531813" algn="l"/>
              </a:tabLst>
            </a:pP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–	краткая характеристика системы образования в стране;</a:t>
            </a:r>
          </a:p>
          <a:p>
            <a:pPr marL="542925" indent="-369888" algn="just">
              <a:spcBef>
                <a:spcPts val="600"/>
              </a:spcBef>
              <a:buNone/>
              <a:tabLst>
                <a:tab pos="531813" algn="l"/>
              </a:tabLst>
            </a:pP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–	</a:t>
            </a: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краткая характеристика университета;</a:t>
            </a: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	 </a:t>
            </a:r>
          </a:p>
          <a:p>
            <a:pPr marL="542925" indent="-369888" algn="just">
              <a:spcBef>
                <a:spcPts val="600"/>
              </a:spcBef>
              <a:buNone/>
              <a:tabLst>
                <a:tab pos="531813" algn="l"/>
              </a:tabLst>
            </a:pP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–	характеристика образовательной программы: содержание программы, организация обучения, образовательные технологии;</a:t>
            </a:r>
          </a:p>
          <a:p>
            <a:pPr marL="542925" indent="-369888" algn="just">
              <a:spcBef>
                <a:spcPts val="600"/>
              </a:spcBef>
              <a:buNone/>
              <a:tabLst>
                <a:tab pos="531813" algn="l"/>
              </a:tabLst>
            </a:pP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–	возможности образовательной среды для разностороннего развития студентов, возможности индивидуализации </a:t>
            </a: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обучения;</a:t>
            </a:r>
          </a:p>
          <a:p>
            <a:pPr marL="542925" indent="-369888" algn="just">
              <a:spcBef>
                <a:spcPts val="600"/>
              </a:spcBef>
              <a:buNone/>
              <a:tabLst>
                <a:tab pos="531813" algn="l"/>
              </a:tabLst>
            </a:pP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–	характеристика взаимодействия: роли студентов, функции преподавателей</a:t>
            </a: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</a:rPr>
              <a:t>и т.п.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82714"/>
            <a:ext cx="8650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2. ОЦЕНКА ДОКЛАДА</a:t>
            </a:r>
            <a:endParaRPr lang="ru-RU" sz="3000" b="1" dirty="0">
              <a:solidFill>
                <a:schemeClr val="tx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0" y="6453336"/>
            <a:ext cx="395536" cy="404664"/>
          </a:xfrm>
        </p:spPr>
        <p:txBody>
          <a:bodyPr/>
          <a:lstStyle/>
          <a:p>
            <a:fld id="{55A83AF9-6FBD-4E66-82FC-B7977D6AB530}" type="slidenum">
              <a:rPr lang="ru-RU" sz="2000" smtClean="0"/>
              <a:pPr/>
              <a:t>4</a:t>
            </a:fld>
            <a:endParaRPr lang="ru-RU" sz="2000" dirty="0"/>
          </a:p>
        </p:txBody>
      </p:sp>
      <p:sp>
        <p:nvSpPr>
          <p:cNvPr id="10" name="Управляющая кнопка: возврат 9">
            <a:hlinkClick r:id="rId2" action="ppaction://hlinksldjump" highlightClick="1"/>
          </p:cNvPr>
          <p:cNvSpPr/>
          <p:nvPr/>
        </p:nvSpPr>
        <p:spPr>
          <a:xfrm>
            <a:off x="8748464" y="6597351"/>
            <a:ext cx="395536" cy="26064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323528" y="1124743"/>
          <a:ext cx="8640960" cy="5400600"/>
        </p:xfrm>
        <a:graphic>
          <a:graphicData uri="http://schemas.openxmlformats.org/drawingml/2006/table">
            <a:tbl>
              <a:tblPr/>
              <a:tblGrid>
                <a:gridCol w="5435355"/>
                <a:gridCol w="1602351"/>
                <a:gridCol w="1603254"/>
              </a:tblGrid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latin typeface="Calibri" pitchFamily="34" charset="0"/>
                          <a:ea typeface="Times New Roman"/>
                        </a:rPr>
                        <a:t>Критерии</a:t>
                      </a:r>
                      <a:endParaRPr lang="ru-RU" sz="1800" b="1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latin typeface="Calibri" pitchFamily="34" charset="0"/>
                          <a:ea typeface="Calibri"/>
                        </a:rPr>
                        <a:t>Докладчик 1</a:t>
                      </a:r>
                      <a:endParaRPr lang="ru-RU" sz="180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latin typeface="Calibri" pitchFamily="34" charset="0"/>
                          <a:ea typeface="Calibri"/>
                        </a:rPr>
                        <a:t>Докладчик №</a:t>
                      </a:r>
                      <a:endParaRPr lang="ru-RU" sz="180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Calibri"/>
                        </a:rPr>
                        <a:t>Содержательность выступлений</a:t>
                      </a:r>
                      <a:endParaRPr lang="ru-RU" sz="18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latin typeface="Calibri" pitchFamily="34" charset="0"/>
                          <a:ea typeface="Calibri"/>
                        </a:rPr>
                        <a:t>Содержательность ответов на вопросы</a:t>
                      </a:r>
                      <a:endParaRPr lang="ru-RU" sz="180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latin typeface="Calibri" pitchFamily="34" charset="0"/>
                          <a:ea typeface="Calibri"/>
                        </a:rPr>
                        <a:t>Глубина и полнота рассмотрения темы</a:t>
                      </a:r>
                      <a:endParaRPr lang="ru-RU" sz="180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latin typeface="Calibri" pitchFamily="34" charset="0"/>
                          <a:ea typeface="Calibri"/>
                        </a:rPr>
                        <a:t>Структурированность доклада</a:t>
                      </a:r>
                      <a:endParaRPr lang="ru-RU" sz="180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latin typeface="Calibri" pitchFamily="34" charset="0"/>
                          <a:ea typeface="Calibri"/>
                        </a:rPr>
                        <a:t>Всестороннее рассмотрение проблемы</a:t>
                      </a:r>
                      <a:endParaRPr lang="ru-RU" sz="180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Calibri"/>
                        </a:rPr>
                        <a:t>Рациональность использования времени</a:t>
                      </a:r>
                      <a:endParaRPr lang="ru-RU" sz="18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Calibri"/>
                        </a:rPr>
                        <a:t>Культура общения</a:t>
                      </a:r>
                      <a:endParaRPr lang="ru-RU" sz="18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Calibri"/>
                        </a:rPr>
                        <a:t>Выразительность речи и лексическое богатство языка</a:t>
                      </a:r>
                      <a:endParaRPr lang="ru-RU" sz="18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Calibri"/>
                        </a:rPr>
                        <a:t>Манера вежливого обращения к собеседникам и умение уважительно отвечать им</a:t>
                      </a:r>
                      <a:endParaRPr lang="ru-RU" sz="18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Calibri"/>
                        </a:rPr>
                        <a:t>Свободное владение материалом, смежным с рассматриваемой темой</a:t>
                      </a:r>
                      <a:endParaRPr lang="ru-RU" sz="18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Calibri"/>
                        </a:rPr>
                        <a:t>Понятность презентационных материалов</a:t>
                      </a:r>
                      <a:endParaRPr lang="ru-RU" sz="18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800" b="1">
                          <a:latin typeface="Calibri" pitchFamily="34" charset="0"/>
                          <a:ea typeface="Calibri"/>
                        </a:rPr>
                        <a:t>Сумма оценок:</a:t>
                      </a:r>
                      <a:endParaRPr lang="ru-RU" sz="180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dirty="0">
                        <a:latin typeface="Calibri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82714"/>
            <a:ext cx="8650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2. ОЦЕНКА ДОКЛАДА</a:t>
            </a:r>
            <a:endParaRPr lang="ru-RU" sz="3000" b="1" dirty="0">
              <a:solidFill>
                <a:schemeClr val="tx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6" name="Схема 5"/>
          <p:cNvGraphicFramePr/>
          <p:nvPr/>
        </p:nvGraphicFramePr>
        <p:xfrm>
          <a:off x="323528" y="1397000"/>
          <a:ext cx="8496944" cy="512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0" y="6453336"/>
            <a:ext cx="395536" cy="404664"/>
          </a:xfrm>
        </p:spPr>
        <p:txBody>
          <a:bodyPr/>
          <a:lstStyle/>
          <a:p>
            <a:fld id="{55A83AF9-6FBD-4E66-82FC-B7977D6AB530}" type="slidenum">
              <a:rPr lang="ru-RU" sz="2000" smtClean="0"/>
              <a:pPr/>
              <a:t>5</a:t>
            </a:fld>
            <a:endParaRPr lang="ru-RU" sz="2000" dirty="0"/>
          </a:p>
        </p:txBody>
      </p:sp>
      <p:sp>
        <p:nvSpPr>
          <p:cNvPr id="9" name="Управляющая кнопка: возврат 8">
            <a:hlinkClick r:id="rId7" action="ppaction://hlinksldjump" highlightClick="1"/>
          </p:cNvPr>
          <p:cNvSpPr/>
          <p:nvPr/>
        </p:nvSpPr>
        <p:spPr>
          <a:xfrm>
            <a:off x="8748464" y="6597351"/>
            <a:ext cx="395536" cy="26064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214282" y="1700808"/>
            <a:ext cx="8750206" cy="4585712"/>
          </a:xfrm>
        </p:spPr>
        <p:txBody>
          <a:bodyPr>
            <a:noAutofit/>
          </a:bodyPr>
          <a:lstStyle/>
          <a:p>
            <a:pPr marL="542925" indent="-277813" algn="just">
              <a:spcBef>
                <a:spcPts val="1800"/>
              </a:spcBef>
              <a:buNone/>
              <a:tabLst>
                <a:tab pos="720000" algn="l"/>
              </a:tabLst>
            </a:pPr>
            <a:r>
              <a:rPr lang="ru-RU" sz="2800" dirty="0" smtClean="0">
                <a:solidFill>
                  <a:schemeClr val="tx1"/>
                </a:solidFill>
                <a:latin typeface="Calibri" pitchFamily="34" charset="0"/>
              </a:rPr>
              <a:t>–	представление;</a:t>
            </a:r>
          </a:p>
          <a:p>
            <a:pPr marL="542925" indent="-277813" algn="just">
              <a:spcBef>
                <a:spcPts val="1800"/>
              </a:spcBef>
              <a:buNone/>
              <a:tabLst>
                <a:tab pos="542925" algn="l"/>
              </a:tabLst>
            </a:pPr>
            <a:r>
              <a:rPr lang="ru-RU" sz="2800" dirty="0" smtClean="0">
                <a:solidFill>
                  <a:schemeClr val="tx1"/>
                </a:solidFill>
                <a:latin typeface="Calibri" pitchFamily="34" charset="0"/>
              </a:rPr>
              <a:t>–	невербальный аспект (позы, расположение докладчиков, зрительный контакт с аудиторией, организация «рабочей зоны»);</a:t>
            </a:r>
          </a:p>
          <a:p>
            <a:pPr marL="542925" indent="-277813" algn="just">
              <a:spcBef>
                <a:spcPts val="1800"/>
              </a:spcBef>
              <a:buNone/>
              <a:tabLst>
                <a:tab pos="1339850" algn="l"/>
              </a:tabLst>
            </a:pPr>
            <a:r>
              <a:rPr lang="ru-RU" sz="2800" dirty="0" smtClean="0">
                <a:solidFill>
                  <a:schemeClr val="tx1"/>
                </a:solidFill>
                <a:latin typeface="Calibri" pitchFamily="34" charset="0"/>
              </a:rPr>
              <a:t>–	учет реакции аудитории (обратной связи);</a:t>
            </a:r>
          </a:p>
          <a:p>
            <a:pPr marL="542925" indent="-277813" algn="just">
              <a:spcBef>
                <a:spcPts val="1800"/>
              </a:spcBef>
              <a:buNone/>
              <a:tabLst>
                <a:tab pos="1339850" algn="l"/>
              </a:tabLst>
            </a:pPr>
            <a:r>
              <a:rPr lang="ru-RU" sz="2800" dirty="0" smtClean="0">
                <a:solidFill>
                  <a:schemeClr val="tx1"/>
                </a:solidFill>
                <a:latin typeface="Calibri" pitchFamily="34" charset="0"/>
              </a:rPr>
              <a:t>–	речь (темп подачи информации, дикция); </a:t>
            </a:r>
          </a:p>
          <a:p>
            <a:pPr marL="542925" indent="-277813" algn="just">
              <a:spcBef>
                <a:spcPts val="1800"/>
              </a:spcBef>
              <a:buNone/>
              <a:tabLst>
                <a:tab pos="1339850" algn="l"/>
              </a:tabLst>
            </a:pPr>
            <a:r>
              <a:rPr lang="ru-RU" sz="2800" dirty="0" smtClean="0">
                <a:solidFill>
                  <a:schemeClr val="tx1"/>
                </a:solidFill>
                <a:latin typeface="Calibri" pitchFamily="34" charset="0"/>
              </a:rPr>
              <a:t>–	учет индивидуальных особенностей докладчиков;</a:t>
            </a:r>
          </a:p>
          <a:p>
            <a:pPr marL="542925" indent="-277813" algn="just">
              <a:spcBef>
                <a:spcPts val="1800"/>
              </a:spcBef>
              <a:buNone/>
              <a:tabLst>
                <a:tab pos="1339850" algn="l"/>
              </a:tabLst>
            </a:pPr>
            <a:r>
              <a:rPr lang="ru-RU" sz="2800" dirty="0" smtClean="0">
                <a:solidFill>
                  <a:schemeClr val="tx1"/>
                </a:solidFill>
                <a:latin typeface="Calibri" pitchFamily="34" charset="0"/>
              </a:rPr>
              <a:t>–	время презентации.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ru-RU" sz="2800" dirty="0" smtClean="0">
                <a:solidFill>
                  <a:schemeClr val="tx1"/>
                </a:solidFill>
                <a:latin typeface="Calibri" pitchFamily="34" charset="0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282714"/>
            <a:ext cx="8650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2. ОЦЕНКА ДОКЛАДА</a:t>
            </a:r>
            <a:endParaRPr lang="ru-RU" sz="3000" b="1" dirty="0">
              <a:solidFill>
                <a:schemeClr val="tx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064349"/>
            <a:ext cx="9144000" cy="52322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Поведенческий компонент: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0" y="6453336"/>
            <a:ext cx="395536" cy="404664"/>
          </a:xfrm>
        </p:spPr>
        <p:txBody>
          <a:bodyPr/>
          <a:lstStyle/>
          <a:p>
            <a:fld id="{55A83AF9-6FBD-4E66-82FC-B7977D6AB530}" type="slidenum">
              <a:rPr lang="ru-RU" sz="2000" smtClean="0"/>
              <a:pPr/>
              <a:t>6</a:t>
            </a:fld>
            <a:endParaRPr lang="ru-RU" sz="2000" dirty="0"/>
          </a:p>
        </p:txBody>
      </p:sp>
      <p:sp>
        <p:nvSpPr>
          <p:cNvPr id="10" name="Управляющая кнопка: возврат 9">
            <a:hlinkClick r:id="rId2" action="ppaction://hlinksldjump" highlightClick="1"/>
          </p:cNvPr>
          <p:cNvSpPr/>
          <p:nvPr/>
        </p:nvSpPr>
        <p:spPr>
          <a:xfrm>
            <a:off x="8748464" y="6597351"/>
            <a:ext cx="395536" cy="26064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214282" y="1772816"/>
            <a:ext cx="8534182" cy="4513704"/>
          </a:xfrm>
        </p:spPr>
        <p:txBody>
          <a:bodyPr>
            <a:noAutofit/>
          </a:bodyPr>
          <a:lstStyle/>
          <a:p>
            <a:pPr marL="542925" indent="-277813" algn="just">
              <a:spcBef>
                <a:spcPts val="1800"/>
              </a:spcBef>
              <a:buNone/>
            </a:pPr>
            <a:r>
              <a:rPr lang="ru-RU" sz="2800" dirty="0" smtClean="0">
                <a:solidFill>
                  <a:schemeClr val="tx1"/>
                </a:solidFill>
                <a:latin typeface="Calibri" pitchFamily="34" charset="0"/>
              </a:rPr>
              <a:t>– соответствие содержания презентации теме;</a:t>
            </a:r>
          </a:p>
          <a:p>
            <a:pPr marL="542925" indent="-277813" algn="just">
              <a:spcBef>
                <a:spcPts val="1800"/>
              </a:spcBef>
              <a:buNone/>
            </a:pPr>
            <a:r>
              <a:rPr lang="ru-RU" sz="2800" dirty="0" smtClean="0">
                <a:solidFill>
                  <a:schemeClr val="tx1"/>
                </a:solidFill>
                <a:latin typeface="Calibri" pitchFamily="34" charset="0"/>
              </a:rPr>
              <a:t>–	демонстрация важности, теоретической и </a:t>
            </a:r>
            <a:r>
              <a:rPr lang="ru-RU" sz="2800" dirty="0" err="1" smtClean="0">
                <a:solidFill>
                  <a:schemeClr val="tx1"/>
                </a:solidFill>
                <a:latin typeface="Calibri" pitchFamily="34" charset="0"/>
              </a:rPr>
              <a:t>прак-тической</a:t>
            </a:r>
            <a:r>
              <a:rPr lang="ru-RU" sz="2800" dirty="0" smtClean="0">
                <a:solidFill>
                  <a:schemeClr val="tx1"/>
                </a:solidFill>
                <a:latin typeface="Calibri" pitchFamily="34" charset="0"/>
              </a:rPr>
              <a:t> ценности информации;</a:t>
            </a:r>
          </a:p>
          <a:p>
            <a:pPr marL="542925" indent="-277813" algn="just">
              <a:spcBef>
                <a:spcPts val="1800"/>
              </a:spcBef>
              <a:buNone/>
            </a:pPr>
            <a:r>
              <a:rPr lang="ru-RU" sz="2800" dirty="0" smtClean="0">
                <a:solidFill>
                  <a:schemeClr val="tx1"/>
                </a:solidFill>
                <a:latin typeface="Calibri" pitchFamily="34" charset="0"/>
              </a:rPr>
              <a:t>–	актуализация опыта аудитории (пояснения и </a:t>
            </a:r>
            <a:r>
              <a:rPr lang="ru-RU" sz="2800" dirty="0" err="1" smtClean="0">
                <a:solidFill>
                  <a:schemeClr val="tx1"/>
                </a:solidFill>
                <a:latin typeface="Calibri" pitchFamily="34" charset="0"/>
              </a:rPr>
              <a:t>при-меры</a:t>
            </a:r>
            <a:r>
              <a:rPr lang="ru-RU" sz="2800" dirty="0" smtClean="0">
                <a:solidFill>
                  <a:schemeClr val="tx1"/>
                </a:solidFill>
                <a:latin typeface="Calibri" pitchFamily="34" charset="0"/>
              </a:rPr>
              <a:t>);</a:t>
            </a:r>
          </a:p>
          <a:p>
            <a:pPr marL="542925" indent="-277813" algn="just">
              <a:spcBef>
                <a:spcPts val="1800"/>
              </a:spcBef>
              <a:buNone/>
            </a:pPr>
            <a:r>
              <a:rPr lang="ru-RU" sz="2800" dirty="0" smtClean="0">
                <a:solidFill>
                  <a:schemeClr val="tx1"/>
                </a:solidFill>
                <a:latin typeface="Calibri" pitchFamily="34" charset="0"/>
              </a:rPr>
              <a:t>–	полнота и завершенность доклада;</a:t>
            </a:r>
          </a:p>
          <a:p>
            <a:pPr marL="542925" indent="-277813" algn="just">
              <a:spcBef>
                <a:spcPts val="1800"/>
              </a:spcBef>
              <a:buNone/>
            </a:pPr>
            <a:r>
              <a:rPr lang="ru-RU" sz="2800" dirty="0" smtClean="0">
                <a:solidFill>
                  <a:schemeClr val="tx1"/>
                </a:solidFill>
                <a:latin typeface="Calibri" pitchFamily="34" charset="0"/>
              </a:rPr>
              <a:t>–	эффективность передачи информации.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ru-RU" sz="2800" dirty="0" smtClean="0">
                <a:solidFill>
                  <a:schemeClr val="tx1"/>
                </a:solidFill>
                <a:latin typeface="Calibri" pitchFamily="34" charset="0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282714"/>
            <a:ext cx="8650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2. ОЦЕНКА ДОКЛАДА</a:t>
            </a:r>
            <a:endParaRPr lang="ru-RU" sz="3000" b="1" dirty="0">
              <a:solidFill>
                <a:schemeClr val="tx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064349"/>
            <a:ext cx="9144000" cy="52322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Содержательный :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0" y="6453336"/>
            <a:ext cx="395536" cy="404664"/>
          </a:xfrm>
        </p:spPr>
        <p:txBody>
          <a:bodyPr/>
          <a:lstStyle/>
          <a:p>
            <a:fld id="{55A83AF9-6FBD-4E66-82FC-B7977D6AB530}" type="slidenum">
              <a:rPr lang="ru-RU" sz="2000" smtClean="0"/>
              <a:pPr/>
              <a:t>7</a:t>
            </a:fld>
            <a:endParaRPr lang="ru-RU" sz="2000" dirty="0"/>
          </a:p>
        </p:txBody>
      </p:sp>
      <p:sp>
        <p:nvSpPr>
          <p:cNvPr id="10" name="Управляющая кнопка: возврат 9">
            <a:hlinkClick r:id="rId2" action="ppaction://hlinksldjump" highlightClick="1"/>
          </p:cNvPr>
          <p:cNvSpPr/>
          <p:nvPr/>
        </p:nvSpPr>
        <p:spPr>
          <a:xfrm>
            <a:off x="8748464" y="6597351"/>
            <a:ext cx="395536" cy="26064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214282" y="1844824"/>
            <a:ext cx="8534182" cy="4441696"/>
          </a:xfrm>
        </p:spPr>
        <p:txBody>
          <a:bodyPr>
            <a:noAutofit/>
          </a:bodyPr>
          <a:lstStyle/>
          <a:p>
            <a:pPr marL="542925" indent="-277813" algn="just">
              <a:spcBef>
                <a:spcPts val="1800"/>
              </a:spcBef>
              <a:buNone/>
            </a:pPr>
            <a:r>
              <a:rPr lang="ru-RU" sz="2800" dirty="0" smtClean="0">
                <a:solidFill>
                  <a:schemeClr val="tx1"/>
                </a:solidFill>
                <a:latin typeface="Calibri" pitchFamily="34" charset="0"/>
              </a:rPr>
              <a:t>–	наглядность (использование иллюстраций, пояснений);</a:t>
            </a:r>
          </a:p>
          <a:p>
            <a:pPr marL="542925" indent="-277813" algn="just">
              <a:spcBef>
                <a:spcPts val="1800"/>
              </a:spcBef>
              <a:buNone/>
            </a:pPr>
            <a:r>
              <a:rPr lang="ru-RU" sz="2800" dirty="0" smtClean="0">
                <a:solidFill>
                  <a:schemeClr val="tx1"/>
                </a:solidFill>
                <a:latin typeface="Calibri" pitchFamily="34" charset="0"/>
              </a:rPr>
              <a:t>–	относительная видимость информации (цвет, контраст, размер);</a:t>
            </a:r>
          </a:p>
          <a:p>
            <a:pPr marL="542925" indent="-277813" algn="just">
              <a:spcBef>
                <a:spcPts val="1800"/>
              </a:spcBef>
              <a:buNone/>
            </a:pPr>
            <a:r>
              <a:rPr lang="ru-RU" sz="2800" dirty="0" smtClean="0">
                <a:solidFill>
                  <a:schemeClr val="tx1"/>
                </a:solidFill>
                <a:latin typeface="Calibri" pitchFamily="34" charset="0"/>
              </a:rPr>
              <a:t>–	стиль (форматирование и размер, шрифт, выделения, знаки препинания);</a:t>
            </a:r>
          </a:p>
          <a:p>
            <a:pPr marL="542925" indent="-277813" algn="just">
              <a:spcBef>
                <a:spcPts val="1800"/>
              </a:spcBef>
              <a:buNone/>
            </a:pPr>
            <a:r>
              <a:rPr lang="ru-RU" sz="2800" dirty="0" smtClean="0">
                <a:solidFill>
                  <a:schemeClr val="tx1"/>
                </a:solidFill>
                <a:latin typeface="Calibri" pitchFamily="34" charset="0"/>
              </a:rPr>
              <a:t>–	компоновка информации на доске.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282714"/>
            <a:ext cx="8650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2. ОЦЕНКА ДОКЛАДА</a:t>
            </a:r>
            <a:endParaRPr lang="ru-RU" sz="3000" b="1" dirty="0">
              <a:solidFill>
                <a:schemeClr val="tx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064349"/>
            <a:ext cx="9144000" cy="52322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Технический :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0" y="6453336"/>
            <a:ext cx="395536" cy="404664"/>
          </a:xfrm>
        </p:spPr>
        <p:txBody>
          <a:bodyPr/>
          <a:lstStyle/>
          <a:p>
            <a:fld id="{55A83AF9-6FBD-4E66-82FC-B7977D6AB530}" type="slidenum">
              <a:rPr lang="ru-RU" sz="2000" smtClean="0"/>
              <a:pPr/>
              <a:t>8</a:t>
            </a:fld>
            <a:endParaRPr lang="ru-RU" sz="2000" dirty="0"/>
          </a:p>
        </p:txBody>
      </p:sp>
      <p:sp>
        <p:nvSpPr>
          <p:cNvPr id="10" name="Управляющая кнопка: возврат 9">
            <a:hlinkClick r:id="rId2" action="ppaction://hlinksldjump" highlightClick="1"/>
          </p:cNvPr>
          <p:cNvSpPr/>
          <p:nvPr/>
        </p:nvSpPr>
        <p:spPr>
          <a:xfrm>
            <a:off x="8748464" y="6597351"/>
            <a:ext cx="395536" cy="26064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323528" y="1916832"/>
            <a:ext cx="8534182" cy="4608512"/>
          </a:xfrm>
        </p:spPr>
        <p:txBody>
          <a:bodyPr>
            <a:noAutofit/>
          </a:bodyPr>
          <a:lstStyle/>
          <a:p>
            <a:pPr marL="0" indent="441325" algn="just">
              <a:spcBef>
                <a:spcPts val="1800"/>
              </a:spcBef>
              <a:buNone/>
            </a:pPr>
            <a:r>
              <a:rPr lang="ru-RU" sz="2200" dirty="0" smtClean="0">
                <a:solidFill>
                  <a:schemeClr val="tx1"/>
                </a:solidFill>
                <a:latin typeface="Calibri" pitchFamily="34" charset="0"/>
              </a:rPr>
              <a:t>Уточняющие вопросы: побуждают четче оформлять и аргументировать мысли («Что вы имеете в виду, когда говорите, что…?», «Как вы докажете, что это верно?»).</a:t>
            </a:r>
          </a:p>
          <a:p>
            <a:pPr marL="0" indent="441325" algn="just">
              <a:spcBef>
                <a:spcPts val="1800"/>
              </a:spcBef>
              <a:buNone/>
            </a:pPr>
            <a:r>
              <a:rPr lang="ru-RU" sz="2200" dirty="0" err="1" smtClean="0">
                <a:solidFill>
                  <a:schemeClr val="tx1"/>
                </a:solidFill>
                <a:latin typeface="Calibri" pitchFamily="34" charset="0"/>
              </a:rPr>
              <a:t>Парафразирование</a:t>
            </a:r>
            <a:r>
              <a:rPr lang="ru-RU" sz="2200" dirty="0" smtClean="0">
                <a:solidFill>
                  <a:schemeClr val="tx1"/>
                </a:solidFill>
                <a:latin typeface="Calibri" pitchFamily="34" charset="0"/>
              </a:rPr>
              <a:t>: повторение ведущим высказывания, чтобы стимулировать переосмысление и уточнение сказанного («Вы говорите, что…?», «Я так вас понял?»).</a:t>
            </a:r>
          </a:p>
          <a:p>
            <a:pPr marL="0" indent="441325" algn="just">
              <a:spcBef>
                <a:spcPts val="1800"/>
              </a:spcBef>
              <a:buNone/>
            </a:pPr>
            <a:r>
              <a:rPr lang="ru-RU" sz="2200" dirty="0" smtClean="0">
                <a:solidFill>
                  <a:schemeClr val="tx1"/>
                </a:solidFill>
                <a:latin typeface="Calibri" pitchFamily="34" charset="0"/>
              </a:rPr>
              <a:t>Демонстрация непонимания – побуждение докладчика повторить, уточнить суждение («Я не совсем понимаю, что вы имеете в виду. Уточните, пожалуйста»).</a:t>
            </a:r>
          </a:p>
          <a:p>
            <a:pPr marL="0" indent="441325" algn="just">
              <a:spcBef>
                <a:spcPts val="1800"/>
              </a:spcBef>
              <a:buNone/>
            </a:pPr>
            <a:r>
              <a:rPr lang="ru-RU" sz="2200" dirty="0" smtClean="0">
                <a:solidFill>
                  <a:schemeClr val="tx1"/>
                </a:solidFill>
                <a:latin typeface="Calibri" pitchFamily="34" charset="0"/>
              </a:rPr>
              <a:t>Альтернатива: предложение другой точки зрения, акцент на ином подходе к рассматриваемой проблеме.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282714"/>
            <a:ext cx="8650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2. ОЦЕНКА ДОКЛАДА</a:t>
            </a:r>
            <a:endParaRPr lang="ru-RU" sz="3000" b="1" dirty="0">
              <a:solidFill>
                <a:schemeClr val="tx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064349"/>
            <a:ext cx="9144000" cy="83099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Рекомендуемые приемы для участников дискуссии, </a:t>
            </a:r>
            <a:br>
              <a:rPr lang="ru-RU" sz="24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</a:br>
            <a:r>
              <a:rPr lang="ru-RU" sz="2400" b="1" dirty="0" smtClean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повышающие эффективность группового обсуждения: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0" y="6453336"/>
            <a:ext cx="395536" cy="404664"/>
          </a:xfrm>
        </p:spPr>
        <p:txBody>
          <a:bodyPr/>
          <a:lstStyle/>
          <a:p>
            <a:fld id="{55A83AF9-6FBD-4E66-82FC-B7977D6AB530}" type="slidenum">
              <a:rPr lang="ru-RU" sz="2000" smtClean="0"/>
              <a:pPr/>
              <a:t>9</a:t>
            </a:fld>
            <a:endParaRPr lang="ru-RU" sz="2000" dirty="0"/>
          </a:p>
        </p:txBody>
      </p:sp>
      <p:sp>
        <p:nvSpPr>
          <p:cNvPr id="10" name="Управляющая кнопка: возврат 9">
            <a:hlinkClick r:id="rId2" action="ppaction://hlinksldjump" highlightClick="1"/>
          </p:cNvPr>
          <p:cNvSpPr/>
          <p:nvPr/>
        </p:nvSpPr>
        <p:spPr>
          <a:xfrm>
            <a:off x="8748464" y="6597351"/>
            <a:ext cx="395536" cy="26064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TP102600614_template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Начальная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рек">
  <a:themeElements>
    <a:clrScheme name="Другая 9">
      <a:dk1>
        <a:sysClr val="windowText" lastClr="000000"/>
      </a:dk1>
      <a:lt1>
        <a:srgbClr val="FFFFFF"/>
      </a:lt1>
      <a:dk2>
        <a:srgbClr val="4E3B30"/>
      </a:dk2>
      <a:lt2>
        <a:srgbClr val="FDF8E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262626"/>
      </a:hlink>
      <a:folHlink>
        <a:srgbClr val="595959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DCF9623-6CD5-4766-AE9E-D646FC9DF8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TP102600614_template</Template>
  <TotalTime>1357</TotalTime>
  <Words>1312</Words>
  <Application>Microsoft Office PowerPoint</Application>
  <PresentationFormat>Экран (4:3)</PresentationFormat>
  <Paragraphs>147</Paragraphs>
  <Slides>22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TP102600614_template</vt:lpstr>
      <vt:lpstr>1_Начальная</vt:lpstr>
      <vt:lpstr>Трек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Институт компьютерных технологий и информационной безопасности</dc:title>
  <dc:creator>Admin</dc:creator>
  <cp:lastModifiedBy>Александр Лызь</cp:lastModifiedBy>
  <cp:revision>187</cp:revision>
  <dcterms:created xsi:type="dcterms:W3CDTF">2014-02-05T08:58:43Z</dcterms:created>
  <dcterms:modified xsi:type="dcterms:W3CDTF">2016-09-30T11:32:48Z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TC026006159991</vt:lpwstr>
  </property>
</Properties>
</file>