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5"/>
  </p:notesMasterIdLst>
  <p:sldIdLst>
    <p:sldId id="256" r:id="rId2"/>
    <p:sldId id="301" r:id="rId3"/>
    <p:sldId id="321" r:id="rId4"/>
    <p:sldId id="300" r:id="rId5"/>
    <p:sldId id="302" r:id="rId6"/>
    <p:sldId id="362" r:id="rId7"/>
    <p:sldId id="319" r:id="rId8"/>
    <p:sldId id="277" r:id="rId9"/>
    <p:sldId id="258" r:id="rId10"/>
    <p:sldId id="322" r:id="rId11"/>
    <p:sldId id="326" r:id="rId12"/>
    <p:sldId id="323" r:id="rId13"/>
    <p:sldId id="324" r:id="rId14"/>
    <p:sldId id="325" r:id="rId15"/>
    <p:sldId id="327" r:id="rId16"/>
    <p:sldId id="328" r:id="rId17"/>
    <p:sldId id="329" r:id="rId18"/>
    <p:sldId id="330" r:id="rId19"/>
    <p:sldId id="331" r:id="rId20"/>
    <p:sldId id="333" r:id="rId21"/>
    <p:sldId id="334" r:id="rId22"/>
    <p:sldId id="335" r:id="rId23"/>
    <p:sldId id="336" r:id="rId24"/>
    <p:sldId id="337" r:id="rId25"/>
    <p:sldId id="338" r:id="rId26"/>
    <p:sldId id="332" r:id="rId27"/>
    <p:sldId id="339" r:id="rId28"/>
    <p:sldId id="340" r:id="rId29"/>
    <p:sldId id="341" r:id="rId30"/>
    <p:sldId id="342" r:id="rId31"/>
    <p:sldId id="344" r:id="rId32"/>
    <p:sldId id="343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45" r:id="rId45"/>
    <p:sldId id="357" r:id="rId46"/>
    <p:sldId id="358" r:id="rId47"/>
    <p:sldId id="359" r:id="rId48"/>
    <p:sldId id="361" r:id="rId49"/>
    <p:sldId id="360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DB5D8-482C-4810-B635-7EE296E76030}" type="doc">
      <dgm:prSet loTypeId="urn:microsoft.com/office/officeart/2005/8/layout/vList5" loCatId="list" qsTypeId="urn:microsoft.com/office/officeart/2005/8/quickstyle/3d2#1" qsCatId="3D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FB38933-5B4D-47D0-AFB1-BB482ABBBA44}" type="pres">
      <dgm:prSet presAssocID="{3C5DB5D8-482C-4810-B635-7EE296E760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EF720DE4-6CEC-4329-9560-78599E3485AA}" type="presOf" srcId="{3C5DB5D8-482C-4810-B635-7EE296E76030}" destId="{5FB38933-5B4D-47D0-AFB1-BB482ABBBA4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8413-46CE-4618-AD29-9CC37BB51DB1}" type="datetimeFigureOut">
              <a:rPr lang="ru-RU" smtClean="0"/>
              <a:pPr/>
              <a:t>22.12.2016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5FBF-A675-4B77-B096-E0B8FA7FD9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02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F6828-CE1A-44CC-9F10-7DD4EE074DEF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973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D4865-6583-4946-BF4F-11FB0B181A0F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12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C158BB-11AD-448D-B386-5A49FF5469A6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297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C8D98E-0539-441D-94E5-7B262D22AB1B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602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7A174A-E250-45CA-8E8C-7A98D5E0495D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681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1CA51-A3FA-4E66-AA71-E20B961232CD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247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A7B548-A2CD-4063-9A84-40623DE4E474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204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460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059BC-59C7-4015-89D8-34E25AD2B3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2F636-BE2A-4F2A-B78D-852189001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4BB1-4193-4CE9-ACA2-3C92A0A99B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FF90-5CDE-4CEC-B5FE-D5D4E75B36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238C-8301-4D7A-B9FD-841D35C2D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C7883-6FCB-4C47-B0EB-E60C7EF6CE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3B0A7-DA9A-4FC8-AA53-941923CF04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B94BC-8568-407A-A0AB-C330643EB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5B516-14C3-4CCD-84A4-065EACCCCE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2DE32-55AF-4E59-8453-6CCB0F265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CE481-23EA-4543-A85E-C5D2E9E5A1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080E0-AD5C-422E-ABC7-2CB0EE746A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506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4506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7915D25-4181-4915-B024-34847C8994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ibg.tti.sfedu.ru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ibg.tti.sfedu.ru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Психология управления личностными ресурсами (часть 1)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sz="2000" b="1" dirty="0"/>
              <a:t>Курс лекций проф. Лызь Н.А.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Современное развивающееся общество требует от профессионала:</a:t>
            </a:r>
            <a:r>
              <a:rPr lang="ru-RU" dirty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608513"/>
          </a:xfrm>
        </p:spPr>
        <p:txBody>
          <a:bodyPr/>
          <a:lstStyle/>
          <a:p>
            <a:pPr eaLnBrk="1" hangingPunct="1"/>
            <a:r>
              <a:rPr lang="ru-RU" sz="1800" dirty="0"/>
              <a:t>способность обеспечить направленность деятельности на запланированный результат, в том числе в нестандартных ситуациях и при ограниченности ресурсов;</a:t>
            </a:r>
          </a:p>
          <a:p>
            <a:pPr eaLnBrk="1" hangingPunct="1"/>
            <a:r>
              <a:rPr lang="ru-RU" sz="1800" dirty="0"/>
              <a:t>умения согласовать свои возможности, способности, цели, интересы с условиями профессиональной деятельности;</a:t>
            </a:r>
          </a:p>
          <a:p>
            <a:pPr eaLnBrk="1" hangingPunct="1"/>
            <a:r>
              <a:rPr lang="ru-RU" sz="1800" dirty="0"/>
              <a:t>осознание смыслов и определение целей профессиональной деятельности, принятие ответственности за ее результаты;</a:t>
            </a:r>
          </a:p>
          <a:p>
            <a:pPr eaLnBrk="1" hangingPunct="1"/>
            <a:r>
              <a:rPr lang="ru-RU" sz="1800" dirty="0"/>
              <a:t>стремление определиться, найти себя в профессиональной деятельности, выстроить профессиональную карьеру;</a:t>
            </a:r>
          </a:p>
          <a:p>
            <a:pPr eaLnBrk="1" hangingPunct="1"/>
            <a:r>
              <a:rPr lang="ru-RU" sz="1800" dirty="0"/>
              <a:t>способность критически осмысливать, переоценивать и развивать накопленный опыт, а также прогнозировать результаты деятельности и отношений;</a:t>
            </a:r>
          </a:p>
          <a:p>
            <a:pPr eaLnBrk="1" hangingPunct="1"/>
            <a:r>
              <a:rPr lang="ru-RU" sz="1800" dirty="0"/>
              <a:t>умения результативно общаться, работать в командах, управлять работой исполнителей;</a:t>
            </a:r>
          </a:p>
          <a:p>
            <a:pPr eaLnBrk="1" hangingPunct="1"/>
            <a:r>
              <a:rPr lang="ru-RU" sz="1800" dirty="0"/>
              <a:t>готовность к постоянному личностному и профессиональному развитию.</a:t>
            </a:r>
          </a:p>
        </p:txBody>
      </p:sp>
    </p:spTree>
    <p:extLst>
      <p:ext uri="{BB962C8B-B14F-4D97-AF65-F5344CB8AC3E}">
        <p14:creationId xmlns:p14="http://schemas.microsoft.com/office/powerpoint/2010/main" xmlns="" val="312413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Субъект профессиональной деятельности</a:t>
            </a:r>
            <a:r>
              <a:rPr lang="ru-RU" dirty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392489"/>
          </a:xfrm>
        </p:spPr>
        <p:txBody>
          <a:bodyPr/>
          <a:lstStyle/>
          <a:p>
            <a:pPr eaLnBrk="1" hangingPunct="1"/>
            <a:r>
              <a:rPr lang="ru-RU" sz="2200" dirty="0"/>
              <a:t>Субъект профессиональной деятельности – это не просто исполнитель, а профессионал, который понимает личностный смысл деятельности и способен управлять как деятельностью, так и своими ресурсами.</a:t>
            </a:r>
          </a:p>
          <a:p>
            <a:pPr eaLnBrk="1" hangingPunct="1"/>
            <a:r>
              <a:rPr lang="ru-RU" sz="2200" dirty="0"/>
              <a:t>Субъект проявляется в том, что, обладая некоторыми устойчивыми внутренними ресурсами, не просто адаптируется к требованиям профессиональной деятельности и следует за складывающимся стечением обстоятельств. Он способен преобразовывать и эти обстоятельства, и профессиональную деятельность, и самого себя.</a:t>
            </a:r>
          </a:p>
        </p:txBody>
      </p:sp>
    </p:spTree>
    <p:extLst>
      <p:ext uri="{BB962C8B-B14F-4D97-AF65-F5344CB8AC3E}">
        <p14:creationId xmlns:p14="http://schemas.microsoft.com/office/powerpoint/2010/main" xmlns="" val="111962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50" y="1500188"/>
          <a:ext cx="7786688" cy="4860608"/>
        </p:xfrm>
        <a:graphic>
          <a:graphicData uri="http://schemas.openxmlformats.org/drawingml/2006/table">
            <a:tbl>
              <a:tblPr/>
              <a:tblGrid>
                <a:gridCol w="3417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Характеристики профессионала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Источники представлений о конкретно-профессиона-льном содержании характеристики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подструктуры личности, к которым относится характеристика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процессы, в которых формируется характеристи-ка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Профессиональная подготовленность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как совокупность проф. знаний, умений и навыков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Виды и специфика проф. задач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Сфера опыта 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Традиционное обучение, практическая деятельность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Профессионально важные качества 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 совокупность психических свойств и черт личности, необходимых для эффективной профессиональной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проф.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Индивидуально-психологические качества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Тренировка, практическая деятельность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Характеристики профессионала: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3317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50" y="1500188"/>
          <a:ext cx="7786688" cy="5006340"/>
        </p:xfrm>
        <a:graphic>
          <a:graphicData uri="http://schemas.openxmlformats.org/drawingml/2006/table">
            <a:tbl>
              <a:tblPr/>
              <a:tblGrid>
                <a:gridCol w="3071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Характеристики профессионала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Источники представлений о конкретно-профессиона-льном содержании характеристики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подструктуры личности, к которым относится характеристи-ка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процессы, в которых формируется характеристика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Профессиональная направленность 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 совокупность устойчивых интересов, мотивов профессиональной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Цели, предмет, средства и условия проф.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Мотивационная сфера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Накопление опыта деятельности в разных сферах, самоопределение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Профессиональная культура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как владение ценностями, содержанием, средствами и способами решения профессиональных задач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проф.деятельности и специфика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профессиона-льного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мира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Мировоззрение, сфера опыта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Обучение, практическая деятельность, включенность в сообщество профессионалов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1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Характеристики профессионала: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6273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50" y="1500188"/>
          <a:ext cx="7786688" cy="4663440"/>
        </p:xfrm>
        <a:graphic>
          <a:graphicData uri="http://schemas.openxmlformats.org/drawingml/2006/table">
            <a:tbl>
              <a:tblPr/>
              <a:tblGrid>
                <a:gridCol w="3071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Профессиональная компетентность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как особая форма организации знаний, умений, мотивов и качеств, обеспечивающая принятие эффективных решений в профессиональной сфере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Характеристика субъекта профессиональной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Мировоззрение, опыт, психологичес-кие качества, мотивационная сфера, самосознание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Самопознание, профессиональное самоопре-деление, проф. деятельность, обучение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Профессиональное мастерство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как высший уровень профессионализма, характеризующий субъекта, развивающего себя средствами профессии, обогащающего опыт профессии, вносящего в нее творческий вклад 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Условия и возможности реализации индивидуаль-ного потенциала человека в проф.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Личность в целом как субъект жизнедеятель-ности, составляющей которого является субъект проф.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Саморазвитие и самореализа-ция в проф. деятельности 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Характеристики профессионала: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1206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Компетентностный подход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774"/>
            <a:ext cx="7772400" cy="46805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Профессиональная компетентность – это особая форма организации знаний, умений, мотивов и качеств, обеспечивающая принятие эффективных решений в профессиональной сфере.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Компетентность выражается в способности правильно оценивать сложившуюся ситуацию, принимать адекватное решение, позволяющее достигнуть поставленной цели.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Формой существования компетентности является деятель-</a:t>
            </a:r>
            <a:r>
              <a:rPr lang="ru-RU" sz="2000" dirty="0" err="1"/>
              <a:t>ность</a:t>
            </a:r>
            <a:r>
              <a:rPr lang="ru-RU" sz="2000" dirty="0"/>
              <a:t>, которая характеризуется высокой степенью ценностно-смыслового принятия, а также адекватностью целей, средств и результатов, что обеспечивается сознательно выработанной ориентировочной основой деятельности (В.В. Сериков).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Компетентность – «мотивированные способности» (Дж. Равен), сочетание психических качеств личности, позволяющее действовать самостоятельно и 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xmlns="" val="244317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Профессиональная компетентность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Профессиональная компетентность – это комплексная характеристика профессионала, интегрирующая профессиональный опыт и проявления интеллектуального, субъектного, творческого потенциала личности в профессиональной 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Если функционально профессиональная компетентность может быть определена через эффективность деятельности, то сущность компетентности лежит в сфере не деятельности, а личности: ее опыта, способностей, отношений, мотивов, качеств (целеустремленности, настойчивости, волевых ресурсов и пр.), умений ставить перспективные цели, проявлять инициативу, брать на себя ответственность, управлять своей деятельностью.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Компетентность проявляется и формируется только тогда, когда человек вовлечен в деятельность, заинтересован не только в результатах, но и в процессе, готов оптимизировать процесс и совершенствовать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xmlns="" val="46317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Характеристики компетентного инженера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владение методологией осмысления действительности, гибкость и многогранность научного мышления;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умение решать проблемы, мыслить интегративно и глобально, критически и творчески;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владение иностранными языками, технологиями обеспечения безопасности и дизайна, вопросами экономики, менеджмента, интеллектуальной собственности;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мобильность специалиста, возможность перехода от одного вида профессиональной деятельности к другому;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способность к адаптации в современном глобальном мире, умение реагировать на происходящие перемены;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навыки самооценки, умение обучаться на протяжении всей жизни, способность к самообразованию и саморазвитию в условиях постоянно изменяющихся технологий;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коммуникативные умения, навыки межличностного общения и работы в команде.</a:t>
            </a:r>
          </a:p>
        </p:txBody>
      </p:sp>
    </p:spTree>
    <p:extLst>
      <p:ext uri="{BB962C8B-B14F-4D97-AF65-F5344CB8AC3E}">
        <p14:creationId xmlns:p14="http://schemas.microsoft.com/office/powerpoint/2010/main" xmlns="" val="201871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Личностные ресурсы профессионального развития человека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Личностное и профессиональное развитие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5756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Личностное развитие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Личность можно представить как систему внутренней регуляции поведения человека.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Личностная зрелость связана со способностью человека управлять как своим поведением, так и собственной жизнью, и развитием самого себя.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 основным характеристикам личности относятся составляющие ее ценностно-смысловой сферы (мотивы, цели, ценности, идеалы, убеждения) и качества субъекта (ответственность, </a:t>
            </a:r>
            <a:r>
              <a:rPr lang="ru-RU" sz="2000" dirty="0" err="1"/>
              <a:t>интернальность</a:t>
            </a:r>
            <a:r>
              <a:rPr lang="ru-RU" sz="2000" dirty="0"/>
              <a:t>, </a:t>
            </a:r>
            <a:r>
              <a:rPr lang="ru-RU" sz="2000" dirty="0" err="1"/>
              <a:t>саморегуляция</a:t>
            </a:r>
            <a:r>
              <a:rPr lang="ru-RU" sz="2000" dirty="0"/>
              <a:t>, рефлексивность).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Личностное развитие – это процесс совершенствования механизмов ценностно-смысловой регуляции жизнедеятельности, повышения уровня осмысленности жизни, расширения способности управлять своей жизнью и своим развитием на основе осознанных целей.</a:t>
            </a:r>
          </a:p>
        </p:txBody>
      </p:sp>
    </p:spTree>
    <p:extLst>
      <p:ext uri="{BB962C8B-B14F-4D97-AF65-F5344CB8AC3E}">
        <p14:creationId xmlns:p14="http://schemas.microsoft.com/office/powerpoint/2010/main" xmlns="" val="17440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Цель дисциплины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9138"/>
            <a:ext cx="7772400" cy="4464050"/>
          </a:xfrm>
        </p:spPr>
        <p:txBody>
          <a:bodyPr/>
          <a:lstStyle/>
          <a:p>
            <a:r>
              <a:rPr lang="ru-RU" sz="2000" dirty="0"/>
              <a:t>Цель – развитие личностных ресурсов студентов для управления собственным образованием, управления своей жизнью, управления своим развитием, управления коллективом, управления карьерой.</a:t>
            </a:r>
          </a:p>
          <a:p>
            <a:r>
              <a:rPr lang="ru-RU" sz="2000" dirty="0"/>
              <a:t>Понимание себя и других людей, знание психологических особенностей личностно-профессионального развития, возможностей образовательных и развивающих технологий, методов и средств эффективного общения и взаимодействия позволяет человеку осознанно формировать свою позицию, проектировать свою образовательную траекторию и профессиональный путь, управлять своими ресурсами для достижения профессиональных целей.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Профессиональное развитие предполагает: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освоение, применение, субъективное и объективное обогащение профессионального опыта;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формирование продуктивных форм профессиональной активности в соответствии с социальными и профессиональными требованиями и на основе возможностей и притязаний личности;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становление востребованных деятельностью устойчивых психологических качеств и способностей, создающих воз-</a:t>
            </a:r>
            <a:r>
              <a:rPr lang="ru-RU" sz="2000" dirty="0" err="1"/>
              <a:t>можность</a:t>
            </a:r>
            <a:r>
              <a:rPr lang="ru-RU" sz="2000" dirty="0"/>
              <a:t> успешного выполнения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совершенствование знания о себе, самоопределение – поиск смыслов профессиональной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развитие мотивов профессиональной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активизацию процессов саморазвития личности, преодоление кризисов, противоречий и психологических барьеров;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реализацию себя в профессии.</a:t>
            </a:r>
          </a:p>
        </p:txBody>
      </p:sp>
    </p:spTree>
    <p:extLst>
      <p:ext uri="{BB962C8B-B14F-4D97-AF65-F5344CB8AC3E}">
        <p14:creationId xmlns:p14="http://schemas.microsoft.com/office/powerpoint/2010/main" xmlns="" val="1149989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/>
          <p:cNvSpPr txBox="1">
            <a:spLocks noChangeArrowheads="1"/>
          </p:cNvSpPr>
          <p:nvPr/>
        </p:nvSpPr>
        <p:spPr bwMode="auto">
          <a:xfrm>
            <a:off x="642938" y="357188"/>
            <a:ext cx="83312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Стадии профессионального становления личности</a:t>
            </a:r>
          </a:p>
        </p:txBody>
      </p:sp>
      <p:graphicFrame>
        <p:nvGraphicFramePr>
          <p:cNvPr id="10" name="Схема 9"/>
          <p:cNvGraphicFramePr/>
          <p:nvPr/>
        </p:nvGraphicFramePr>
        <p:xfrm>
          <a:off x="323528" y="1124744"/>
          <a:ext cx="8662238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00063" y="1643063"/>
          <a:ext cx="8396287" cy="4768851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64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№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20243" marR="20243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Название стадии</a:t>
                      </a:r>
                    </a:p>
                  </a:txBody>
                  <a:tcPr marL="20243" marR="20243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Основные психологические новообразования стадии</a:t>
                      </a:r>
                    </a:p>
                  </a:txBody>
                  <a:tcPr marL="20243" marR="20243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2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20243" marR="20243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Аморфная оптация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(0-12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Оптация (12-16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Профессиональ-ная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подготовка (16-23 года)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Профессиональ-ная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адаптация (18-25 лет)</a:t>
                      </a:r>
                    </a:p>
                  </a:txBody>
                  <a:tcPr marL="72000" marR="36000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Профессионально ориентированные интересы и склонности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Профессиональные намерения, выбор пути профессионального образования и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профессиональ-ной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подготовки, учебно-профессиональное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само-определение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Профессиональная подготовленность,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профес-сиональное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самоопределение, готовность к самостоятельному труду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Освоение новой социальной роли, опыта самостоятельного выполнения профессиональной деятельности, профессионально важные качества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617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2183402"/>
              </p:ext>
            </p:extLst>
          </p:nvPr>
        </p:nvGraphicFramePr>
        <p:xfrm>
          <a:off x="571500" y="1714500"/>
          <a:ext cx="8396288" cy="4926013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95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№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20243" marR="20243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Название стадии</a:t>
                      </a:r>
                    </a:p>
                  </a:txBody>
                  <a:tcPr marL="20243" marR="20243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Основные психологические новообразования стадии</a:t>
                      </a:r>
                    </a:p>
                  </a:txBody>
                  <a:tcPr marL="20243" marR="20243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20243" marR="20243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Первичная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профес-сионализация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Вторичная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профес-сионализация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Профессиона-льное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мастерство</a:t>
                      </a:r>
                    </a:p>
                  </a:txBody>
                  <a:tcPr marL="72000" marR="36000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Профессиональная позиция, интегративные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значимые качества, индивидуальный стиль деятельности. Квалифицированный труд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Профессиональный менталитет, идентификация с профессиональным сообществом,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профессиональ-ная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мобильность, корпоративность, гибкий стиль деятельности, высококвалифицированная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деятель-ность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Творческая профессиональная деятельность, подвижные интегративные психологические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ново-образования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самопроектирование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своей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деятель-ности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и карьеры, вершина (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акме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профессиональ-ного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развития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32" name="TextBox 5"/>
          <p:cNvSpPr txBox="1">
            <a:spLocks noChangeArrowheads="1"/>
          </p:cNvSpPr>
          <p:nvPr/>
        </p:nvSpPr>
        <p:spPr bwMode="auto">
          <a:xfrm>
            <a:off x="714375" y="428625"/>
            <a:ext cx="82216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Стадии профессионального становления личности</a:t>
            </a:r>
          </a:p>
        </p:txBody>
      </p:sp>
    </p:spTree>
    <p:extLst>
      <p:ext uri="{BB962C8B-B14F-4D97-AF65-F5344CB8AC3E}">
        <p14:creationId xmlns:p14="http://schemas.microsoft.com/office/powerpoint/2010/main" xmlns="" val="379949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Профессиональное развитие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4644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Профессиональное развитие представляет собой, с одной стороны, становление, рост, интеграцию и реализацию в профессиональном труде профессионально значимых личностных качеств, мотивов и способностей, профессиональных знаний и умений, с другой – активное качественное преобразование человеком своего внутреннего мира, приводящее к принципиально новому его строю и способу жизнедеятельности – творческой самореализации в профессии.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Переход от одной стадии профессионального становления к другой означает смену социальной ситуации развития, изменение содержания ведущей деятельности, освоение новой социальной роли, профессионального поведения, а также перестройку личности.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186942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Личностно-профессиональное развитие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Взаимосвязи между личностью и профессией анализируются исходя из двух положений: «проявление личности в профессии», «развитие личности в деятельности».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Личностное и профессиональное развитие человека правомерно рассматривать как единый процесс, объединяющим началом которого служит целостность личности и ее самосознания, единство ее проявлений в разных сферах жизнедеятельности.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Основным фактором личностно-профессионального раз-вития является «внутренняя среда» личности, ее самосознание и ценностные ориентации, способность стать в рефлексивную позицию по отношению к своей жизнедеятельности, потребность в саморазвитии, активность человека в его осуществлении.</a:t>
            </a:r>
          </a:p>
        </p:txBody>
      </p:sp>
    </p:spTree>
    <p:extLst>
      <p:ext uri="{BB962C8B-B14F-4D97-AF65-F5344CB8AC3E}">
        <p14:creationId xmlns:p14="http://schemas.microsoft.com/office/powerpoint/2010/main" xmlns="" val="1463335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Личностные ресурсы профессионального развития человека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Личностные механизмы и ресурсы развития профессионала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05732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Самоопределение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4644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Самоопределение – это сознательный акт выявления и утверждения собственной позиции, обусловленный осознанием и интеграцией социокультурных значений, внешних требований и условий, с одной стороны, и внутренних ресурсов, намерений, интересов, – с другой.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Традиционно выделяют два взаимосвязанных плана само-определения: личностный – поиск ценностно-смысловых ориентиров жизни и профессиональный – выбор профессии, поиск смыслов и способов профессиональной 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Личностное и профессиональное самоопределение в части внутренних актов, продуцирующих развитие самосознания и повышение осмысленности жизни, – основной механизм процесса личностно-профессионального развития.</a:t>
            </a:r>
          </a:p>
        </p:txBody>
      </p:sp>
    </p:spTree>
    <p:extLst>
      <p:ext uri="{BB962C8B-B14F-4D97-AF65-F5344CB8AC3E}">
        <p14:creationId xmlns:p14="http://schemas.microsoft.com/office/powerpoint/2010/main" xmlns="" val="289331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Самосознание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Самосознание характеризуется выделением человеком себя из объективного мира, осознанием и оценкой собственного «Я», себя как личности, своих поступков, действий, мыслей и чувств, желаний и интересов. Образ самого себя всегда эмоционально «окрашивается» человеком, формируя </a:t>
            </a:r>
            <a:r>
              <a:rPr lang="ru-RU" sz="2000" dirty="0" err="1"/>
              <a:t>самоотношение</a:t>
            </a:r>
            <a:r>
              <a:rPr lang="ru-RU" sz="2000" dirty="0"/>
              <a:t> и самооценку.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Самосознание рассматривается как результат осознания человеком себя в системе социальных связей, а также в пространстве профессиональной деятельности. На этом основании выделяют самосознание личности (более общее понятие) и профессиональное самосознание.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Профессиональное самосознание – это подструктура самосознания личности, включающая представления о профессиональной деятельности, о себе как о настоящем и будущем профессионале, а также определенное отношение к себе как субъекту профессиональной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1710243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Индивидуальная концепция профессионала включает: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эталонный образ-идеал профессионала (образ должного);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профессиональный аспект «Я-реального» (образ себя реального с точки зрения соответствия образу профессионала);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«Я как будущий профессионал» – «каким профессионалом я стану в результате профессионального развития» (образ себя возможного и желаемого). </a:t>
            </a:r>
          </a:p>
          <a:p>
            <a:pPr eaLnBrk="1" hangingPunct="1">
              <a:lnSpc>
                <a:spcPct val="90000"/>
              </a:lnSpc>
            </a:pPr>
            <a:endParaRPr lang="ru-RU" sz="2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200" dirty="0"/>
              <a:t>Профессиональная «Я-концепция» как продукт развития профессионального самосознания представляет собой целостное психологическое образование, играющее, несмотря на его субъективный характер, центральную роль в профессиональном развитии.</a:t>
            </a:r>
          </a:p>
        </p:txBody>
      </p:sp>
    </p:spTree>
    <p:extLst>
      <p:ext uri="{BB962C8B-B14F-4D97-AF65-F5344CB8AC3E}">
        <p14:creationId xmlns:p14="http://schemas.microsoft.com/office/powerpoint/2010/main" xmlns="" val="1738325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Саморазвитие предполагает: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основанное на самопознании, своей жизненной философии, идеалах и ценностях определение жизненных целей и смыслов выполняемой деятельности, а также осознанное управление этим процессом со стороны самого субъекта развития;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самоорганизацию своего личностного образовательно-развивающего пространства;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позитивные изменения человека, проявляющиеся в том числе, в ценностно-смысловой сфере и самосознании, ведущие к эволюции целей и характера деятельности по саморазвитию.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ru-RU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000" dirty="0"/>
              <a:t>Саморазвитие – это целенаправленная внутренняя и внешняя активность человека по изменению себя в соответствии с собственным идеалом и возможностью реализации жизненных целей.</a:t>
            </a:r>
          </a:p>
        </p:txBody>
      </p:sp>
    </p:spTree>
    <p:extLst>
      <p:ext uri="{BB962C8B-B14F-4D97-AF65-F5344CB8AC3E}">
        <p14:creationId xmlns:p14="http://schemas.microsoft.com/office/powerpoint/2010/main" xmlns="" val="6965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/>
              <a:t>Компетенции, формируемые дисциплиной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9138"/>
            <a:ext cx="7772400" cy="4464050"/>
          </a:xfrm>
        </p:spPr>
        <p:txBody>
          <a:bodyPr/>
          <a:lstStyle/>
          <a:p>
            <a:r>
              <a:rPr lang="ru-RU" sz="2000"/>
              <a:t>готовностью к саморазвитию, самореализации, использованию творческого потенциала;</a:t>
            </a:r>
          </a:p>
          <a:p>
            <a:r>
              <a:rPr lang="ru-RU" sz="2000"/>
              <a:t>способность руководить коллективом в сфере своей профессиональной деятельности, толерантно воспринимая социальные, этнические, конфессиональные и культурные различия;</a:t>
            </a:r>
          </a:p>
          <a:p>
            <a:r>
              <a:rPr lang="ru-RU" sz="2000"/>
              <a:t>способность анализировать и оценивать уровни своих компетенций в сочетании со способностью и готовностью к саморегулированию дальнейшего образования и профессиональной мобильности;</a:t>
            </a:r>
          </a:p>
          <a:p>
            <a:r>
              <a:rPr lang="ru-RU" sz="2000"/>
              <a:t>компетенции педагогической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546179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Личностные ресурсы, обеспечивающие профессиональное саморазвитие: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16832"/>
            <a:ext cx="7772400" cy="45365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открытость новому опыту, развитую рефлексивность, способности к самопознанию и самоопределению;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принятие ответственности за свою жизнь и свою профессиональную карьеру, </a:t>
            </a:r>
            <a:r>
              <a:rPr lang="ru-RU" sz="2000" dirty="0" err="1"/>
              <a:t>интернальный</a:t>
            </a:r>
            <a:r>
              <a:rPr lang="ru-RU" sz="2000" dirty="0"/>
              <a:t> локус контроля, т.е. восприятие себя как причины происходящего;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осмысленность собственных ценностей, идеалов и жизненных целей, наличие в сознании выстроенной перспективы профессионального будущего;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позитивное </a:t>
            </a:r>
            <a:r>
              <a:rPr lang="ru-RU" sz="2000" dirty="0" err="1"/>
              <a:t>самоотношение</a:t>
            </a:r>
            <a:r>
              <a:rPr lang="ru-RU" sz="2000" dirty="0"/>
              <a:t>, адекватную самооценку, наличие «зазора» между профессиональным «Я-реальным» и эталонным образом профессионала;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внутренние мотивы профессионального роста, стремление реализовать в профессиональной деятельности свой потенциал.</a:t>
            </a:r>
          </a:p>
        </p:txBody>
      </p:sp>
    </p:spTree>
    <p:extLst>
      <p:ext uri="{BB962C8B-B14F-4D97-AF65-F5344CB8AC3E}">
        <p14:creationId xmlns:p14="http://schemas.microsoft.com/office/powerpoint/2010/main" xmlns="" val="3750950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Личностные ресурсы профессионального развития человека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Кризисы и противоречия личностно-профессионального становления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210407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Кризисы профессионального развития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Кризисы профессионального развития – это изменения его направленности, которые проявляются при переходе от одной стадии профессионального развития к другой (нормативные кризисы) или при кардинальном изменении жизненных обстоятельств (ненормативные кризисы).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Трудности, противоречия, кризисы при их успешном преодолении обеспечивают развитие профессионала и переход на новую стадию профессионального развития, с другой – могут служить источниками межличностных и </a:t>
            </a:r>
            <a:r>
              <a:rPr lang="ru-RU" sz="2200" dirty="0" err="1"/>
              <a:t>внутриличностных</a:t>
            </a:r>
            <a:r>
              <a:rPr lang="ru-RU" sz="2200" dirty="0"/>
              <a:t> конфликтов, порождать состояние профессиональной апатии и пассивности, инициировать профессиональные деформации и психическое выгорание, вести к застою и деградации.</a:t>
            </a:r>
          </a:p>
        </p:txBody>
      </p:sp>
    </p:spTree>
    <p:extLst>
      <p:ext uri="{BB962C8B-B14F-4D97-AF65-F5344CB8AC3E}">
        <p14:creationId xmlns:p14="http://schemas.microsoft.com/office/powerpoint/2010/main" xmlns="" val="246322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38" y="214313"/>
            <a:ext cx="83312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КРИЗИСЫ ПРОФЕССИОНАЛЬНОГО СТАНОВЛЕНИЯ ЛИЧНОСТИ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42938" y="1487488"/>
          <a:ext cx="8358215" cy="5105400"/>
        </p:xfrm>
        <a:graphic>
          <a:graphicData uri="http://schemas.openxmlformats.org/drawingml/2006/table">
            <a:tbl>
              <a:tblPr/>
              <a:tblGrid>
                <a:gridCol w="1571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Факторы, обусловливающие 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Способы преодоления кризиса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учебно-профессио-нальной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ориентации (14-17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профессио-нального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выбора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(16-20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Формирование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профессиональ-ных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намерений и их реализация. Становление «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Я-концепции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» и ее коррекция. Случайные судьбоносные моменты жизнедеятельности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Неудовлетворенность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профес-сиональным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образованием и профессиональной подготовкой. Изменение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социально-эконо-мических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условий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жизнеде-ятельности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Перестройка ведущей деятельности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Выбор профессионального учебного заведения или способа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профессиональ-ной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подготовки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Смена мотивов учебно-профессиональной деятельности. Коррекция выбора профессии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2679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88640"/>
            <a:ext cx="8218562" cy="107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КРИЗИСЫ ПРОФЕССИОНАЛЬНОГО СТАНОВЛЕНИЯ ЛИЧНОСТИ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0152022"/>
              </p:ext>
            </p:extLst>
          </p:nvPr>
        </p:nvGraphicFramePr>
        <p:xfrm>
          <a:off x="500063" y="1457325"/>
          <a:ext cx="8501092" cy="4724400"/>
        </p:xfrm>
        <a:graphic>
          <a:graphicData uri="http://schemas.openxmlformats.org/drawingml/2006/table">
            <a:tbl>
              <a:tblPr/>
              <a:tblGrid>
                <a:gridCol w="1672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96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Факторы, обусловливающие 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Способы преодоления кризиса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профес-сиональных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экспектаций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(18-23 года)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професс-ионального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роста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(23-28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Трудности профессиональной адаптации. Освоение новой ведущей деятельности.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Несов-падение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профессиональных ожиданий и реальной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действи-тельности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Неудовлетворенность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возмож-ностями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занимаемой должности и карьерой. Потребность в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даль-нейшем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повышении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квалифика-ции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Создание семьи и ухудшение финансовых возможностей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Активизация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профессио-нальных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усилий. Корректировка мотивов труда и «Я-концепции». Увольнение, смена специальности и профессии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Повышение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квалифика-ции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Карьера. Смена места работы, вида деятельности. Хобби, семья, быт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24886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0997933"/>
              </p:ext>
            </p:extLst>
          </p:nvPr>
        </p:nvGraphicFramePr>
        <p:xfrm>
          <a:off x="285750" y="1286155"/>
          <a:ext cx="8715375" cy="5311196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9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2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Факторы, обусловливающие 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Способы преодоления кризиса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профес-сиональной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карьеры </a:t>
                      </a:r>
                      <a:b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(30-33 года)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социально-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сиональной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b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самоактуализа-ции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b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(40-42 года)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Стабилизация профессиональной ситуации. Неудовлетворенность собой и своим профессиональным статусом. Ревизия «Я-концепции». Новая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доми-нанта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профессиональных ценностей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Неудовлетворенность возможностями реализовать себя в сложившейся профессиональной ситуации. Кор-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рекция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«Я-концепции». Недовольство собой, своим социально-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нальным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статусом.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Психофизио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-логические изменения и ухудшение состояния здоровья.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Профессиональ-ные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деформации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Переход на новую должность или работу. Освоение новой специальности и повышение квалификации. Уход в быт, семью, досуговые занятия, социальная изоляция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Переход на инновационный уровень выполнения деятель-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ности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(творчество,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изобрета-тельство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, новаторство). Сверхнормативная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-но-профессиональная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дея-тельность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Переход на новую должность или работу. Смена профессиональной позиции, создание новой семьи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214313"/>
            <a:ext cx="8362578" cy="1077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КРИЗИСЫ ПРОФЕССИОНАЛЬНОГО СТАНОВЛЕНИЯ ЛИЧНОСТИ</a:t>
            </a:r>
          </a:p>
        </p:txBody>
      </p:sp>
    </p:spTree>
    <p:extLst>
      <p:ext uri="{BB962C8B-B14F-4D97-AF65-F5344CB8AC3E}">
        <p14:creationId xmlns:p14="http://schemas.microsoft.com/office/powerpoint/2010/main" xmlns="" val="218753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85750" y="1143000"/>
          <a:ext cx="8715375" cy="5273675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9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Факторы, обусловливающие 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Способы преодоления кризиса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утраты профес-сиональной деятельности </a:t>
                      </a:r>
                      <a:b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(55-60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социально-профес-сиональной адекватности (65-70 лет)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Уход на пенсию и новая социальная роль. Новый способ жизнедеятельности. Сужение со-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циально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-профессионального поля. Сужение финансовых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возмож-ностей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Психофизиологические изменения и ухудшение состояния здоровья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Социально-психологическое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старе-ние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, утрата профессиональной идентификации,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неудовлетворен-ность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жизнью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Социально-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психологичес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-кая подготовка к новому виду жизнедеятельности. Организация социально-экономической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взаимо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-помощи. Вовлечение в общественно-полезную деятельность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Социально-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психологичес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-кая активность, освоение новых социально полез-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ных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видов деятельности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42875"/>
            <a:ext cx="8290570" cy="107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КРИЗИСЫ ПРОФЕССИОНАЛЬНОГО СТАНОВЛЕНИЯ ЛИЧНОСТИ</a:t>
            </a:r>
          </a:p>
        </p:txBody>
      </p:sp>
    </p:spTree>
    <p:extLst>
      <p:ext uri="{BB962C8B-B14F-4D97-AF65-F5344CB8AC3E}">
        <p14:creationId xmlns:p14="http://schemas.microsoft.com/office/powerpoint/2010/main" xmlns="" val="1239998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Противоречия профессионального развития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4864"/>
            <a:ext cx="7772400" cy="424847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400" dirty="0"/>
              <a:t>На профессиональное становление, развитие и функционирование профессионала влияют: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внешние противоречия социальной среды,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несоответствия между субъективной и объективной реальностью,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внутренние противоречия между психическими подструктурами субъекта профессиональной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1801160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83568" y="548680"/>
            <a:ext cx="8136904" cy="302433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990000" algn="l"/>
              </a:tabLst>
            </a:pPr>
            <a:r>
              <a:rPr lang="ru-RU" sz="2400" dirty="0">
                <a:latin typeface="Calibri" pitchFamily="34" charset="0"/>
              </a:rPr>
              <a:t>«Сетевое общество» и глобальная взаимозависимость повышают значимость морально сообразных действий каждого человека для выживания и развития человечества, однако средствами массовой информации стимулируется потребление и материальное обогащение, расширяется легкий мир соблазнов, ведущих к наркотическим, игровым, технологическим зависимостям.</a:t>
            </a:r>
          </a:p>
        </p:txBody>
      </p:sp>
      <p:pic>
        <p:nvPicPr>
          <p:cNvPr id="6" name="Рисунок 5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  <p:pic>
        <p:nvPicPr>
          <p:cNvPr id="8" name="Picture 2" descr="E:\Работа\Кафедра\Отчеты\Разработки\Выставка\internet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645024"/>
            <a:ext cx="5760640" cy="3006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7885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548680"/>
            <a:ext cx="7787208" cy="5904656"/>
          </a:xfrm>
        </p:spPr>
        <p:txBody>
          <a:bodyPr>
            <a:normAutofit/>
          </a:bodyPr>
          <a:lstStyle/>
          <a:p>
            <a:pPr marL="547688" indent="-6350">
              <a:spcBef>
                <a:spcPts val="1200"/>
              </a:spcBef>
              <a:buNone/>
            </a:pPr>
            <a:r>
              <a:rPr lang="ru-RU" sz="2600" dirty="0">
                <a:latin typeface="Calibri" pitchFamily="34" charset="0"/>
              </a:rPr>
              <a:t>В силу урбанизации и </a:t>
            </a:r>
            <a:r>
              <a:rPr lang="ru-RU" sz="2600" dirty="0" err="1">
                <a:latin typeface="Calibri" pitchFamily="34" charset="0"/>
              </a:rPr>
              <a:t>технизации</a:t>
            </a:r>
            <a:r>
              <a:rPr lang="ru-RU" sz="2600" dirty="0">
                <a:latin typeface="Calibri" pitchFamily="34" charset="0"/>
              </a:rPr>
              <a:t> информационных обменов происходит все большее отчуждение человека от природы и от других людей, социальные связи становятся обезличенными и мимолетными, тогда как развитие человека во многом обусловлено эмоционально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насыщенными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контактами со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значимыми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другими.</a:t>
            </a:r>
          </a:p>
        </p:txBody>
      </p:sp>
      <p:pic>
        <p:nvPicPr>
          <p:cNvPr id="5" name="Рисунок 4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  <p:pic>
        <p:nvPicPr>
          <p:cNvPr id="6" name="Picture 2" descr="E:\Работа\Кафедра\Отчеты\Разработки\Выставка\ИО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573016"/>
            <a:ext cx="4999484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454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Содержание дисциплины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5038"/>
            <a:ext cx="7772400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b="1" dirty="0"/>
              <a:t>1. Современное образование и профессиональное развитие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1.1. Личностные ресурсы профессионального развития человека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1.2. Образование как средство личностно-профессионального развития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1.3. Образовательные и развивающие технологии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b="1" dirty="0"/>
              <a:t>2. Психология делового общения и управление коллективом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548680"/>
            <a:ext cx="7787208" cy="5904656"/>
          </a:xfrm>
        </p:spPr>
        <p:txBody>
          <a:bodyPr>
            <a:normAutofit/>
          </a:bodyPr>
          <a:lstStyle/>
          <a:p>
            <a:pPr marL="547688" indent="-6350">
              <a:spcBef>
                <a:spcPts val="1200"/>
              </a:spcBef>
              <a:buNone/>
            </a:pPr>
            <a:r>
              <a:rPr lang="ru-RU" sz="2600" dirty="0">
                <a:latin typeface="Calibri" pitchFamily="34" charset="0"/>
              </a:rPr>
              <a:t>При наличии огромного объема доступной информации самого разного содержания от человека требуется способность к логическому анализу, отбору и интерпретации информации с точки зрения блага или зла для собственного развития и устойчивого развития человечества, однако современные формы представления информации ориентированы на образное восприятие и «клиповое» мышление – использование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его оперативных,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унифицированных,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упрощенных схем.</a:t>
            </a:r>
          </a:p>
        </p:txBody>
      </p:sp>
      <p:pic>
        <p:nvPicPr>
          <p:cNvPr id="5" name="Рисунок 4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365104"/>
            <a:ext cx="389276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9062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5904656"/>
          </a:xfrm>
        </p:spPr>
        <p:txBody>
          <a:bodyPr>
            <a:normAutofit/>
          </a:bodyPr>
          <a:lstStyle/>
          <a:p>
            <a:pPr marL="547688" indent="-6350">
              <a:spcBef>
                <a:spcPts val="1200"/>
              </a:spcBef>
              <a:buNone/>
            </a:pPr>
            <a:r>
              <a:rPr lang="ru-RU" sz="2600" dirty="0">
                <a:latin typeface="Calibri" pitchFamily="34" charset="0"/>
              </a:rPr>
              <a:t>Повышение роли каждого человека в развитии общества усиливают значимость принятия обдуманных и ответственных решений, однако многомерность, неопределенность социальных процессов, а также «сжатие» социального времени, обусловленное повышением объемов и скорости информационных обменов благодаря информационным технологиям, в условиях временного дефицита способствуют алгоритмизации деятельности,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включению человека в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механистически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организованные процессы,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затормаживающие развитие.</a:t>
            </a:r>
          </a:p>
        </p:txBody>
      </p:sp>
      <p:pic>
        <p:nvPicPr>
          <p:cNvPr id="5" name="Рисунок 4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365104"/>
            <a:ext cx="3384376" cy="213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90039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Работа\Кафедра\Отчеты\Разработки\Выставка\Саморазвити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77072"/>
            <a:ext cx="7272808" cy="2526424"/>
          </a:xfrm>
          <a:prstGeom prst="rect">
            <a:avLst/>
          </a:prstGeom>
          <a:noFill/>
        </p:spPr>
      </p:pic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83568" y="692696"/>
            <a:ext cx="7848872" cy="32403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990000" algn="l"/>
              </a:tabLst>
            </a:pPr>
            <a:r>
              <a:rPr lang="ru-RU" sz="24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Переход общества к новому инновационному укладу требует развития готовности к постоянному самообразованию и саморазвитию, однако все более распространяющиеся онлайновые игры и виртуальное общение предоставляют возможности для ухода от сложности и неопределенности мира путем </a:t>
            </a:r>
            <a:r>
              <a:rPr lang="ru-RU" sz="2000" dirty="0" err="1">
                <a:latin typeface="Calibri" pitchFamily="34" charset="0"/>
              </a:rPr>
              <a:t>псевдоудовлетворения</a:t>
            </a:r>
            <a:r>
              <a:rPr lang="ru-RU" sz="2000" dirty="0">
                <a:latin typeface="Calibri" pitchFamily="34" charset="0"/>
              </a:rPr>
              <a:t> потребностей в признании, в достижениях, в свободе, в самореализации, что позволяет человеку поддерживать некоторый уровень субъективного благополучия, порождая инфантилизм в реальной жизни.</a:t>
            </a:r>
          </a:p>
        </p:txBody>
      </p:sp>
      <p:pic>
        <p:nvPicPr>
          <p:cNvPr id="6" name="Рисунок 5" descr="SFEDU_2013_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9637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Противоречия профессионального развития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859216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Новая информационная среда может рассматриваться как существенный фактор личностно-профессионального развития человека.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Для эффективного личностно-профессионального развития человеку необходимо понимать себя и свои цели, различать, в чем он свободен и за что ответственен, ему необходим опыт самоопределения, накопление которого в информационно насыщенных, динамичных и виртуальных средах может возрастать в объемах, но искажаться, замедляться в рефлексии, давать поверхностные результаты в форме инородных установок, а не действительного осмысления жизни и профессии как сферы самореализации.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xmlns="" val="4158705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/>
          <p:cNvSpPr txBox="1">
            <a:spLocks noChangeArrowheads="1"/>
          </p:cNvSpPr>
          <p:nvPr/>
        </p:nvSpPr>
        <p:spPr bwMode="auto">
          <a:xfrm>
            <a:off x="642938" y="214313"/>
            <a:ext cx="82216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03288">
              <a:spcAft>
                <a:spcPts val="600"/>
              </a:spcAft>
            </a:pPr>
            <a:r>
              <a:rPr lang="ru-RU" sz="3200" dirty="0">
                <a:latin typeface="+mj-lt"/>
              </a:rPr>
              <a:t>Противоречия внутри структуры профессионала</a:t>
            </a:r>
          </a:p>
        </p:txBody>
      </p:sp>
      <p:sp>
        <p:nvSpPr>
          <p:cNvPr id="9" name="Содержимое 7"/>
          <p:cNvSpPr>
            <a:spLocks noGrp="1"/>
          </p:cNvSpPr>
          <p:nvPr>
            <p:ph idx="1"/>
          </p:nvPr>
        </p:nvSpPr>
        <p:spPr>
          <a:xfrm>
            <a:off x="571500" y="1643063"/>
            <a:ext cx="8248650" cy="501015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между специальной компетентностью, социальной и личностной;</a:t>
            </a:r>
          </a:p>
          <a:p>
            <a:pPr marL="0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ориентацией «на себя в деле» и «на дело в себе»;</a:t>
            </a:r>
          </a:p>
          <a:p>
            <a:pPr marL="0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ориентацией на результат работы и на ее процесс;</a:t>
            </a:r>
          </a:p>
          <a:p>
            <a:pPr marL="0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ориентацией на саморазвитие и самосохранение;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ориентацией на профессиональные и на оригинальные образцы;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деловой ориентацией на узкую специальность и склонностью к универсализму;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между стойкими особенностями психики человека и работой именно по данной профессии;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между темпами развития мотивационных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операциональных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составляющих деятельности;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между процессами развития и компенсации личных качеств, содействующих или препятствующих успеху в работе.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000" algn="just">
              <a:spcBef>
                <a:spcPts val="1200"/>
              </a:spcBef>
              <a:buClrTx/>
              <a:buSzPct val="80000"/>
              <a:buFont typeface="Wingdings" pitchFamily="2" charset="2"/>
              <a:buChar char="q"/>
              <a:defRPr/>
            </a:pPr>
            <a:endParaRPr lang="ru-RU" sz="2400" dirty="0">
              <a:latin typeface="Calibri" pitchFamily="34" charset="0"/>
            </a:endParaRPr>
          </a:p>
          <a:p>
            <a:pPr>
              <a:buSzPct val="85000"/>
              <a:buFont typeface="Wingdings" pitchFamily="2" charset="2"/>
              <a:buChar char="q"/>
              <a:defRPr/>
            </a:pP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7907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Противоречия между личностью и профессиональной средой или жизненными условиями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859216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Это несоответствия ценностей, целей, интересов, потребностей, стремлений, способностей, психофизиологических возможностей, личностных качеств человека материальным и социальным условиям жизни, финансовому обеспечению деятельности, требованиям и условиям профессиональной деятельности в целом или конкретного трудового поста (должности), ценностям трудового (учебного) коллектива, социально-профессиональным возможностям развития и т.п. 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Многообразие целей, желаний и потребностей человека, с одной стороны, ограниченность его возможностей, наличие внешних требований и условий, с другой, постоянно </a:t>
            </a:r>
            <a:r>
              <a:rPr lang="ru-RU" sz="2000" dirty="0" err="1"/>
              <a:t>актуали-зирует</a:t>
            </a:r>
            <a:r>
              <a:rPr lang="ru-RU" sz="2000" dirty="0"/>
              <a:t> множество противоречий и ставит человека перед необходимостью их разрешения, что способствует его само-определению и личностно-профессиональному развитию.</a:t>
            </a:r>
          </a:p>
        </p:txBody>
      </p:sp>
    </p:spTree>
    <p:extLst>
      <p:ext uri="{BB962C8B-B14F-4D97-AF65-F5344CB8AC3E}">
        <p14:creationId xmlns:p14="http://schemas.microsoft.com/office/powerpoint/2010/main" xmlns="" val="807056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Способы поведения при наличии противоречий и конфликтов между субъективной и объективной реальностями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859216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Защитный и пассивный способы свойственны адаптивным личностям, подчиняющимся внешним обстоятельствам в виде выполнения социальных требований, ожиданий, норм.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Депрессивный способ характерен для людей, которые уже пережили неудачи в жизни. Неадекватное осознание ситуации способствует формированию мрачных, пессимистичных прогнозов на будущее. 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Аффективно-агрессивный способ является наиболее деструктивной формой, как правило, он свойственен </a:t>
            </a:r>
            <a:r>
              <a:rPr lang="ru-RU" sz="2200" dirty="0" err="1"/>
              <a:t>невротизированному</a:t>
            </a:r>
            <a:r>
              <a:rPr lang="ru-RU" sz="2200" dirty="0"/>
              <a:t> типу личности.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Инициативный способ поведения в ситуации конфликта основан на стремлении усовершенствовать ситуации, внести позитивные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2196893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Кризисы и противоречия профессионального развития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859216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На начальных стадиях профессионального становления большое значение имеют противоречия социальной среды и несоответствия между личностью и внешними условиями жизнедеятельности, включая требования обучения и профессиональной 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На стадиях профессионализации и профессионального мастерства ведущее значение приобретают противоречия </a:t>
            </a:r>
            <a:r>
              <a:rPr lang="ru-RU" sz="2200" dirty="0" err="1"/>
              <a:t>внутрисубъектного</a:t>
            </a:r>
            <a:r>
              <a:rPr lang="ru-RU" sz="2200" dirty="0"/>
              <a:t> характера, обусловленные потребностью в дальнейшем саморазвитии и самореализации  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Результат преодоления противоречий и личностно-профессионального развития в целом определяется не столько средой и внешними условиями, сколько личностными характеристиками, опосредующими и/или преодолевающими влияние среды. </a:t>
            </a:r>
          </a:p>
        </p:txBody>
      </p:sp>
    </p:spTree>
    <p:extLst>
      <p:ext uri="{BB962C8B-B14F-4D97-AF65-F5344CB8AC3E}">
        <p14:creationId xmlns:p14="http://schemas.microsoft.com/office/powerpoint/2010/main" xmlns="" val="1206902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Кризисы и противоречия профессионального развития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859216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ru-RU" sz="2200" dirty="0"/>
          </a:p>
          <a:p>
            <a:pPr eaLnBrk="1" hangingPunct="1">
              <a:lnSpc>
                <a:spcPct val="90000"/>
              </a:lnSpc>
            </a:pPr>
            <a:endParaRPr lang="ru-RU" sz="22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Почему в одних и тех же условиях и при одинаковых внутренних конфликтах могут наблюдаться как позитивные изменения профессионала, повышающие эффективность профессиональной деятельности и субъективную удовлетворенность ею, так и негативные, ведущие к стагнации и даже деградации? </a:t>
            </a:r>
          </a:p>
        </p:txBody>
      </p:sp>
    </p:spTree>
    <p:extLst>
      <p:ext uri="{BB962C8B-B14F-4D97-AF65-F5344CB8AC3E}">
        <p14:creationId xmlns:p14="http://schemas.microsoft.com/office/powerpoint/2010/main" xmlns="" val="429397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000" dirty="0"/>
              <a:t>Негативный вариант развития определяется следующими особенностями личности: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7859216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ориентация на материальные ценности и потребительский образ жизни;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убежденность в собственной компетентности и превосходстве, закрытость для нового опыта;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экстернальность</a:t>
            </a:r>
            <a:r>
              <a:rPr lang="ru-RU" sz="2000" dirty="0"/>
              <a:t> – возложение ответственности за про-исходящие с собой события на внешние обстоятельства, начальство, других людей;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чрезмерный консерватизм, нежелание изменять что-то в себе и собственной жизни;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неверие в свои силы, отсутствие волевых ресурсов, мобилизационного потенциала;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узость кругозора, недостаток информации о профессиональном развитии, способах преодоления кризиса, неадекватность представлений о себе;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стереотипность мышления, восприятия мира и профессиональной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81475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Преподаватели и контакты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32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b="1" dirty="0"/>
              <a:t>1. Современное образование и профессиональное развитие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 err="1"/>
              <a:t>Лызь</a:t>
            </a:r>
            <a:r>
              <a:rPr lang="ru-RU" sz="2000" dirty="0"/>
              <a:t> Наталья Александровна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 err="1"/>
              <a:t>Лызь</a:t>
            </a:r>
            <a:r>
              <a:rPr lang="ru-RU" sz="2000" dirty="0"/>
              <a:t> Александр Евгеньевич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b="1" dirty="0"/>
              <a:t>2. Психология делового общения и управление коллективом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 err="1"/>
              <a:t>Эксакусто</a:t>
            </a:r>
            <a:r>
              <a:rPr lang="ru-RU" sz="2000" dirty="0"/>
              <a:t> Татьяна Валентиновна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 err="1"/>
              <a:t>Лабынцева</a:t>
            </a:r>
            <a:r>
              <a:rPr lang="ru-RU" sz="2000" dirty="0"/>
              <a:t> Ирина Сергеевна (</a:t>
            </a:r>
            <a:r>
              <a:rPr lang="ru-RU" sz="2000" dirty="0" err="1"/>
              <a:t>Куповых</a:t>
            </a:r>
            <a:r>
              <a:rPr lang="ru-RU" sz="2000" dirty="0"/>
              <a:t> Жанна Геннадьевна)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Кафедра психологии и безопасности жизнедеятельности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И-433, тел (8634)36-15-86, </a:t>
            </a:r>
            <a:r>
              <a:rPr lang="en-US" sz="2000" dirty="0">
                <a:hlinkClick r:id="rId2"/>
              </a:rPr>
              <a:t>http://pibg.tti.sfedu.ru/</a:t>
            </a:r>
            <a:r>
              <a:rPr lang="ru-RU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3600" b="1" dirty="0"/>
              <a:t>Образование как средство личностно-профессионального развития</a:t>
            </a:r>
            <a:endParaRPr lang="ru-RU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Характеристики системы образования</a:t>
            </a:r>
          </a:p>
          <a:p>
            <a:pPr lvl="0" algn="r" eaLnBrk="1" hangingPunct="1">
              <a:spcBef>
                <a:spcPts val="3000"/>
              </a:spcBef>
              <a:buClr>
                <a:srgbClr val="B2B2B2"/>
              </a:buClr>
            </a:pPr>
            <a:r>
              <a:rPr lang="ru-RU" sz="2000" b="1" dirty="0">
                <a:solidFill>
                  <a:srgbClr val="000000"/>
                </a:solidFill>
              </a:rPr>
              <a:t>Курс лекций проф. </a:t>
            </a:r>
            <a:r>
              <a:rPr lang="ru-RU" sz="2000" b="1" dirty="0" err="1">
                <a:solidFill>
                  <a:srgbClr val="000000"/>
                </a:solidFill>
              </a:rPr>
              <a:t>Лызь</a:t>
            </a:r>
            <a:r>
              <a:rPr lang="ru-RU" sz="2000" b="1" dirty="0">
                <a:solidFill>
                  <a:srgbClr val="000000"/>
                </a:solidFill>
              </a:rPr>
              <a:t> Н.А.</a:t>
            </a:r>
            <a:endParaRPr lang="ru-RU" b="1" dirty="0"/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57567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Функции образования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культурная – трансляция культурных ценностей от одних поколений другим, воспроизводство и развитие культуры как совокупности материальных и духовных ценностей;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общественная – подготовка субъектов профессиональной деятельности, новых членов общества, опережающих в своем развитии предыдущее поколение и тем самым обеспечивающих научно-технический и общественный прогресс;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гуманистическая – развитие личности, раскрытие ее творческого потенциала, создание возможностей для самореализации и благополучия человека.</a:t>
            </a:r>
          </a:p>
        </p:txBody>
      </p:sp>
    </p:spTree>
    <p:extLst>
      <p:ext uri="{BB962C8B-B14F-4D97-AF65-F5344CB8AC3E}">
        <p14:creationId xmlns:p14="http://schemas.microsoft.com/office/powerpoint/2010/main" xmlns="" val="1744097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Система образования в России включает: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федеральные государственные образовательные стан-</a:t>
            </a:r>
            <a:r>
              <a:rPr lang="ru-RU" sz="2000" dirty="0" err="1"/>
              <a:t>дарты</a:t>
            </a:r>
            <a:r>
              <a:rPr lang="ru-RU" sz="2000" dirty="0"/>
              <a:t> и федеральные государственные требования, образовательные стандарты, образовательные программы различных вида, уровня и (или) направленности;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организации, осуществляющие образовательную деятельность, педагогических работников, обучающихся и родителей;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федеральные государственные органы и органы </a:t>
            </a:r>
            <a:r>
              <a:rPr lang="ru-RU" sz="2000" dirty="0" err="1"/>
              <a:t>госу</a:t>
            </a:r>
            <a:r>
              <a:rPr lang="ru-RU" sz="2000" dirty="0"/>
              <a:t>-дарственной власти субъектов Российской Федерации, осу-</a:t>
            </a:r>
            <a:r>
              <a:rPr lang="ru-RU" sz="2000" dirty="0" err="1"/>
              <a:t>ществляющие</a:t>
            </a:r>
            <a:r>
              <a:rPr lang="ru-RU" sz="2000" dirty="0"/>
              <a:t> государственное управление в сфере образования, и органы местного самоуправления, осуществляющие управление в сфере образования, созданные им консультативные и иные органы;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организации, осуществляющие обеспечение </a:t>
            </a:r>
            <a:r>
              <a:rPr lang="ru-RU" sz="2000" dirty="0" err="1"/>
              <a:t>образова</a:t>
            </a:r>
            <a:r>
              <a:rPr lang="ru-RU" sz="2000" dirty="0"/>
              <a:t>-тельной деятельности, оценку качества образования;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объединения юридических лиц, работодателей и их объединений, общественные объединения, осуществляющие деятельность в сфере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1869429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Система образования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400" b="1" dirty="0"/>
              <a:t>Образование подразделяется на: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общее образование,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профессиональное образование,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дополнительное образование,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профессиональное обучение.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400" b="1" dirty="0"/>
              <a:t>К уровням профессионального образования относятся: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среднее профессиональное образование;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высшее образование – бакалавриат;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высшее образование – специалитет, магистратура;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высшее образование – подготовка кадров высшей квалификации. </a:t>
            </a:r>
          </a:p>
        </p:txBody>
      </p:sp>
    </p:spTree>
    <p:extLst>
      <p:ext uri="{BB962C8B-B14F-4D97-AF65-F5344CB8AC3E}">
        <p14:creationId xmlns:p14="http://schemas.microsoft.com/office/powerpoint/2010/main" xmlns="" val="32850304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ФГОС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федеральный государственный образовательный стандарт - совокупность обязательных требований к образованию определенного уровня и (или) к профессии, специальности и направлению подготовки, утвержденных федеральным органом исполнительной власти, осуществляющим функции по выработке государственной политики и нормативно-правовому регулированию в сфере образования;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образовательная программа - комплекс основных характеристик образования (объем, содержание, планируемые результаты), организационно-педагогических условий и в случаях, предусмотренных настоящим Федеральным законом, форм аттестации, который представлен в виде учебного плана, календарного учебного графика, рабочих программ учебных предметов, курсов, дисциплин (модулей), иных компонентов, а также оценочных и методических материалов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www.fgosvo.ru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256050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4400" dirty="0"/>
              <a:t>ФГОС обеспечивают: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5741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200" dirty="0"/>
              <a:t>единство образовательного пространства РФ, где гарантируется единый уровень и качество образования, получаемого в различных образовательных организациях; 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/>
              <a:t>преемственность основных образовательных программ дошкольного, общего, среднего профессионального и высшего образования;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/>
              <a:t>основу для формирования образовательных программ различных уровня, сложности и направленности с учетом образовательных потребностей и способностей обучающихся;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/>
              <a:t>вариативность содержания основных образовательных программ;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/>
              <a:t>основу для объективной оценки уровня образования и квалификации выпускников независимо от форм получения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1273481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Образовательные программы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4162425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b="1"/>
              <a:t>Основные</a:t>
            </a:r>
          </a:p>
          <a:p>
            <a:pPr eaLnBrk="1" hangingPunct="1"/>
            <a:r>
              <a:rPr lang="ru-RU" sz="2000" b="1"/>
              <a:t>Общеобразовательные</a:t>
            </a:r>
            <a:r>
              <a:rPr lang="ru-RU" sz="2000"/>
              <a:t> (дошкольного, начального общего, основного общего, среднего общего);</a:t>
            </a:r>
          </a:p>
          <a:p>
            <a:pPr eaLnBrk="1" hangingPunct="1"/>
            <a:r>
              <a:rPr lang="ru-RU" sz="2000" b="1"/>
              <a:t>Профессиональные</a:t>
            </a:r>
            <a:r>
              <a:rPr lang="ru-RU" sz="2000"/>
              <a:t> (профессионального обучения, среднего профессионального образования, бакалавриата, специалитета, магистратуры, аспирантуры).</a:t>
            </a:r>
          </a:p>
        </p:txBody>
      </p:sp>
      <p:sp>
        <p:nvSpPr>
          <p:cNvPr id="8196" name="Содержимое 3"/>
          <p:cNvSpPr>
            <a:spLocks noGrp="1"/>
          </p:cNvSpPr>
          <p:nvPr>
            <p:ph sz="half" idx="2"/>
          </p:nvPr>
        </p:nvSpPr>
        <p:spPr>
          <a:xfrm>
            <a:off x="5292725" y="1700213"/>
            <a:ext cx="3394075" cy="44307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b="1"/>
              <a:t>Дополнительные</a:t>
            </a:r>
          </a:p>
          <a:p>
            <a:pPr eaLnBrk="1" hangingPunct="1">
              <a:buFont typeface="Wingdings" pitchFamily="2" charset="2"/>
              <a:buNone/>
            </a:pPr>
            <a:endParaRPr lang="ru-RU" sz="2000"/>
          </a:p>
          <a:p>
            <a:pPr eaLnBrk="1" hangingPunct="1"/>
            <a:r>
              <a:rPr lang="ru-RU" sz="2000"/>
              <a:t>Общеобразовательные;</a:t>
            </a:r>
          </a:p>
          <a:p>
            <a:pPr eaLnBrk="1" hangingPunct="1"/>
            <a:endParaRPr lang="ru-RU" sz="2000"/>
          </a:p>
          <a:p>
            <a:pPr eaLnBrk="1" hangingPunct="1"/>
            <a:r>
              <a:rPr lang="ru-RU" sz="2000"/>
              <a:t>Профессиональные.</a:t>
            </a:r>
          </a:p>
        </p:txBody>
      </p:sp>
    </p:spTree>
    <p:extLst>
      <p:ext uri="{BB962C8B-B14F-4D97-AF65-F5344CB8AC3E}">
        <p14:creationId xmlns:p14="http://schemas.microsoft.com/office/powerpoint/2010/main" xmlns="" val="440306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4400" dirty="0"/>
              <a:t>Характеристики системы образования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00808"/>
            <a:ext cx="7772400" cy="443011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/>
              <a:t>Стандартизация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/>
              <a:t>Вариативность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 err="1"/>
              <a:t>Многоуровневость</a:t>
            </a:r>
            <a:endParaRPr lang="ru-RU" sz="2400" dirty="0"/>
          </a:p>
          <a:p>
            <a:pPr eaLnBrk="1" hangingPunct="1">
              <a:lnSpc>
                <a:spcPct val="80000"/>
              </a:lnSpc>
            </a:pPr>
            <a:r>
              <a:rPr lang="ru-RU" sz="2400" dirty="0"/>
              <a:t>Непрерывность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ru-RU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sz="2400" dirty="0"/>
              <a:t>Система образования в России создана таким образом, чтобы, с одной стороны, гарантировать определенный стандартный уровень подготовки всех обучающихся, с другой – обеспечивать им возможности выбора собственного образовательного маршрута и непрерывного повышения своего образовательного уровня.</a:t>
            </a:r>
          </a:p>
        </p:txBody>
      </p:sp>
    </p:spTree>
    <p:extLst>
      <p:ext uri="{BB962C8B-B14F-4D97-AF65-F5344CB8AC3E}">
        <p14:creationId xmlns:p14="http://schemas.microsoft.com/office/powerpoint/2010/main" xmlns="" val="769158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3600" b="1" dirty="0"/>
              <a:t>Образование как средство личностно-профессионального развития</a:t>
            </a:r>
            <a:endParaRPr lang="ru-RU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Тенденции развития высшего образования и новые возможности обучающихся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944801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/>
              <a:t>Направления модернизации высшего образования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7338"/>
            <a:ext cx="7772400" cy="4679950"/>
          </a:xfrm>
        </p:spPr>
        <p:txBody>
          <a:bodyPr/>
          <a:lstStyle/>
          <a:p>
            <a:r>
              <a:rPr lang="ru-RU" sz="2000" dirty="0"/>
              <a:t>построение системы непрерывного образования, ха-</a:t>
            </a:r>
            <a:r>
              <a:rPr lang="ru-RU" sz="2000" dirty="0" err="1"/>
              <a:t>рактеризующейся</a:t>
            </a:r>
            <a:r>
              <a:rPr lang="ru-RU" sz="2000" dirty="0"/>
              <a:t> гибкостью организационных форм и многообразием образовательных программ;</a:t>
            </a:r>
          </a:p>
          <a:p>
            <a:r>
              <a:rPr lang="ru-RU" sz="2000" dirty="0"/>
              <a:t>индивидуализацию образовательных траекторий, </a:t>
            </a:r>
            <a:r>
              <a:rPr lang="ru-RU" sz="2000" dirty="0" err="1"/>
              <a:t>ориента-цию</a:t>
            </a:r>
            <a:r>
              <a:rPr lang="ru-RU" sz="2000" dirty="0"/>
              <a:t> на обучающегося, его способности и запросы;</a:t>
            </a:r>
          </a:p>
          <a:p>
            <a:r>
              <a:rPr lang="ru-RU" sz="2000" dirty="0"/>
              <a:t>социальное партнерство, взаимодействие вуза с корпоративной (отраслевой) наукой, производством, бизнесом, социальной сферой;</a:t>
            </a:r>
          </a:p>
          <a:p>
            <a:r>
              <a:rPr lang="ru-RU" sz="2000" dirty="0"/>
              <a:t>интеграцию учебного процесса, научных исследований и практической деятельности при подготовке специалистов, повышение конкурентоспособности выпускников и продвижение их на рынке труда;</a:t>
            </a:r>
          </a:p>
          <a:p>
            <a:r>
              <a:rPr lang="ru-RU" sz="2000" dirty="0"/>
              <a:t>разработку и внедрение образовательных технологий, дающих новое качество образовательных результатов.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41539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Баллы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32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b="1" dirty="0"/>
              <a:t>1. Современное образование и профессиональное развитие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Лекции (к/р) – 8 баллов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Практические занятия и задания – 32 балла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b="1" dirty="0"/>
              <a:t>2. Психология делового общения и управление коллективом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Лекции (к/р) – 10 баллов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Практические занятия и задания – 50 баллов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Кафедра психологии и безопасности жизнедеятельности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И-433, тел (8634)36-15-86, </a:t>
            </a:r>
            <a:r>
              <a:rPr lang="en-US" sz="2000" dirty="0">
                <a:hlinkClick r:id="rId2"/>
              </a:rPr>
              <a:t>http://pibg.tti.sfedu.ru/</a:t>
            </a:r>
            <a:r>
              <a:rPr lang="ru-RU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xmlns="" val="27644323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Тенденции высшего образования, расширяющие возможности студентов в управлении личностно-профессиональным развитием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200" dirty="0"/>
              <a:t>многообразие и вариативность образовательных траекторий, обеспечивающие непрерывность и индивидуализированный характер образования;</a:t>
            </a:r>
          </a:p>
          <a:p>
            <a:r>
              <a:rPr lang="ru-RU" sz="2200" dirty="0"/>
              <a:t>кредитно-модульная система, позволяющая выстраивать собственную образовательную траекторию и реализовать академическую мобильность;</a:t>
            </a:r>
          </a:p>
          <a:p>
            <a:r>
              <a:rPr lang="ru-RU" sz="2200" dirty="0"/>
              <a:t>инновационные образовательные технологии, обеспечивающие единство профессионального и личностного развития;</a:t>
            </a:r>
          </a:p>
          <a:p>
            <a:r>
              <a:rPr lang="ru-RU" sz="2200" dirty="0"/>
              <a:t>гуманизация образования, предоставляющая возможности личностно-профессиональной самореализации в образовании.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453851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Индивидуализация образовательных траекторий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248448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/>
              <a:t>Новые организационные условия высшего образования, предполагающие: </a:t>
            </a:r>
          </a:p>
          <a:p>
            <a:r>
              <a:rPr lang="ru-RU" sz="2200" dirty="0"/>
              <a:t>формирование открытого рынка образовательных программ и модулей основного и дополнительного образования;</a:t>
            </a:r>
          </a:p>
          <a:p>
            <a:r>
              <a:rPr lang="ru-RU" sz="2200" dirty="0"/>
              <a:t>развитие образовательных интернет-порталов, массовых открытых онлайн-курсов и пр.;</a:t>
            </a:r>
          </a:p>
          <a:p>
            <a:r>
              <a:rPr lang="ru-RU" sz="2200" dirty="0"/>
              <a:t>предоставление студентам возможностей выбора ку-сов, вариативных дисциплин, преподавателей, методов обучения и пр.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45315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Ориентация на формирование профессиональной компетентности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200" dirty="0"/>
              <a:t>профессиональная компетентность развивается в деятельности, дающей опыт самостоятельного решения проблем;</a:t>
            </a:r>
          </a:p>
          <a:p>
            <a:r>
              <a:rPr lang="ru-RU" sz="2200" dirty="0"/>
              <a:t>наиболее важные составляющие компетентности (склонность анализировать явления, предвидеть препятствия, проявлять инициативу и др.) развиваются только в процессе стремления к значимым целям (Дж. Равен);</a:t>
            </a:r>
          </a:p>
          <a:p>
            <a:r>
              <a:rPr lang="ru-RU" sz="2200" dirty="0"/>
              <a:t>компетентность невозможно навязать, невозможно сформировать извне в обход смыслов, намерений, интересов самого человека;</a:t>
            </a:r>
          </a:p>
          <a:p>
            <a:r>
              <a:rPr lang="ru-RU" sz="2200" dirty="0"/>
              <a:t>компетентность является следствием саморазвития индивида, его не столько «технологического», сколько личностного роста (В.В. Сериков).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206716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Инновационные образовательные технологии обеспечивают: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200" dirty="0"/>
              <a:t>осознанное усвоение знаний, качественное освоение умений их применять и формирование заинтересованного отношения к изучаемым объектам;</a:t>
            </a:r>
          </a:p>
          <a:p>
            <a:r>
              <a:rPr lang="ru-RU" sz="2200" dirty="0"/>
              <a:t>продуктивность познавательной деятельности, </a:t>
            </a:r>
            <a:r>
              <a:rPr lang="ru-RU" sz="2200" dirty="0" err="1"/>
              <a:t>творче-ский</a:t>
            </a:r>
            <a:r>
              <a:rPr lang="ru-RU" sz="2200" dirty="0"/>
              <a:t> поиск, создание субъективно и объективно новых знаний, технологий или других продуктов;</a:t>
            </a:r>
          </a:p>
          <a:p>
            <a:r>
              <a:rPr lang="ru-RU" sz="2200" dirty="0"/>
              <a:t>ориентацию на студентов, стимулирование их активности, самостоятельности, инициативы и ответственности;</a:t>
            </a:r>
          </a:p>
          <a:p>
            <a:r>
              <a:rPr lang="ru-RU" sz="2200" dirty="0"/>
              <a:t>контекстный характер обучения, т.е. привязку к </a:t>
            </a:r>
            <a:r>
              <a:rPr lang="ru-RU" sz="2200" dirty="0" err="1"/>
              <a:t>реаль-ным</a:t>
            </a:r>
            <a:r>
              <a:rPr lang="ru-RU" sz="2200" dirty="0"/>
              <a:t> жизненным и профессиональным задачам;</a:t>
            </a:r>
          </a:p>
          <a:p>
            <a:r>
              <a:rPr lang="ru-RU" sz="2200" dirty="0"/>
              <a:t>вовлеченность студентов в выполняемую деятель-</a:t>
            </a:r>
            <a:r>
              <a:rPr lang="ru-RU" sz="2200" dirty="0" err="1"/>
              <a:t>ность</a:t>
            </a:r>
            <a:r>
              <a:rPr lang="ru-RU" sz="22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2852874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Особенности деятельности студентов: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248448"/>
          </a:xfrm>
        </p:spPr>
        <p:txBody>
          <a:bodyPr/>
          <a:lstStyle/>
          <a:p>
            <a:r>
              <a:rPr lang="ru-RU" sz="2200" dirty="0"/>
              <a:t>активный поиск, переработка информации и </a:t>
            </a:r>
            <a:r>
              <a:rPr lang="ru-RU" sz="2200" dirty="0" err="1"/>
              <a:t>самопроизводство</a:t>
            </a:r>
            <a:r>
              <a:rPr lang="ru-RU" sz="2200" dirty="0"/>
              <a:t> знаний;</a:t>
            </a:r>
          </a:p>
          <a:p>
            <a:r>
              <a:rPr lang="ru-RU" sz="2200" dirty="0"/>
              <a:t>групповая работа и выполнение разных ролей (ученика, учителя, проектировщика, организатора, исполнителя и пр.); </a:t>
            </a:r>
          </a:p>
          <a:p>
            <a:r>
              <a:rPr lang="ru-RU" sz="2200" dirty="0"/>
              <a:t>высокий уровень самостоятельности студента, как в выполнении учебной деятельности, так и в принятии решений относительно того, что изучать, как изучать и какие средства и ресурсы для этого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xmlns="" val="1007695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Гуманизация образования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pPr marL="0" indent="0">
              <a:buNone/>
            </a:pPr>
            <a:r>
              <a:rPr lang="ru-RU" sz="2200" b="1" dirty="0"/>
              <a:t>Предполагает:</a:t>
            </a:r>
          </a:p>
          <a:p>
            <a:r>
              <a:rPr lang="ru-RU" sz="2200" dirty="0"/>
              <a:t> уважение обучающегося как самоценной личности, </a:t>
            </a:r>
          </a:p>
          <a:p>
            <a:r>
              <a:rPr lang="ru-RU" sz="2200" dirty="0"/>
              <a:t>его поддержку в реализации потребностей и достижении жизненных целей, </a:t>
            </a:r>
          </a:p>
          <a:p>
            <a:r>
              <a:rPr lang="ru-RU" sz="2200" dirty="0"/>
              <a:t>создание избыточной развивающей образовательной среды.</a:t>
            </a:r>
          </a:p>
          <a:p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Способствует: </a:t>
            </a:r>
          </a:p>
          <a:p>
            <a:r>
              <a:rPr lang="ru-RU" sz="2200" dirty="0"/>
              <a:t>разностороннему развитию студента, </a:t>
            </a:r>
          </a:p>
          <a:p>
            <a:r>
              <a:rPr lang="ru-RU" sz="2200" dirty="0"/>
              <a:t>личностно-профессиональному самоопределению, </a:t>
            </a:r>
          </a:p>
          <a:p>
            <a:r>
              <a:rPr lang="ru-RU" sz="2200" dirty="0"/>
              <a:t>самореализации в образовании.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04595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Резюме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248448"/>
          </a:xfrm>
        </p:spPr>
        <p:txBody>
          <a:bodyPr/>
          <a:lstStyle/>
          <a:p>
            <a:r>
              <a:rPr lang="ru-RU" sz="2400" dirty="0"/>
              <a:t>Современное высшее образование ориентировано на активного, инициативного обучающегося, устремленного к личностному и профессиональному росту, владеющего навыками самообразования, способного осознанно и ответственно управлять своей образовательной деятельностью и собственным развитием.</a:t>
            </a:r>
          </a:p>
        </p:txBody>
      </p:sp>
    </p:spTree>
    <p:extLst>
      <p:ext uri="{BB962C8B-B14F-4D97-AF65-F5344CB8AC3E}">
        <p14:creationId xmlns:p14="http://schemas.microsoft.com/office/powerpoint/2010/main" xmlns="" val="16654606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3600" b="1" dirty="0"/>
              <a:t>Образование как средство личностно-профессионального развития</a:t>
            </a:r>
            <a:endParaRPr lang="ru-RU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Студент как субъект учебно-профессиональной деятельности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913850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Студент как субъект учебно-профессиональной деятельности: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464472"/>
          </a:xfrm>
        </p:spPr>
        <p:txBody>
          <a:bodyPr/>
          <a:lstStyle/>
          <a:p>
            <a:r>
              <a:rPr lang="ru-RU" sz="2200" dirty="0"/>
              <a:t>личностно заинтересован в овладении профессиональным опытом, а также ориентирован на ценности познания, развития, творчества;</a:t>
            </a:r>
          </a:p>
          <a:p>
            <a:r>
              <a:rPr lang="ru-RU" sz="2200" dirty="0"/>
              <a:t>владеет умениями саморегуляции для ее планирования, организации и контроля;</a:t>
            </a:r>
          </a:p>
          <a:p>
            <a:r>
              <a:rPr lang="ru-RU" sz="2200" dirty="0"/>
              <a:t>осознает свои возможности и ограничения, себя как творца преобразований в самом себе;</a:t>
            </a:r>
          </a:p>
          <a:p>
            <a:r>
              <a:rPr lang="ru-RU" sz="2200" dirty="0"/>
              <a:t>способен ставить задачи профессионального и личностного развития и понимает, зачем это надо;</a:t>
            </a:r>
          </a:p>
          <a:p>
            <a:r>
              <a:rPr lang="ru-RU" sz="2200" dirty="0"/>
              <a:t>не только ориентирован на результат, но и увлечен самим процессом познания и саморазвития.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546759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Самоуправляемая учебно- профессиональная деятельность: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464472"/>
          </a:xfrm>
        </p:spPr>
        <p:txBody>
          <a:bodyPr/>
          <a:lstStyle/>
          <a:p>
            <a:r>
              <a:rPr lang="ru-RU" sz="2200" dirty="0"/>
              <a:t>инициируется и поддерживается внутренними мотивами, </a:t>
            </a:r>
          </a:p>
          <a:p>
            <a:r>
              <a:rPr lang="ru-RU" sz="2200" dirty="0"/>
              <a:t>осуществляется в русле реализации собственных целей студента, направленных на развитие, совершенствование, личностный и профессиональный рост, </a:t>
            </a:r>
          </a:p>
          <a:p>
            <a:r>
              <a:rPr lang="ru-RU" sz="2200" dirty="0"/>
              <a:t>рефлексируется и осознанно регулируется самим студентом;</a:t>
            </a:r>
          </a:p>
          <a:p>
            <a:r>
              <a:rPr lang="ru-RU" sz="2000" dirty="0"/>
              <a:t>является звеном между позицией обучаемого и позицией субъекта деятельности: сначала учебной, затем профессиональной</a:t>
            </a:r>
          </a:p>
        </p:txBody>
      </p:sp>
    </p:spTree>
    <p:extLst>
      <p:ext uri="{BB962C8B-B14F-4D97-AF65-F5344CB8AC3E}">
        <p14:creationId xmlns:p14="http://schemas.microsoft.com/office/powerpoint/2010/main" xmlns="" val="196389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Личностные ресурсы профессионального развития человека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Образ современного профессионала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Работающие студенты характеризуются следующими особенностями: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464472"/>
          </a:xfrm>
        </p:spPr>
        <p:txBody>
          <a:bodyPr/>
          <a:lstStyle/>
          <a:p>
            <a:r>
              <a:rPr lang="ru-RU" sz="2200" dirty="0"/>
              <a:t>самостоятельностью, ответственностью, независимостью, готовностью к поиску собственных ресурсов и путей преодоления противоречий;</a:t>
            </a:r>
          </a:p>
          <a:p>
            <a:r>
              <a:rPr lang="ru-RU" sz="2200" dirty="0"/>
              <a:t>достаточным уровнем саморегуляции, необходимым для совмещения двух основных видов деятельности; </a:t>
            </a:r>
          </a:p>
          <a:p>
            <a:r>
              <a:rPr lang="ru-RU" sz="2200" dirty="0"/>
              <a:t>достаточной жизнестойкостью, трудоспособностью, мобилизационным потенциалом;</a:t>
            </a:r>
          </a:p>
          <a:p>
            <a:r>
              <a:rPr lang="ru-RU" sz="2200" dirty="0"/>
              <a:t>способностью к оправданному риску, к изменению устоявшихся форм поведения в условиях вариативной социально-экономической среды; </a:t>
            </a:r>
          </a:p>
          <a:p>
            <a:r>
              <a:rPr lang="ru-RU" sz="2200" dirty="0"/>
              <a:t>способностью адаптироваться и самореализоваться в разных видах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20468959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Характеристики субъекта учебно-профессиональной деятельности: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464472"/>
          </a:xfrm>
        </p:spPr>
        <p:txBody>
          <a:bodyPr/>
          <a:lstStyle/>
          <a:p>
            <a:r>
              <a:rPr lang="ru-RU" sz="2200" b="1" dirty="0"/>
              <a:t>Мотивация</a:t>
            </a:r>
            <a:r>
              <a:rPr lang="ru-RU" sz="2200" dirty="0"/>
              <a:t> учебно-профессиональной деятельности – это совокупность побуждающих к соответствующей активности факторов, базирующаяся на познавательных потребностях, интересах, ценностях развития, жизненных и профессиональных целях, стремлении к достижениям, социальных установках и пр. </a:t>
            </a:r>
          </a:p>
          <a:p>
            <a:r>
              <a:rPr lang="ru-RU" sz="2200" b="1" dirty="0"/>
              <a:t>Саморегуляция</a:t>
            </a:r>
            <a:r>
              <a:rPr lang="ru-RU" sz="2200" dirty="0"/>
              <a:t> учебно-профессиональной деятельности – это осознанная активность студента по инициации, построению, поддержанию, контролю и коррекции этой деятельности, обеспечивающая достижение поставленных учебных целей.</a:t>
            </a:r>
          </a:p>
        </p:txBody>
      </p:sp>
    </p:spTree>
    <p:extLst>
      <p:ext uri="{BB962C8B-B14F-4D97-AF65-F5344CB8AC3E}">
        <p14:creationId xmlns:p14="http://schemas.microsoft.com/office/powerpoint/2010/main" xmlns="" val="1295565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Источники мотивов учебно-профессиональной деятельности: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200" dirty="0"/>
              <a:t>познавательные потребности: интерес к получению знаний, любознательность, стремление к творчеству, получение удовольствия от интеллектуальной деятельности и др.;</a:t>
            </a:r>
          </a:p>
          <a:p>
            <a:r>
              <a:rPr lang="ru-RU" sz="2200" dirty="0"/>
              <a:t>социальные смыслы: удовлетворение ожиданий близ-ких людей, потребность быть принятым ими, желание пользоваться авторитетом среди коллег, стремление к социально одобряемым действиям, </a:t>
            </a:r>
            <a:r>
              <a:rPr lang="ru-RU" sz="2200" dirty="0" err="1"/>
              <a:t>профессио-нальным</a:t>
            </a:r>
            <a:r>
              <a:rPr lang="ru-RU" sz="2200" dirty="0"/>
              <a:t> достижениям, общественному признанию, определенному социальному статусу и др.;</a:t>
            </a:r>
          </a:p>
          <a:p>
            <a:r>
              <a:rPr lang="ru-RU" sz="2200" dirty="0"/>
              <a:t>личностные ценности и установки: чувство долга, </a:t>
            </a:r>
            <a:r>
              <a:rPr lang="ru-RU" sz="2200" dirty="0" err="1"/>
              <a:t>са-моуважения</a:t>
            </a:r>
            <a:r>
              <a:rPr lang="ru-RU" sz="2200" dirty="0"/>
              <a:t> и честолюбия, стремление к самопознанию, самореализации и саморазвитию и др.</a:t>
            </a:r>
          </a:p>
        </p:txBody>
      </p:sp>
    </p:spTree>
    <p:extLst>
      <p:ext uri="{BB962C8B-B14F-4D97-AF65-F5344CB8AC3E}">
        <p14:creationId xmlns:p14="http://schemas.microsoft.com/office/powerpoint/2010/main" xmlns="" val="39623367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Виды мотивов учебно-профессиональной деятельности: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824"/>
            <a:ext cx="7772400" cy="4392464"/>
          </a:xfrm>
        </p:spPr>
        <p:txBody>
          <a:bodyPr/>
          <a:lstStyle/>
          <a:p>
            <a:r>
              <a:rPr lang="ru-RU" sz="2400" dirty="0"/>
              <a:t>учебно-познавательные;</a:t>
            </a:r>
          </a:p>
          <a:p>
            <a:r>
              <a:rPr lang="ru-RU" sz="2400" dirty="0"/>
              <a:t>социальные;</a:t>
            </a:r>
          </a:p>
          <a:p>
            <a:r>
              <a:rPr lang="ru-RU" sz="2400" dirty="0"/>
              <a:t>личностно-развивающие;</a:t>
            </a:r>
          </a:p>
          <a:p>
            <a:r>
              <a:rPr lang="ru-RU" sz="2400" dirty="0"/>
              <a:t>эмоциональные;</a:t>
            </a:r>
          </a:p>
          <a:p>
            <a:r>
              <a:rPr lang="ru-RU" sz="2400" dirty="0"/>
              <a:t>достижения;</a:t>
            </a:r>
          </a:p>
          <a:p>
            <a:r>
              <a:rPr lang="ru-RU" sz="2400" dirty="0"/>
              <a:t>избегания нежелательных событий;</a:t>
            </a:r>
          </a:p>
          <a:p>
            <a:r>
              <a:rPr lang="ru-RU" sz="2400" dirty="0"/>
              <a:t>перспективные;</a:t>
            </a:r>
          </a:p>
          <a:p>
            <a:r>
              <a:rPr lang="ru-RU" sz="2400" dirty="0"/>
              <a:t>формальные.</a:t>
            </a:r>
          </a:p>
        </p:txBody>
      </p:sp>
    </p:spTree>
    <p:extLst>
      <p:ext uri="{BB962C8B-B14F-4D97-AF65-F5344CB8AC3E}">
        <p14:creationId xmlns:p14="http://schemas.microsoft.com/office/powerpoint/2010/main" xmlns="" val="1310780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Формированию устойчивой внутренней мотивации способствуют: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16832"/>
            <a:ext cx="7772400" cy="4320456"/>
          </a:xfrm>
        </p:spPr>
        <p:txBody>
          <a:bodyPr/>
          <a:lstStyle/>
          <a:p>
            <a:r>
              <a:rPr lang="ru-RU" sz="2200" dirty="0"/>
              <a:t>осознание роли знаний и умений, а также личностных качеств в успешности будущей профессиональной деятельности; </a:t>
            </a:r>
          </a:p>
          <a:p>
            <a:r>
              <a:rPr lang="ru-RU" sz="2200" dirty="0"/>
              <a:t>осмысление перспективных целей обучения в связи с собственными ценностями, целями и планами на будущее; </a:t>
            </a:r>
          </a:p>
          <a:p>
            <a:r>
              <a:rPr lang="ru-RU" sz="2200" dirty="0"/>
              <a:t>актуализация личностной значимости учебно-профессиональной деятельности и приобретаемых знаний через соотнесение студентами выполняемой деятельности со своими интересами, способностями, жизненными задачами.</a:t>
            </a:r>
          </a:p>
        </p:txBody>
      </p:sp>
    </p:spTree>
    <p:extLst>
      <p:ext uri="{BB962C8B-B14F-4D97-AF65-F5344CB8AC3E}">
        <p14:creationId xmlns:p14="http://schemas.microsoft.com/office/powerpoint/2010/main" xmlns="" val="1194165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000" dirty="0"/>
              <a:t>Причины трудностей, испытываемых студентами в связи с самоуправлением учебной деятельностью: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000" dirty="0"/>
              <a:t>внешняя мотивация учебно-профессиональной деятельности;</a:t>
            </a:r>
          </a:p>
          <a:p>
            <a:r>
              <a:rPr lang="ru-RU" sz="2000" dirty="0"/>
              <a:t>слабое развитие целенаправленности, ответственности, волевых качеств, приводящее к нарушению процессов </a:t>
            </a:r>
            <a:r>
              <a:rPr lang="ru-RU" sz="2000" dirty="0" err="1"/>
              <a:t>целедостижения</a:t>
            </a:r>
            <a:r>
              <a:rPr lang="ru-RU" sz="2000" dirty="0"/>
              <a:t>;</a:t>
            </a:r>
          </a:p>
          <a:p>
            <a:r>
              <a:rPr lang="ru-RU" sz="2000" dirty="0"/>
              <a:t>недостаточная рефлексия собственных личностных ре-</a:t>
            </a:r>
            <a:r>
              <a:rPr lang="ru-RU" sz="2000" dirty="0" err="1"/>
              <a:t>сурсов</a:t>
            </a:r>
            <a:r>
              <a:rPr lang="ru-RU" sz="2000" dirty="0"/>
              <a:t>, индивидуальных особенностей, опыта, проблем и трудностей;</a:t>
            </a:r>
          </a:p>
          <a:p>
            <a:r>
              <a:rPr lang="ru-RU" sz="2000" dirty="0"/>
              <a:t>неадекватность субъективных критериев успешности выполнения элементов учебно-профессиональной деятельности педагогическим требованиям;</a:t>
            </a:r>
          </a:p>
          <a:p>
            <a:r>
              <a:rPr lang="ru-RU" sz="2000" dirty="0"/>
              <a:t>недостаток опыта самостоятельного планирования деятельности, самоконтроля и преодоления возникающих трудностей.</a:t>
            </a:r>
          </a:p>
        </p:txBody>
      </p:sp>
    </p:spTree>
    <p:extLst>
      <p:ext uri="{BB962C8B-B14F-4D97-AF65-F5344CB8AC3E}">
        <p14:creationId xmlns:p14="http://schemas.microsoft.com/office/powerpoint/2010/main" xmlns="" val="25992511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Резюме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48880"/>
            <a:ext cx="7772400" cy="3888408"/>
          </a:xfrm>
        </p:spPr>
        <p:txBody>
          <a:bodyPr/>
          <a:lstStyle/>
          <a:p>
            <a:r>
              <a:rPr lang="ru-RU" sz="2400" dirty="0"/>
              <a:t>Внутренняя мотивация, интерес к учебно-профессиональной деятельности и система осознанной саморегуляции студентов являются ключевыми ресурсами, которые обеспечивают эффективность и самоуправляемый характер деятельности, а также способствуют личностно-профессиональному развитию в этой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17652940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3600" b="1"/>
              <a:t>Образовательные </a:t>
            </a:r>
            <a:r>
              <a:rPr lang="ru-RU" sz="3600" b="1" dirty="0"/>
              <a:t>и развивающие технологии</a:t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 algn="r" eaLnBrk="1" hangingPunct="1">
              <a:buClr>
                <a:srgbClr val="B2B2B2"/>
              </a:buClr>
            </a:pPr>
            <a:endParaRPr lang="ru-RU" sz="2000" b="1" dirty="0">
              <a:solidFill>
                <a:srgbClr val="000000"/>
              </a:solidFill>
            </a:endParaRPr>
          </a:p>
          <a:p>
            <a:pPr lvl="0" algn="r" eaLnBrk="1" hangingPunct="1">
              <a:buClr>
                <a:srgbClr val="B2B2B2"/>
              </a:buClr>
            </a:pPr>
            <a:endParaRPr lang="ru-RU" sz="2000" b="1" dirty="0">
              <a:solidFill>
                <a:srgbClr val="000000"/>
              </a:solidFill>
            </a:endParaRPr>
          </a:p>
          <a:p>
            <a:pPr lvl="0" algn="r" eaLnBrk="1" hangingPunct="1">
              <a:buClr>
                <a:srgbClr val="B2B2B2"/>
              </a:buClr>
            </a:pPr>
            <a:endParaRPr lang="ru-RU" sz="2000" b="1" dirty="0">
              <a:solidFill>
                <a:srgbClr val="000000"/>
              </a:solidFill>
            </a:endParaRPr>
          </a:p>
          <a:p>
            <a:pPr lvl="0" algn="r" eaLnBrk="1" hangingPunct="1">
              <a:buClr>
                <a:srgbClr val="B2B2B2"/>
              </a:buClr>
            </a:pPr>
            <a:r>
              <a:rPr lang="ru-RU" sz="2000" b="1" dirty="0">
                <a:solidFill>
                  <a:srgbClr val="000000"/>
                </a:solidFill>
              </a:rPr>
              <a:t>Курс лекций проф. </a:t>
            </a:r>
            <a:r>
              <a:rPr lang="ru-RU" sz="2000" b="1" dirty="0" err="1">
                <a:solidFill>
                  <a:srgbClr val="000000"/>
                </a:solidFill>
              </a:rPr>
              <a:t>Лызь</a:t>
            </a:r>
            <a:r>
              <a:rPr lang="ru-RU" sz="2000" b="1" dirty="0">
                <a:solidFill>
                  <a:srgbClr val="000000"/>
                </a:solidFill>
              </a:rPr>
              <a:t> Н.А.</a:t>
            </a:r>
            <a:endParaRPr lang="ru-RU" b="1" dirty="0"/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57567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824"/>
            <a:ext cx="7772400" cy="46085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Понятие технологии в самом общем смысле означает совокупность методов и инструментов для достижения желаемого результата или </a:t>
            </a:r>
            <a:r>
              <a:rPr lang="ru-RU" sz="2200" dirty="0" err="1"/>
              <a:t>операционализированное</a:t>
            </a:r>
            <a:r>
              <a:rPr lang="ru-RU" sz="2200" dirty="0"/>
              <a:t> знание о том, как решать практические задачи.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Образовательные технологии представляют собой теоретически обоснованную совокупность способов, приемов и средств обучения, а также планомерную систему действий (взаимодействия) обучающихся и педагога, позволяющих достигать образовательные цели и получать запланированные результаты.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Образовательные технологии – это не столько точные предписания, сколько принципы организации деятельности обучающихся и учебного процесса в целом.</a:t>
            </a:r>
          </a:p>
        </p:txBody>
      </p:sp>
    </p:spTree>
    <p:extLst>
      <p:ext uri="{BB962C8B-B14F-4D97-AF65-F5344CB8AC3E}">
        <p14:creationId xmlns:p14="http://schemas.microsoft.com/office/powerpoint/2010/main" xmlns="" val="17440979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Новые образовательные технологии обеспечивают: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4644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продуктивность познавательной деятельности, творческий поиск, </a:t>
            </a:r>
            <a:r>
              <a:rPr lang="ru-RU" sz="2400" dirty="0" err="1"/>
              <a:t>самопроизводство</a:t>
            </a:r>
            <a:r>
              <a:rPr lang="ru-RU" sz="2400" dirty="0"/>
              <a:t> знаний;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личностно значимый и самоуправляемый характер выполняемой студентом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решение реальных профессиональных или </a:t>
            </a:r>
            <a:r>
              <a:rPr lang="ru-RU" sz="2400" dirty="0" err="1"/>
              <a:t>квазипрофессиональных</a:t>
            </a:r>
            <a:r>
              <a:rPr lang="ru-RU" sz="2400" dirty="0"/>
              <a:t> задач (контекстный характер обучения);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групповое взаимодействие и выполнение разных ролей;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актуализацию и развитие личностных ресурсов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xmlns="" val="33907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Технологии человеческих цивилизаций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772400" cy="3857625"/>
        </p:xfrm>
        <a:graphic>
          <a:graphicData uri="http://schemas.openxmlformats.org/drawingml/2006/table">
            <a:tbl>
              <a:tblPr/>
              <a:tblGrid>
                <a:gridCol w="2433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E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Аспекты технологии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E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Виды цивилизаций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Аграрная</a:t>
                      </a: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Индустриальная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Постиндустриаль–ная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Первичный продукт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Пища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Товары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Услуги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Первичный фактор производства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Земля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Капитал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Знания и опыт человека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Ключевые технологии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Ручные и орудийные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Машинные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Информационные, организационные, деятельностные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Роль человека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Мастеровой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Оператор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Творец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Ключевой результат образования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Опыт и навыки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Научные знания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Методологии деятельности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проектов 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611188" y="1600200"/>
            <a:ext cx="8353425" cy="4530725"/>
          </a:xfrm>
        </p:spPr>
        <p:txBody>
          <a:bodyPr/>
          <a:lstStyle/>
          <a:p>
            <a:r>
              <a:rPr lang="ru-RU" sz="2000"/>
              <a:t>Учебное проектирование – специально организованный педагогом и самостоятельно выполняемый обучающимися комплекс действий, завершающихся созданием продукта и его представлением (защитой). </a:t>
            </a:r>
          </a:p>
          <a:p>
            <a:r>
              <a:rPr lang="ru-RU" sz="2000"/>
              <a:t>В качестве продукта может выступать модель объекта, процесса, явления (в том числе теоретическое описание, схема), методика, действующий образец, программа, информационный ресурс.</a:t>
            </a:r>
          </a:p>
          <a:p>
            <a:r>
              <a:rPr lang="ru-RU" sz="2000"/>
              <a:t>Студенты ставят проблему, разрабатывают план работы, руководят групповыми мероприятиями, выполняют задания, анализируют результаты решения задач, корректируют работу. </a:t>
            </a:r>
          </a:p>
          <a:p>
            <a:r>
              <a:rPr lang="ru-RU" sz="2000"/>
              <a:t>Преподаватель обеспечивает направленность работы студентов в соответствии с целями курса, поддерживает, стимулирует самостоятельное мышление и рефлексию, консультирует и участвует в контроле и оценке результатов проекта.</a:t>
            </a:r>
          </a:p>
        </p:txBody>
      </p:sp>
    </p:spTree>
    <p:extLst>
      <p:ext uri="{BB962C8B-B14F-4D97-AF65-F5344CB8AC3E}">
        <p14:creationId xmlns:p14="http://schemas.microsoft.com/office/powerpoint/2010/main" xmlns="" val="27944456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Проектные образовательные технологии позволяют: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интегрировать знания и умения студентов, развивать способности решения целостных проблем;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развивать умения нахождения, систематизации и интерпретации информации;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активизировать и индивидуализировать процесс обучения;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повышать внутреннюю мотивацию студентов к овладению профессиональным опытом;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совершенствовать коммуникативную компетентность обучающихся, умения работать в группе и публично представлять результаты работы;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развивать личностные качества студентов, их творческий потенциал, инициативу, ответственность, самостоятельность, саморегуляцию, уверенность в себе.</a:t>
            </a:r>
          </a:p>
        </p:txBody>
      </p:sp>
    </p:spTree>
    <p:extLst>
      <p:ext uri="{BB962C8B-B14F-4D97-AF65-F5344CB8AC3E}">
        <p14:creationId xmlns:p14="http://schemas.microsoft.com/office/powerpoint/2010/main" xmlns="" val="22592700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Интерактивные 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824"/>
            <a:ext cx="7772400" cy="46085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Интерактивные образовательные технологии позволяют, опираясь на индивидуальный опыт каждого студента, организовать процесс совместного обучения, в ходе которого идет обмен знаниями, идеями, способами 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К интерактивным можно отнести: дискуссионные и игровые методы обучения, в случае коллективного участия – проектные и тренинговые образовательные технологии, а также информационные, позволяющие организовать дистанционное взаимодействие.</a:t>
            </a:r>
          </a:p>
        </p:txBody>
      </p:sp>
    </p:spTree>
    <p:extLst>
      <p:ext uri="{BB962C8B-B14F-4D97-AF65-F5344CB8AC3E}">
        <p14:creationId xmlns:p14="http://schemas.microsoft.com/office/powerpoint/2010/main" xmlns="" val="19394123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Интерактивные образовательные технологии способствуют: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интенсификации процесса понимания, усвоения и творческого применения знаний;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разностороннему анализу профессиональной реальности, формированию представлений о том, что большинство проблем имеет множество решений;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освоению студентами нового опыта, новых ролей, ситуаций, «</a:t>
            </a:r>
            <a:r>
              <a:rPr lang="ru-RU" sz="2000" dirty="0" err="1"/>
              <a:t>примериванию</a:t>
            </a:r>
            <a:r>
              <a:rPr lang="ru-RU" sz="2000" dirty="0"/>
              <a:t>» новых позиций;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развитию активности, повышению мотивации, созданию атмосферы интеллектуального соперничества;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развитию толерантности, коммуникативных способностей, умений аргументировать и отстаивать свою позицию, умений принимать обоснованные решения;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принятию группового решения, производящего убеждающее воздействие;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удовлетворению потребностей студентов в творческой самореализации и самоутверждении.</a:t>
            </a:r>
          </a:p>
        </p:txBody>
      </p:sp>
    </p:spTree>
    <p:extLst>
      <p:ext uri="{BB962C8B-B14F-4D97-AF65-F5344CB8AC3E}">
        <p14:creationId xmlns:p14="http://schemas.microsoft.com/office/powerpoint/2010/main" xmlns="" val="39135572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Информационные 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824"/>
            <a:ext cx="7772400" cy="46085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основаны на использовании в обучении компьютера, мультимедийных средств (аудиовизуальных, гипертекстов, гипермедиа), ресурсов Интернета, электронных учебников и справочников, работы в режиме </a:t>
            </a:r>
            <a:r>
              <a:rPr lang="ru-RU" sz="2400" dirty="0" err="1"/>
              <a:t>on-line</a:t>
            </a:r>
            <a:r>
              <a:rPr lang="ru-RU" sz="2400" dirty="0"/>
              <a:t> и др.;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обеспечивают разнообразие форматов представления информации (гипертекст, видео, звук и другие формы мультимедийных способов создания «виртуальной реальности»);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становятся фактором расширения пространственных, временных, коммуникативных и других границ обучения.</a:t>
            </a:r>
          </a:p>
          <a:p>
            <a:pPr eaLnBrk="1" hangingPunct="1"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726765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Информационные образовательные технологии способствуют: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организации электронного обучения (e-</a:t>
            </a:r>
            <a:r>
              <a:rPr lang="ru-RU" sz="2200" dirty="0" err="1"/>
              <a:t>Learning</a:t>
            </a:r>
            <a:r>
              <a:rPr lang="ru-RU" sz="2200" dirty="0"/>
              <a:t>), в </a:t>
            </a:r>
            <a:r>
              <a:rPr lang="ru-RU" sz="2200" dirty="0" err="1"/>
              <a:t>т.ч</a:t>
            </a:r>
            <a:r>
              <a:rPr lang="ru-RU" sz="2200" dirty="0"/>
              <a:t>. в интерактивном и/или дистанционном форматах;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обеспечению дистанционного взаимодействия между субъектами образования посредством электронной образовательной среды, чатов, виртуальных конференций, вебинаров и пр.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переходу студентов к индивидуализированной и само-управляемой учебной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формированию профессиональных умений и навыков с помощью компьютерных симуляций;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управлению непрерывным самообразованием посредством использования социальных сетей и сервисов как источника советов и рекомендаций, участии в неформальных профессиональных группах, открытых сетевых курсах.</a:t>
            </a:r>
          </a:p>
        </p:txBody>
      </p:sp>
    </p:spTree>
    <p:extLst>
      <p:ext uri="{BB962C8B-B14F-4D97-AF65-F5344CB8AC3E}">
        <p14:creationId xmlns:p14="http://schemas.microsoft.com/office/powerpoint/2010/main" xmlns="" val="38498197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Контекстные 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Контекстные образовательные технологии реализуют обучение, в котором моделируется предметное и социальное содержание профессиональной деятельности, используются профессионально ориентированные ситуации, задачи и проблемы.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Кейс-метод как способ обучения через решение конкретных профессиональных задач-ситуаций (кейсов) предполагает различные методы познания и взаимодействия (моделирование, системный анализ, проблемный метод, мысленный эксперимент, дискуссия, «мозговой штурм» и др.).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При контекстном обучении расширяются возможности личностно-профессионального развития студентов, обеспечиваются условия трансформации учебной деятельности студента в профессиональную деятельность специалиста.</a:t>
            </a:r>
          </a:p>
        </p:txBody>
      </p:sp>
    </p:spTree>
    <p:extLst>
      <p:ext uri="{BB962C8B-B14F-4D97-AF65-F5344CB8AC3E}">
        <p14:creationId xmlns:p14="http://schemas.microsoft.com/office/powerpoint/2010/main" xmlns="" val="33126497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кейсов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кейс-стади</a:t>
            </a:r>
            <a:r>
              <a:rPr lang="ru-RU" dirty="0"/>
              <a:t>)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611188" y="1600200"/>
            <a:ext cx="8353425" cy="4708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dirty="0"/>
              <a:t>Это метод активного проблемно-ситуационного анализа, основанный на обучении путем решения конкретных задач-ситуаций (кейсов).</a:t>
            </a:r>
          </a:p>
          <a:p>
            <a:pPr>
              <a:buFont typeface="Wingdings" pitchFamily="2" charset="2"/>
              <a:buNone/>
            </a:pPr>
            <a:r>
              <a:rPr lang="ru-RU" sz="2000" dirty="0"/>
              <a:t>Цель метода  – совместными усилиями группы студентов проанализировать представленную ситуацию, разработать варианты проблем, найти их практическое решение, закончить оценкой предложенных алгоритмов и выбором лучшего из них.</a:t>
            </a:r>
          </a:p>
          <a:p>
            <a:pPr>
              <a:buFont typeface="Wingdings" pitchFamily="2" charset="2"/>
              <a:buNone/>
            </a:pPr>
            <a:r>
              <a:rPr lang="ru-RU" sz="2000" dirty="0"/>
              <a:t>Метод предполагает:</a:t>
            </a:r>
          </a:p>
          <a:p>
            <a:r>
              <a:rPr lang="ru-RU" sz="2000" dirty="0"/>
              <a:t>подготовку кейса в письменном виде;</a:t>
            </a:r>
          </a:p>
          <a:p>
            <a:r>
              <a:rPr lang="ru-RU" sz="2000" dirty="0"/>
              <a:t>самостоятельное изучение, выявление задачи и анализ кейса студентами;</a:t>
            </a:r>
          </a:p>
          <a:p>
            <a:r>
              <a:rPr lang="ru-RU" sz="2000" dirty="0"/>
              <a:t>совместное обсуждение кейса в аудитории под руководством преподавателя;</a:t>
            </a:r>
          </a:p>
          <a:p>
            <a:r>
              <a:rPr lang="ru-RU" sz="2000" dirty="0"/>
              <a:t>следование принципу "процесс обсуждения важнее самого решения".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846250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Личностно-развивающие 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60848"/>
            <a:ext cx="7772400" cy="4392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Личностно-развивающие образовательные технологии предполагают развитие личностных качеств студентов, поддержку самопознания, самоопределения и самореализации, актуализацию личностных механизмов профессионального развития.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Личностно-развивающая ориентация образования реализуется посредством рефлексивных, диагностических и тренинговых методов, а также в интерактивных и проектных образовательных технологиях.</a:t>
            </a:r>
          </a:p>
        </p:txBody>
      </p:sp>
    </p:spTree>
    <p:extLst>
      <p:ext uri="{BB962C8B-B14F-4D97-AF65-F5344CB8AC3E}">
        <p14:creationId xmlns:p14="http://schemas.microsoft.com/office/powerpoint/2010/main" xmlns="" val="19688701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Необходимость использования личностно-развивающих образовательных технологий в профессиональной подготовке обусловлена: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ориентацией вуза на формирование профессиональной компетентности, опирающейся на личностный потенциал субъекта;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значимостью личностных ресурсов студентов в самоуправлении учебно-профессиональной деятельностью и профессиональным развитием;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непрерывным процессом личностного и профессионального самоопределения, активно происходящем в студенческом возрасте;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важной ролью личностной позиции, ответственности, мотивации и умений саморегуляции для действий в сложной среде, в условиях практически неограниченного доступа к информации;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неоднозначным влиянием информационных технологий на развитие личности, необходимостью компенсировать их «деформирующее» воздействие.</a:t>
            </a:r>
          </a:p>
        </p:txBody>
      </p:sp>
    </p:spTree>
    <p:extLst>
      <p:ext uri="{BB962C8B-B14F-4D97-AF65-F5344CB8AC3E}">
        <p14:creationId xmlns:p14="http://schemas.microsoft.com/office/powerpoint/2010/main" xmlns="" val="283026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Характеристики постиндустриальной цивилизации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32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/>
              <a:t>гибкость организационных форм производства и социальной сферы;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включение процессов получения и обновления знания во все производственные и общественные процессы;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опора на креативность и инициативность человека как на важнейший ресурс экономического и социального развития;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многократные изменения технологий (в том числе и социальных) за короткие промежутки времени;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смена основ социального позиционирования: от материального капитала и однократно освоенной профессии к человеческому капиталу и способности к образованию в течение всей жизни;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наличие двух инновационных контуров, связанных с порождением и продвижением инноваций, с их отбором и освоением.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образования: 1.0 </a:t>
            </a:r>
            <a:r>
              <a:rPr lang="ru-RU" sz="2000" dirty="0"/>
              <a:t>(</a:t>
            </a:r>
            <a:r>
              <a:rPr lang="ru-RU" sz="2000" i="1" dirty="0" err="1"/>
              <a:t>Сапегин</a:t>
            </a:r>
            <a:r>
              <a:rPr lang="ru-RU" sz="2000" i="1" dirty="0"/>
              <a:t> К.В.) </a:t>
            </a:r>
            <a:endParaRPr lang="ru-RU" sz="2000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1800" b="1" dirty="0"/>
              <a:t>Модель Образования 1.0 – один учитель и несколько учеников</a:t>
            </a:r>
          </a:p>
          <a:p>
            <a:r>
              <a:rPr lang="ru-RU" sz="1800" dirty="0"/>
              <a:t>Два уровня: ученик и учитель</a:t>
            </a:r>
          </a:p>
          <a:p>
            <a:r>
              <a:rPr lang="ru-RU" sz="1800" dirty="0"/>
              <a:t>Коммуникация между уровнями осложнена</a:t>
            </a:r>
          </a:p>
          <a:p>
            <a:r>
              <a:rPr lang="ru-RU" sz="1800" dirty="0"/>
              <a:t>Взаимодействие на одном уровне практически отсутствует</a:t>
            </a:r>
          </a:p>
          <a:p>
            <a:r>
              <a:rPr lang="ru-RU" sz="1800" dirty="0"/>
              <a:t>Формы организации учебного процесса: трансляция, мультипликация</a:t>
            </a:r>
          </a:p>
          <a:p>
            <a:pPr>
              <a:buFont typeface="Wingdings" pitchFamily="2" charset="2"/>
              <a:buNone/>
            </a:pPr>
            <a:endParaRPr lang="ru-RU" sz="1800" dirty="0"/>
          </a:p>
          <a:p>
            <a:pPr>
              <a:buFont typeface="Wingdings" pitchFamily="2" charset="2"/>
              <a:buNone/>
            </a:pPr>
            <a:r>
              <a:rPr lang="ru-RU" sz="1800" b="1" dirty="0"/>
              <a:t>E-обучение 1.0 – один источник информации и несколько получателей информации</a:t>
            </a:r>
          </a:p>
          <a:p>
            <a:r>
              <a:rPr lang="ru-RU" sz="1800" dirty="0"/>
              <a:t>Традиционное электронное обучение с использованием ПК</a:t>
            </a:r>
          </a:p>
          <a:p>
            <a:r>
              <a:rPr lang="ru-RU" sz="1800" dirty="0"/>
              <a:t>Использование проектора, компьютера, интерактивной доски не меняет модели обучения</a:t>
            </a:r>
          </a:p>
          <a:p>
            <a:r>
              <a:rPr lang="ru-RU" sz="1800" dirty="0"/>
              <a:t>Добавление наглядности к традиционным элементам занятия</a:t>
            </a:r>
          </a:p>
          <a:p>
            <a:r>
              <a:rPr lang="ru-RU" sz="1800" dirty="0"/>
              <a:t>Обучение через Интернет: сохранение отношения учитель–ученик</a:t>
            </a:r>
          </a:p>
        </p:txBody>
      </p:sp>
    </p:spTree>
    <p:extLst>
      <p:ext uri="{BB962C8B-B14F-4D97-AF65-F5344CB8AC3E}">
        <p14:creationId xmlns:p14="http://schemas.microsoft.com/office/powerpoint/2010/main" xmlns="" val="3087248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образования: 1.5</a:t>
            </a:r>
            <a:r>
              <a:rPr lang="ru-RU" sz="2000" dirty="0">
                <a:solidFill>
                  <a:srgbClr val="330033"/>
                </a:solidFill>
              </a:rPr>
              <a:t> (</a:t>
            </a:r>
            <a:r>
              <a:rPr lang="ru-RU" sz="2000" i="1" dirty="0" err="1">
                <a:solidFill>
                  <a:srgbClr val="330033"/>
                </a:solidFill>
              </a:rPr>
              <a:t>Сапегин</a:t>
            </a:r>
            <a:r>
              <a:rPr lang="ru-RU" sz="2000" i="1" dirty="0">
                <a:solidFill>
                  <a:srgbClr val="330033"/>
                </a:solidFill>
              </a:rPr>
              <a:t> К.В.) </a:t>
            </a:r>
            <a:endParaRPr lang="ru-RU" dirty="0"/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1800" b="1" dirty="0"/>
              <a:t>Модель Образования 1.5 – один учитель и несколько учеников + горизонтальная коммуникация</a:t>
            </a:r>
          </a:p>
          <a:p>
            <a:r>
              <a:rPr lang="ru-RU" sz="1800" dirty="0"/>
              <a:t>Обучение в группе</a:t>
            </a:r>
          </a:p>
          <a:p>
            <a:r>
              <a:rPr lang="ru-RU" sz="1800" dirty="0"/>
              <a:t>Взаимопомощь</a:t>
            </a:r>
          </a:p>
          <a:p>
            <a:r>
              <a:rPr lang="ru-RU" sz="1800" dirty="0"/>
              <a:t>Свободное передвижение информации, материалов</a:t>
            </a:r>
          </a:p>
          <a:p>
            <a:r>
              <a:rPr lang="ru-RU" sz="1800" dirty="0"/>
              <a:t>Существование уровня выше – учитель, читающий лекции, принимающий экзамены</a:t>
            </a:r>
          </a:p>
          <a:p>
            <a:endParaRPr lang="ru-RU" sz="1800" dirty="0"/>
          </a:p>
          <a:p>
            <a:pPr>
              <a:buFont typeface="Wingdings" pitchFamily="2" charset="2"/>
              <a:buNone/>
            </a:pPr>
            <a:r>
              <a:rPr lang="en-US" sz="1800" b="1" dirty="0"/>
              <a:t>E-</a:t>
            </a:r>
            <a:r>
              <a:rPr lang="ru-RU" sz="1800" b="1" dirty="0"/>
              <a:t>обучение 1.5 – горизонтальная коммуникация + обратная связь</a:t>
            </a:r>
          </a:p>
          <a:p>
            <a:r>
              <a:rPr lang="ru-RU" sz="1800" dirty="0"/>
              <a:t>Форумы, чаты</a:t>
            </a:r>
          </a:p>
          <a:p>
            <a:r>
              <a:rPr lang="ru-RU" sz="1800" dirty="0"/>
              <a:t>Обсуждения группы</a:t>
            </a:r>
          </a:p>
          <a:p>
            <a:r>
              <a:rPr lang="ru-RU" sz="1800" dirty="0"/>
              <a:t>Обратная связь с учителем</a:t>
            </a:r>
          </a:p>
          <a:p>
            <a:r>
              <a:rPr lang="ru-RU" sz="1800" dirty="0"/>
              <a:t>Увеличение скорости распространения информации</a:t>
            </a:r>
          </a:p>
          <a:p>
            <a:r>
              <a:rPr lang="ru-RU" sz="1800" dirty="0"/>
              <a:t>Сокращение времени реагирования</a:t>
            </a:r>
          </a:p>
        </p:txBody>
      </p:sp>
    </p:spTree>
    <p:extLst>
      <p:ext uri="{BB962C8B-B14F-4D97-AF65-F5344CB8AC3E}">
        <p14:creationId xmlns:p14="http://schemas.microsoft.com/office/powerpoint/2010/main" xmlns="" val="28890742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образования: 2.0 </a:t>
            </a:r>
            <a:r>
              <a:rPr lang="ru-RU" sz="2000" dirty="0">
                <a:solidFill>
                  <a:srgbClr val="330033"/>
                </a:solidFill>
              </a:rPr>
              <a:t>(</a:t>
            </a:r>
            <a:r>
              <a:rPr lang="ru-RU" sz="2000" i="1" dirty="0" err="1">
                <a:solidFill>
                  <a:srgbClr val="330033"/>
                </a:solidFill>
              </a:rPr>
              <a:t>Сапегин</a:t>
            </a:r>
            <a:r>
              <a:rPr lang="ru-RU" sz="2000" i="1" dirty="0">
                <a:solidFill>
                  <a:srgbClr val="330033"/>
                </a:solidFill>
              </a:rPr>
              <a:t> К.В.) </a:t>
            </a:r>
            <a:endParaRPr lang="ru-RU" dirty="0"/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b="1"/>
              <a:t>Модель Образования 2.0: обучение в группе, где каждый является специалистом в каком-либо вопросе и хочет узнать нечто новое</a:t>
            </a:r>
          </a:p>
          <a:p>
            <a:r>
              <a:rPr lang="ru-RU" sz="2000"/>
              <a:t>Обучение в группе</a:t>
            </a:r>
          </a:p>
          <a:p>
            <a:r>
              <a:rPr lang="ru-RU" sz="2000"/>
              <a:t>Взаимопомощь</a:t>
            </a:r>
          </a:p>
          <a:p>
            <a:r>
              <a:rPr lang="ru-RU" sz="2000"/>
              <a:t>Коммуникация, распространение информации</a:t>
            </a:r>
          </a:p>
          <a:p>
            <a:r>
              <a:rPr lang="ru-RU" sz="2000"/>
              <a:t>Сообщества по “интересам”/целям</a:t>
            </a:r>
          </a:p>
          <a:p>
            <a:r>
              <a:rPr lang="ru-RU" sz="2000"/>
              <a:t>Возможность индивидуального обучения</a:t>
            </a:r>
          </a:p>
          <a:p>
            <a:r>
              <a:rPr lang="ru-RU" sz="2000"/>
              <a:t>Свобода выбора </a:t>
            </a:r>
          </a:p>
          <a:p>
            <a:r>
              <a:rPr lang="ru-RU" sz="2000"/>
              <a:t>Самопроизводство и самопотребление информации</a:t>
            </a:r>
          </a:p>
          <a:p>
            <a:r>
              <a:rPr lang="ru-RU" sz="2000"/>
              <a:t>В производстве контента участвует каждый</a:t>
            </a:r>
          </a:p>
          <a:p>
            <a:r>
              <a:rPr lang="ru-RU" sz="2000"/>
              <a:t>Каждый может быть учителем и учеником одновременно</a:t>
            </a:r>
          </a:p>
          <a:p>
            <a:pPr>
              <a:buFont typeface="Wingdings" pitchFamily="2" charset="2"/>
              <a:buNone/>
            </a:pPr>
            <a:endParaRPr lang="ru-RU" sz="2000" b="1"/>
          </a:p>
        </p:txBody>
      </p:sp>
    </p:spTree>
    <p:extLst>
      <p:ext uri="{BB962C8B-B14F-4D97-AF65-F5344CB8AC3E}">
        <p14:creationId xmlns:p14="http://schemas.microsoft.com/office/powerpoint/2010/main" xmlns="" val="30582630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образования: 3.0 </a:t>
            </a:r>
            <a:r>
              <a:rPr lang="ru-RU" sz="2000" dirty="0">
                <a:solidFill>
                  <a:srgbClr val="330033"/>
                </a:solidFill>
              </a:rPr>
              <a:t>(</a:t>
            </a:r>
            <a:r>
              <a:rPr lang="ru-RU" sz="2000" i="1" dirty="0" err="1">
                <a:solidFill>
                  <a:srgbClr val="330033"/>
                </a:solidFill>
              </a:rPr>
              <a:t>Сапегин</a:t>
            </a:r>
            <a:r>
              <a:rPr lang="ru-RU" sz="2000" i="1" dirty="0">
                <a:solidFill>
                  <a:srgbClr val="330033"/>
                </a:solidFill>
              </a:rPr>
              <a:t> К.В.) </a:t>
            </a:r>
            <a:endParaRPr lang="ru-RU" dirty="0"/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b="1"/>
              <a:t>Модель Образования 3.0: Я-познание. Полная самоорганизация</a:t>
            </a:r>
            <a:endParaRPr lang="ru-RU" sz="2000"/>
          </a:p>
          <a:p>
            <a:r>
              <a:rPr lang="ru-RU" sz="2000"/>
              <a:t>Принцип Торрента – равный обмен информацией.</a:t>
            </a:r>
          </a:p>
          <a:p>
            <a:r>
              <a:rPr lang="ru-RU" sz="2000"/>
              <a:t>Принцип Социальной сети – организация широкой сети контактов по функциональному признаку (хобби, задача).</a:t>
            </a:r>
          </a:p>
          <a:p>
            <a:r>
              <a:rPr lang="ru-RU" sz="2000"/>
              <a:t>Принцип Твиттера – короткая, емкая информация с возможностью раскрыть тему при необходимости.</a:t>
            </a:r>
          </a:p>
          <a:p>
            <a:r>
              <a:rPr lang="ru-RU" sz="2000"/>
              <a:t>Принцип Блога – обучение через личный опыт и практику.</a:t>
            </a:r>
          </a:p>
          <a:p>
            <a:r>
              <a:rPr lang="ru-RU" sz="2000"/>
              <a:t>Принцип Вики – возможность дополнить и откорректировать информацию.</a:t>
            </a:r>
          </a:p>
          <a:p>
            <a:r>
              <a:rPr lang="ru-RU" sz="2000"/>
              <a:t>Принцип Поисковика – легкий доступ к необходимой информации.</a:t>
            </a:r>
          </a:p>
          <a:p>
            <a:r>
              <a:rPr lang="ru-RU" sz="2000"/>
              <a:t>Принцип Комментов – возможность видеть оценку информации другими членами сообщества. </a:t>
            </a:r>
          </a:p>
        </p:txBody>
      </p:sp>
    </p:spTree>
    <p:extLst>
      <p:ext uri="{BB962C8B-B14F-4D97-AF65-F5344CB8AC3E}">
        <p14:creationId xmlns:p14="http://schemas.microsoft.com/office/powerpoint/2010/main" xmlns="" val="394847931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ои">
  <a:themeElements>
    <a:clrScheme name="Слои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Слои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лои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1434</TotalTime>
  <Words>6346</Words>
  <Application>Microsoft Office PowerPoint</Application>
  <PresentationFormat>Экран (4:3)</PresentationFormat>
  <Paragraphs>616</Paragraphs>
  <Slides>93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94" baseType="lpstr">
      <vt:lpstr>Слои</vt:lpstr>
      <vt:lpstr>Психология управления личностными ресурсами (часть 1)</vt:lpstr>
      <vt:lpstr>Цель дисциплины</vt:lpstr>
      <vt:lpstr>Компетенции, формируемые дисциплиной</vt:lpstr>
      <vt:lpstr>Содержание дисциплины</vt:lpstr>
      <vt:lpstr>Преподаватели и контакты</vt:lpstr>
      <vt:lpstr>Баллы</vt:lpstr>
      <vt:lpstr>Личностные ресурсы профессионального развития человека</vt:lpstr>
      <vt:lpstr>Технологии человеческих цивилизаций</vt:lpstr>
      <vt:lpstr>Характеристики постиндустриальной цивилизации </vt:lpstr>
      <vt:lpstr>Современное развивающееся общество требует от профессионала: </vt:lpstr>
      <vt:lpstr>Субъект профессиональной деятельности </vt:lpstr>
      <vt:lpstr>Характеристики профессионала: </vt:lpstr>
      <vt:lpstr>Характеристики профессионала: </vt:lpstr>
      <vt:lpstr>Характеристики профессионала: </vt:lpstr>
      <vt:lpstr>Компетентностный подход</vt:lpstr>
      <vt:lpstr>Профессиональная компетентность</vt:lpstr>
      <vt:lpstr>Характеристики компетентного инженера</vt:lpstr>
      <vt:lpstr>Личностные ресурсы профессионального развития человека</vt:lpstr>
      <vt:lpstr>Личностное развитие</vt:lpstr>
      <vt:lpstr>Профессиональное развитие предполагает:</vt:lpstr>
      <vt:lpstr>Слайд 21</vt:lpstr>
      <vt:lpstr>Слайд 22</vt:lpstr>
      <vt:lpstr>Профессиональное развитие</vt:lpstr>
      <vt:lpstr>Личностно-профессиональное развитие</vt:lpstr>
      <vt:lpstr>Личностные ресурсы профессионального развития человека</vt:lpstr>
      <vt:lpstr>Самоопределение</vt:lpstr>
      <vt:lpstr>Самосознание</vt:lpstr>
      <vt:lpstr>Индивидуальная концепция профессионала включает:</vt:lpstr>
      <vt:lpstr>Саморазвитие предполагает:</vt:lpstr>
      <vt:lpstr>Личностные ресурсы, обеспечивающие профессиональное саморазвитие:</vt:lpstr>
      <vt:lpstr>Личностные ресурсы профессионального развития человека</vt:lpstr>
      <vt:lpstr>Кризисы профессионального развития</vt:lpstr>
      <vt:lpstr>Слайд 33</vt:lpstr>
      <vt:lpstr>Слайд 34</vt:lpstr>
      <vt:lpstr>Слайд 35</vt:lpstr>
      <vt:lpstr>Слайд 36</vt:lpstr>
      <vt:lpstr>Противоречия профессионального развития</vt:lpstr>
      <vt:lpstr>Слайд 38</vt:lpstr>
      <vt:lpstr>Слайд 39</vt:lpstr>
      <vt:lpstr>Слайд 40</vt:lpstr>
      <vt:lpstr>Слайд 41</vt:lpstr>
      <vt:lpstr>Слайд 42</vt:lpstr>
      <vt:lpstr>Противоречия профессионального развития</vt:lpstr>
      <vt:lpstr>Слайд 44</vt:lpstr>
      <vt:lpstr>Противоречия между личностью и профессиональной средой или жизненными условиями</vt:lpstr>
      <vt:lpstr>Способы поведения при наличии противоречий и конфликтов между субъективной и объективной реальностями</vt:lpstr>
      <vt:lpstr>Кризисы и противоречия профессионального развития</vt:lpstr>
      <vt:lpstr>Кризисы и противоречия профессионального развития</vt:lpstr>
      <vt:lpstr>Негативный вариант развития определяется следующими особенностями личности:</vt:lpstr>
      <vt:lpstr>Образование как средство личностно-профессионального развития</vt:lpstr>
      <vt:lpstr>Функции образования</vt:lpstr>
      <vt:lpstr>Система образования в России включает:</vt:lpstr>
      <vt:lpstr>Система образования</vt:lpstr>
      <vt:lpstr>ФГОС</vt:lpstr>
      <vt:lpstr>ФГОС обеспечивают:</vt:lpstr>
      <vt:lpstr>Образовательные программы</vt:lpstr>
      <vt:lpstr>Характеристики системы образования</vt:lpstr>
      <vt:lpstr>Образование как средство личностно-профессионального развития</vt:lpstr>
      <vt:lpstr>Направления модернизации высшего образования </vt:lpstr>
      <vt:lpstr>Тенденции высшего образования, расширяющие возможности студентов в управлении личностно-профессиональным развитием </vt:lpstr>
      <vt:lpstr>Индивидуализация образовательных траекторий</vt:lpstr>
      <vt:lpstr>Ориентация на формирование профессиональной компетентности </vt:lpstr>
      <vt:lpstr>Инновационные образовательные технологии обеспечивают:</vt:lpstr>
      <vt:lpstr>Особенности деятельности студентов:</vt:lpstr>
      <vt:lpstr>Гуманизация образования</vt:lpstr>
      <vt:lpstr>Резюме</vt:lpstr>
      <vt:lpstr>Образование как средство личностно-профессионального развития</vt:lpstr>
      <vt:lpstr>Студент как субъект учебно-профессиональной деятельности:</vt:lpstr>
      <vt:lpstr>Самоуправляемая учебно- профессиональная деятельность:</vt:lpstr>
      <vt:lpstr>Работающие студенты характеризуются следующими особенностями:</vt:lpstr>
      <vt:lpstr>Характеристики субъекта учебно-профессиональной деятельности:</vt:lpstr>
      <vt:lpstr>Источники мотивов учебно-профессиональной деятельности:</vt:lpstr>
      <vt:lpstr>Виды мотивов учебно-профессиональной деятельности:</vt:lpstr>
      <vt:lpstr>Формированию устойчивой внутренней мотивации способствуют:</vt:lpstr>
      <vt:lpstr>Причины трудностей, испытываемых студентами в связи с самоуправлением учебной деятельностью:</vt:lpstr>
      <vt:lpstr>Резюме</vt:lpstr>
      <vt:lpstr>Образовательные и развивающие технологии </vt:lpstr>
      <vt:lpstr>Образовательные технологии</vt:lpstr>
      <vt:lpstr>Новые образовательные технологии обеспечивают:</vt:lpstr>
      <vt:lpstr>Технология проектов </vt:lpstr>
      <vt:lpstr>Проектные образовательные технологии позволяют:</vt:lpstr>
      <vt:lpstr>Интерактивные образовательные технологии</vt:lpstr>
      <vt:lpstr>Интерактивные образовательные технологии способствуют:</vt:lpstr>
      <vt:lpstr>Информационные образовательные технологии</vt:lpstr>
      <vt:lpstr>Информационные образовательные технологии способствуют:</vt:lpstr>
      <vt:lpstr>Контекстные образовательные технологии</vt:lpstr>
      <vt:lpstr>Технология кейсов (кейс-стади)</vt:lpstr>
      <vt:lpstr>Личностно-развивающие образовательные технологии</vt:lpstr>
      <vt:lpstr>Необходимость использования личностно-развивающих образовательных технологий в профессиональной подготовке обусловлена: </vt:lpstr>
      <vt:lpstr>Модели образования: 1.0 (Сапегин К.В.) </vt:lpstr>
      <vt:lpstr>Модели образования: 1.5 (Сапегин К.В.) </vt:lpstr>
      <vt:lpstr>Модели образования: 2.0 (Сапегин К.В.) </vt:lpstr>
      <vt:lpstr>Модели образования: 3.0 (Сапегин К.В.) </vt:lpstr>
    </vt:vector>
  </TitlesOfParts>
  <Company>MoBIL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Анастасия</cp:lastModifiedBy>
  <cp:revision>148</cp:revision>
  <dcterms:created xsi:type="dcterms:W3CDTF">2010-10-24T06:30:42Z</dcterms:created>
  <dcterms:modified xsi:type="dcterms:W3CDTF">2016-12-22T15:57:35Z</dcterms:modified>
</cp:coreProperties>
</file>