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19"/>
  </p:notesMasterIdLst>
  <p:sldIdLst>
    <p:sldId id="330" r:id="rId2"/>
    <p:sldId id="331" r:id="rId3"/>
    <p:sldId id="387" r:id="rId4"/>
    <p:sldId id="389" r:id="rId5"/>
    <p:sldId id="388" r:id="rId6"/>
    <p:sldId id="390" r:id="rId7"/>
    <p:sldId id="391" r:id="rId8"/>
    <p:sldId id="392" r:id="rId9"/>
    <p:sldId id="393" r:id="rId10"/>
    <p:sldId id="394" r:id="rId11"/>
    <p:sldId id="395" r:id="rId12"/>
    <p:sldId id="396" r:id="rId13"/>
    <p:sldId id="401" r:id="rId14"/>
    <p:sldId id="397" r:id="rId15"/>
    <p:sldId id="398" r:id="rId16"/>
    <p:sldId id="399" r:id="rId17"/>
    <p:sldId id="400" r:id="rId18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6F8413-46CE-4618-AD29-9CC37BB51DB1}" type="datetimeFigureOut">
              <a:rPr lang="ru-RU" smtClean="0"/>
              <a:t>18.10.2016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045FBF-A675-4B77-B096-E0B8FA7FD9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02453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8763000" cy="5943600"/>
            <a:chOff x="0" y="0"/>
            <a:chExt cx="5520" cy="3744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1104" cy="307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ru-RU" sz="2400">
                <a:latin typeface="Times New Roman" pitchFamily="18" charset="0"/>
              </a:endParaRPr>
            </a:p>
          </p:txBody>
        </p:sp>
        <p:grpSp>
          <p:nvGrpSpPr>
            <p:cNvPr id="6" name="Group 4"/>
            <p:cNvGrpSpPr>
              <a:grpSpLocks/>
            </p:cNvGrpSpPr>
            <p:nvPr userDrawn="1"/>
          </p:nvGrpSpPr>
          <p:grpSpPr bwMode="auto">
            <a:xfrm>
              <a:off x="0" y="2208"/>
              <a:ext cx="5520" cy="1536"/>
              <a:chOff x="0" y="2208"/>
              <a:chExt cx="5520" cy="1536"/>
            </a:xfrm>
          </p:grpSpPr>
          <p:sp>
            <p:nvSpPr>
              <p:cNvPr id="10" name="Rectangle 5"/>
              <p:cNvSpPr>
                <a:spLocks noChangeArrowheads="1"/>
              </p:cNvSpPr>
              <p:nvPr/>
            </p:nvSpPr>
            <p:spPr bwMode="ltGray">
              <a:xfrm>
                <a:off x="624" y="2208"/>
                <a:ext cx="4896" cy="1536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ru-RU" sz="2400">
                  <a:latin typeface="Times New Roman" pitchFamily="18" charset="0"/>
                </a:endParaRPr>
              </a:p>
            </p:txBody>
          </p:sp>
          <p:sp>
            <p:nvSpPr>
              <p:cNvPr id="11" name="Rectangle 6"/>
              <p:cNvSpPr>
                <a:spLocks noChangeArrowheads="1"/>
              </p:cNvSpPr>
              <p:nvPr/>
            </p:nvSpPr>
            <p:spPr bwMode="white">
              <a:xfrm>
                <a:off x="654" y="2352"/>
                <a:ext cx="4818" cy="1347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ru-RU" sz="2400">
                  <a:latin typeface="Times New Roman" pitchFamily="18" charset="0"/>
                </a:endParaRPr>
              </a:p>
            </p:txBody>
          </p:sp>
          <p:sp>
            <p:nvSpPr>
              <p:cNvPr id="12" name="Line 7"/>
              <p:cNvSpPr>
                <a:spLocks noChangeShapeType="1"/>
              </p:cNvSpPr>
              <p:nvPr/>
            </p:nvSpPr>
            <p:spPr bwMode="auto">
              <a:xfrm>
                <a:off x="0" y="3072"/>
                <a:ext cx="624" cy="0"/>
              </a:xfrm>
              <a:prstGeom prst="line">
                <a:avLst/>
              </a:prstGeom>
              <a:noFill/>
              <a:ln w="508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ru-RU"/>
              </a:p>
            </p:txBody>
          </p:sp>
        </p:grpSp>
        <p:grpSp>
          <p:nvGrpSpPr>
            <p:cNvPr id="7" name="Group 8"/>
            <p:cNvGrpSpPr>
              <a:grpSpLocks/>
            </p:cNvGrpSpPr>
            <p:nvPr userDrawn="1"/>
          </p:nvGrpSpPr>
          <p:grpSpPr bwMode="auto">
            <a:xfrm>
              <a:off x="400" y="336"/>
              <a:ext cx="5088" cy="192"/>
              <a:chOff x="400" y="336"/>
              <a:chExt cx="5088" cy="192"/>
            </a:xfrm>
          </p:grpSpPr>
          <p:sp>
            <p:nvSpPr>
              <p:cNvPr id="8" name="Rectangle 9"/>
              <p:cNvSpPr>
                <a:spLocks noChangeArrowheads="1"/>
              </p:cNvSpPr>
              <p:nvPr/>
            </p:nvSpPr>
            <p:spPr bwMode="auto">
              <a:xfrm>
                <a:off x="3952" y="336"/>
                <a:ext cx="1536" cy="19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ru-RU" sz="2400">
                  <a:latin typeface="Times New Roman" pitchFamily="18" charset="0"/>
                </a:endParaRPr>
              </a:p>
            </p:txBody>
          </p:sp>
          <p:sp>
            <p:nvSpPr>
              <p:cNvPr id="9" name="Line 10"/>
              <p:cNvSpPr>
                <a:spLocks noChangeShapeType="1"/>
              </p:cNvSpPr>
              <p:nvPr/>
            </p:nvSpPr>
            <p:spPr bwMode="auto">
              <a:xfrm>
                <a:off x="400" y="432"/>
                <a:ext cx="5088" cy="0"/>
              </a:xfrm>
              <a:prstGeom prst="line">
                <a:avLst/>
              </a:prstGeom>
              <a:noFill/>
              <a:ln w="444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ru-RU"/>
              </a:p>
            </p:txBody>
          </p:sp>
        </p:grpSp>
      </p:grpSp>
      <p:sp>
        <p:nvSpPr>
          <p:cNvPr id="46091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2057400" y="1143000"/>
            <a:ext cx="6629400" cy="22098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46092" name="Rectangle 12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962400"/>
            <a:ext cx="6858000" cy="1600200"/>
          </a:xfrm>
        </p:spPr>
        <p:txBody>
          <a:bodyPr anchor="ctr"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dt" sz="half" idx="10"/>
          </p:nvPr>
        </p:nvSpPr>
        <p:spPr>
          <a:xfrm>
            <a:off x="912813" y="6251575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ftr" sz="quarter" idx="11"/>
          </p:nvPr>
        </p:nvSpPr>
        <p:spPr>
          <a:xfrm>
            <a:off x="3354388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B059BC-59C7-4015-89D8-34E25AD2B34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92F636-BE2A-4F2A-B78D-852189001AB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43700" y="277813"/>
            <a:ext cx="1943100" cy="5853112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914400" y="277813"/>
            <a:ext cx="5676900" cy="5853112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094BB1-4193-4CE9-ACA2-3C92A0A99B7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Заголовок и табли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277813"/>
            <a:ext cx="7772400" cy="1143000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аблица 2"/>
          <p:cNvSpPr>
            <a:spLocks noGrp="1"/>
          </p:cNvSpPr>
          <p:nvPr>
            <p:ph type="tbl" idx="1"/>
          </p:nvPr>
        </p:nvSpPr>
        <p:spPr>
          <a:xfrm>
            <a:off x="914400" y="1600200"/>
            <a:ext cx="7772400" cy="4530725"/>
          </a:xfrm>
        </p:spPr>
        <p:txBody>
          <a:bodyPr/>
          <a:lstStyle/>
          <a:p>
            <a:pPr lvl="0"/>
            <a:endParaRPr lang="ru-RU" noProof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9FFF90-5CDE-4CEC-B5FE-D5D4E75B365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B7238C-8301-4D7A-B9FD-841D35C2D8E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9C7883-6FCB-4C47-B0EB-E60C7EF6CE0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914400" y="1600200"/>
            <a:ext cx="38100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38100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F3B0A7-DA9A-4FC8-AA53-941923CF040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5B94BC-8568-407A-A0AB-C330643EBEF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E5B516-14C3-4CCD-84A4-065EACCCCE0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22DE32-55AF-4E59-8453-6CCB0F26563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CCE481-23EA-4543-A85E-C5D2E9E5A17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F080E0-AD5C-422E-ABC7-2CB0EE746A3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8686800" cy="4876800"/>
            <a:chOff x="0" y="0"/>
            <a:chExt cx="5472" cy="3072"/>
          </a:xfrm>
        </p:grpSpPr>
        <p:sp>
          <p:nvSpPr>
            <p:cNvPr id="45059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384" cy="307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ru-RU" sz="2400">
                <a:latin typeface="Times New Roman" pitchFamily="18" charset="0"/>
              </a:endParaRPr>
            </a:p>
          </p:txBody>
        </p:sp>
        <p:grpSp>
          <p:nvGrpSpPr>
            <p:cNvPr id="1034" name="Group 4"/>
            <p:cNvGrpSpPr>
              <a:grpSpLocks/>
            </p:cNvGrpSpPr>
            <p:nvPr/>
          </p:nvGrpSpPr>
          <p:grpSpPr bwMode="auto">
            <a:xfrm>
              <a:off x="240" y="893"/>
              <a:ext cx="5232" cy="115"/>
              <a:chOff x="240" y="893"/>
              <a:chExt cx="5232" cy="115"/>
            </a:xfrm>
          </p:grpSpPr>
          <p:sp>
            <p:nvSpPr>
              <p:cNvPr id="45061" name="Rectangle 5"/>
              <p:cNvSpPr>
                <a:spLocks noChangeArrowheads="1"/>
              </p:cNvSpPr>
              <p:nvPr/>
            </p:nvSpPr>
            <p:spPr bwMode="auto">
              <a:xfrm>
                <a:off x="4320" y="893"/>
                <a:ext cx="1152" cy="11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ru-RU" sz="2400">
                  <a:latin typeface="Times New Roman" pitchFamily="18" charset="0"/>
                </a:endParaRPr>
              </a:p>
            </p:txBody>
          </p:sp>
          <p:sp>
            <p:nvSpPr>
              <p:cNvPr id="45062" name="Line 6"/>
              <p:cNvSpPr>
                <a:spLocks noChangeShapeType="1"/>
              </p:cNvSpPr>
              <p:nvPr/>
            </p:nvSpPr>
            <p:spPr bwMode="auto">
              <a:xfrm>
                <a:off x="240" y="941"/>
                <a:ext cx="5232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ru-RU"/>
              </a:p>
            </p:txBody>
          </p:sp>
        </p:grpSp>
      </p:grpSp>
      <p:sp>
        <p:nvSpPr>
          <p:cNvPr id="1027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277813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заголовка</a:t>
            </a:r>
          </a:p>
        </p:txBody>
      </p:sp>
      <p:sp>
        <p:nvSpPr>
          <p:cNvPr id="102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600200"/>
            <a:ext cx="77724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5065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51575"/>
            <a:ext cx="1981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5066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2484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5067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pPr>
              <a:defRPr/>
            </a:pPr>
            <a:fld id="{07915D25-4181-4915-B024-34847C89942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45068" name="Line 12"/>
          <p:cNvSpPr>
            <a:spLocks noChangeShapeType="1"/>
          </p:cNvSpPr>
          <p:nvPr/>
        </p:nvSpPr>
        <p:spPr bwMode="auto">
          <a:xfrm>
            <a:off x="0" y="4876800"/>
            <a:ext cx="609600" cy="0"/>
          </a:xfrm>
          <a:prstGeom prst="line">
            <a:avLst/>
          </a:prstGeom>
          <a:noFill/>
          <a:ln w="4445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  <p:sldLayoutId id="2147483807" r:id="rId2"/>
    <p:sldLayoutId id="2147483808" r:id="rId3"/>
    <p:sldLayoutId id="2147483809" r:id="rId4"/>
    <p:sldLayoutId id="2147483810" r:id="rId5"/>
    <p:sldLayoutId id="2147483811" r:id="rId6"/>
    <p:sldLayoutId id="2147483812" r:id="rId7"/>
    <p:sldLayoutId id="2147483813" r:id="rId8"/>
    <p:sldLayoutId id="2147483814" r:id="rId9"/>
    <p:sldLayoutId id="2147483815" r:id="rId10"/>
    <p:sldLayoutId id="2147483816" r:id="rId11"/>
    <p:sldLayoutId id="2147483817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sz="26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5000"/>
        <a:buFont typeface="Wingdings" pitchFamily="2" charset="2"/>
        <a:buChar char="n"/>
        <a:defRPr sz="23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051050" y="908050"/>
            <a:ext cx="6629400" cy="2209800"/>
          </a:xfrm>
        </p:spPr>
        <p:txBody>
          <a:bodyPr/>
          <a:lstStyle/>
          <a:p>
            <a:pPr eaLnBrk="1" hangingPunct="1"/>
            <a:r>
              <a:rPr lang="ru-RU" sz="3600" b="1"/>
              <a:t>Образовательные </a:t>
            </a:r>
            <a:r>
              <a:rPr lang="ru-RU" sz="3600" b="1" dirty="0"/>
              <a:t>и развивающие технологии</a:t>
            </a:r>
            <a:br>
              <a:rPr lang="ru-RU" sz="3600" b="1" dirty="0"/>
            </a:br>
            <a:endParaRPr lang="ru-RU" sz="3600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lvl="0" algn="r" eaLnBrk="1" hangingPunct="1">
              <a:buClr>
                <a:srgbClr val="B2B2B2"/>
              </a:buClr>
            </a:pPr>
            <a:endParaRPr lang="ru-RU" sz="2000" b="1" dirty="0">
              <a:solidFill>
                <a:srgbClr val="000000"/>
              </a:solidFill>
            </a:endParaRPr>
          </a:p>
          <a:p>
            <a:pPr lvl="0" algn="r" eaLnBrk="1" hangingPunct="1">
              <a:buClr>
                <a:srgbClr val="B2B2B2"/>
              </a:buClr>
            </a:pPr>
            <a:endParaRPr lang="ru-RU" sz="2000" b="1" dirty="0">
              <a:solidFill>
                <a:srgbClr val="000000"/>
              </a:solidFill>
            </a:endParaRPr>
          </a:p>
          <a:p>
            <a:pPr lvl="0" algn="r" eaLnBrk="1" hangingPunct="1">
              <a:buClr>
                <a:srgbClr val="B2B2B2"/>
              </a:buClr>
            </a:pPr>
            <a:endParaRPr lang="ru-RU" sz="2000" b="1" dirty="0">
              <a:solidFill>
                <a:srgbClr val="000000"/>
              </a:solidFill>
            </a:endParaRPr>
          </a:p>
          <a:p>
            <a:pPr lvl="0" algn="r" eaLnBrk="1" hangingPunct="1">
              <a:buClr>
                <a:srgbClr val="B2B2B2"/>
              </a:buClr>
            </a:pPr>
            <a:r>
              <a:rPr lang="ru-RU" sz="2000" b="1" dirty="0">
                <a:solidFill>
                  <a:srgbClr val="000000"/>
                </a:solidFill>
              </a:rPr>
              <a:t>Курс лекций проф. </a:t>
            </a:r>
            <a:r>
              <a:rPr lang="ru-RU" sz="2000" b="1" dirty="0" err="1">
                <a:solidFill>
                  <a:srgbClr val="000000"/>
                </a:solidFill>
              </a:rPr>
              <a:t>Лызь</a:t>
            </a:r>
            <a:r>
              <a:rPr lang="ru-RU" sz="2000" b="1" dirty="0">
                <a:solidFill>
                  <a:srgbClr val="000000"/>
                </a:solidFill>
              </a:rPr>
              <a:t> Н.А.</a:t>
            </a:r>
            <a:endParaRPr lang="ru-RU" b="1" dirty="0"/>
          </a:p>
        </p:txBody>
      </p:sp>
      <p:pic>
        <p:nvPicPr>
          <p:cNvPr id="4" name="Рисунок 3" descr="SFEDU_2013_colo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1520" y="836712"/>
            <a:ext cx="1227448" cy="1127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575677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/>
              <a:t>Контекстные образовательные технологии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556792"/>
            <a:ext cx="7772400" cy="489654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sz="2200" dirty="0"/>
              <a:t>Контекстные образовательные технологии реализуют обучение, в котором моделируется предметное и социальное содержание профессиональной деятельности, используются профессионально ориентированные ситуации, задачи и проблемы.</a:t>
            </a:r>
          </a:p>
          <a:p>
            <a:pPr eaLnBrk="1" hangingPunct="1">
              <a:lnSpc>
                <a:spcPct val="90000"/>
              </a:lnSpc>
            </a:pPr>
            <a:r>
              <a:rPr lang="ru-RU" sz="2200" dirty="0"/>
              <a:t>Кейс-метод как способ обучения через решение конкретных профессиональных задач-ситуаций (кейсов) предполагает различные методы познания и взаимодействия (моделирование, системный анализ, проблемный метод, мысленный эксперимент, дискуссия, «мозговой штурм» и др.).</a:t>
            </a:r>
          </a:p>
          <a:p>
            <a:pPr eaLnBrk="1" hangingPunct="1">
              <a:lnSpc>
                <a:spcPct val="90000"/>
              </a:lnSpc>
            </a:pPr>
            <a:r>
              <a:rPr lang="ru-RU" sz="2200" dirty="0"/>
              <a:t>При контекстном обучении расширяются возможности личностно-профессионального развития студентов, обеспечиваются условия трансформации учебной деятельности студента в профессиональную деятельность специалиста.</a:t>
            </a:r>
          </a:p>
        </p:txBody>
      </p:sp>
    </p:spTree>
    <p:extLst>
      <p:ext uri="{BB962C8B-B14F-4D97-AF65-F5344CB8AC3E}">
        <p14:creationId xmlns:p14="http://schemas.microsoft.com/office/powerpoint/2010/main" val="33126497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Технология кейсов</a:t>
            </a:r>
            <a:br>
              <a:rPr lang="ru-RU" dirty="0"/>
            </a:br>
            <a:r>
              <a:rPr lang="ru-RU" dirty="0"/>
              <a:t>(</a:t>
            </a:r>
            <a:r>
              <a:rPr lang="ru-RU" dirty="0" err="1"/>
              <a:t>кейс-стади</a:t>
            </a:r>
            <a:r>
              <a:rPr lang="ru-RU" dirty="0"/>
              <a:t>)</a:t>
            </a:r>
          </a:p>
        </p:txBody>
      </p:sp>
      <p:sp>
        <p:nvSpPr>
          <p:cNvPr id="19459" name="Содержимое 2"/>
          <p:cNvSpPr>
            <a:spLocks noGrp="1"/>
          </p:cNvSpPr>
          <p:nvPr>
            <p:ph idx="1"/>
          </p:nvPr>
        </p:nvSpPr>
        <p:spPr>
          <a:xfrm>
            <a:off x="611188" y="1600200"/>
            <a:ext cx="8353425" cy="4708525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ru-RU" sz="2000" dirty="0"/>
              <a:t>Это метод активного проблемно-ситуационного анализа, основанный на обучении путем решения конкретных задач-ситуаций (кейсов).</a:t>
            </a:r>
          </a:p>
          <a:p>
            <a:pPr>
              <a:buFont typeface="Wingdings" pitchFamily="2" charset="2"/>
              <a:buNone/>
            </a:pPr>
            <a:r>
              <a:rPr lang="ru-RU" sz="2000" dirty="0"/>
              <a:t>Цель метода  – совместными усилиями группы студентов проанализировать представленную ситуацию, разработать варианты проблем, найти их практическое решение, закончить оценкой предложенных алгоритмов и выбором лучшего из них.</a:t>
            </a:r>
          </a:p>
          <a:p>
            <a:pPr>
              <a:buFont typeface="Wingdings" pitchFamily="2" charset="2"/>
              <a:buNone/>
            </a:pPr>
            <a:r>
              <a:rPr lang="ru-RU" sz="2000" dirty="0"/>
              <a:t>Метод предполагает:</a:t>
            </a:r>
          </a:p>
          <a:p>
            <a:r>
              <a:rPr lang="ru-RU" sz="2000" dirty="0"/>
              <a:t>подготовку кейса в письменном виде;</a:t>
            </a:r>
          </a:p>
          <a:p>
            <a:r>
              <a:rPr lang="ru-RU" sz="2000" dirty="0"/>
              <a:t>самостоятельное изучение, выявление задачи и анализ кейса студентами;</a:t>
            </a:r>
          </a:p>
          <a:p>
            <a:r>
              <a:rPr lang="ru-RU" sz="2000" dirty="0"/>
              <a:t>совместное обсуждение кейса в аудитории под руководством преподавателя;</a:t>
            </a:r>
          </a:p>
          <a:p>
            <a:r>
              <a:rPr lang="ru-RU" sz="2000" dirty="0"/>
              <a:t>следование принципу "процесс обсуждения важнее самого решения".</a:t>
            </a:r>
          </a:p>
          <a:p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846250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/>
              <a:t>Личностно-развивающие образовательные технологии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060848"/>
            <a:ext cx="7772400" cy="43924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sz="2400" dirty="0"/>
              <a:t>Личностно-развивающие образовательные технологии предполагают развитие личностных качеств студентов, поддержку самопознания, самоопределения и самореализации, актуализацию личностных механизмов профессионального развития.</a:t>
            </a:r>
          </a:p>
          <a:p>
            <a:pPr eaLnBrk="1" hangingPunct="1">
              <a:lnSpc>
                <a:spcPct val="90000"/>
              </a:lnSpc>
            </a:pPr>
            <a:r>
              <a:rPr lang="ru-RU" sz="2400" dirty="0"/>
              <a:t>Личностно-развивающая ориентация образования реализуется посредством рефлексивных, диагностических и тренинговых методов, а также в интерактивных и проектных образовательных технологиях.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9688701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2800" dirty="0"/>
              <a:t>Необходимость использования личностно-развивающих образовательных технологий в профессиональной подготовке обусловлена: </a:t>
            </a:r>
            <a:endParaRPr lang="ru-RU" sz="2800" dirty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28800"/>
            <a:ext cx="7772400" cy="482453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sz="2000" dirty="0"/>
              <a:t>ориентацией вуза на формирование профессиональной компетентности, опирающейся на личностный потенциал субъекта;</a:t>
            </a:r>
          </a:p>
          <a:p>
            <a:pPr eaLnBrk="1" hangingPunct="1">
              <a:lnSpc>
                <a:spcPct val="90000"/>
              </a:lnSpc>
            </a:pPr>
            <a:r>
              <a:rPr lang="ru-RU" sz="2000" dirty="0"/>
              <a:t>значимостью личностных ресурсов студентов в самоуправлении учебно-профессиональной деятельностью и профессиональным развитием;</a:t>
            </a:r>
          </a:p>
          <a:p>
            <a:pPr eaLnBrk="1" hangingPunct="1">
              <a:lnSpc>
                <a:spcPct val="90000"/>
              </a:lnSpc>
            </a:pPr>
            <a:r>
              <a:rPr lang="ru-RU" sz="2000" dirty="0"/>
              <a:t>непрерывным процессом личностного и профессионального самоопределения, активно происходящем в студенческом возрасте;</a:t>
            </a:r>
          </a:p>
          <a:p>
            <a:pPr eaLnBrk="1" hangingPunct="1">
              <a:lnSpc>
                <a:spcPct val="90000"/>
              </a:lnSpc>
            </a:pPr>
            <a:r>
              <a:rPr lang="ru-RU" sz="2000" dirty="0"/>
              <a:t>важной ролью личностной позиции, ответственности, мотивации и умений саморегуляции для действий в сложной среде, в условиях практически неограниченного доступа к информации;</a:t>
            </a:r>
          </a:p>
          <a:p>
            <a:pPr eaLnBrk="1" hangingPunct="1">
              <a:lnSpc>
                <a:spcPct val="90000"/>
              </a:lnSpc>
            </a:pPr>
            <a:r>
              <a:rPr lang="ru-RU" sz="2000" dirty="0"/>
              <a:t>неоднозначным влиянием информационных технологий на развитие личности, необходимостью компенсировать их «деформирующее» воздействие.</a:t>
            </a:r>
          </a:p>
        </p:txBody>
      </p:sp>
    </p:spTree>
    <p:extLst>
      <p:ext uri="{BB962C8B-B14F-4D97-AF65-F5344CB8AC3E}">
        <p14:creationId xmlns:p14="http://schemas.microsoft.com/office/powerpoint/2010/main" val="28302673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Модели образования: 1.0 </a:t>
            </a:r>
            <a:r>
              <a:rPr lang="ru-RU" sz="2000" dirty="0"/>
              <a:t>(</a:t>
            </a:r>
            <a:r>
              <a:rPr lang="ru-RU" sz="2000" i="1" dirty="0" err="1"/>
              <a:t>Сапегин</a:t>
            </a:r>
            <a:r>
              <a:rPr lang="ru-RU" sz="2000" i="1" dirty="0"/>
              <a:t> К.В.) </a:t>
            </a:r>
            <a:endParaRPr lang="ru-RU" sz="2000" dirty="0"/>
          </a:p>
        </p:txBody>
      </p:sp>
      <p:sp>
        <p:nvSpPr>
          <p:cNvPr id="11267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ru-RU" sz="1800" b="1" dirty="0"/>
              <a:t>Модель Образования 1.0 – один учитель и несколько учеников</a:t>
            </a:r>
          </a:p>
          <a:p>
            <a:r>
              <a:rPr lang="ru-RU" sz="1800" dirty="0"/>
              <a:t>Два уровня: ученик и учитель</a:t>
            </a:r>
          </a:p>
          <a:p>
            <a:r>
              <a:rPr lang="ru-RU" sz="1800" dirty="0"/>
              <a:t>Коммуникация между уровнями осложнена</a:t>
            </a:r>
          </a:p>
          <a:p>
            <a:r>
              <a:rPr lang="ru-RU" sz="1800" dirty="0"/>
              <a:t>Взаимодействие на одном уровне практически отсутствует</a:t>
            </a:r>
          </a:p>
          <a:p>
            <a:r>
              <a:rPr lang="ru-RU" sz="1800" dirty="0"/>
              <a:t>Формы организации учебного процесса: трансляция, мультипликация</a:t>
            </a:r>
          </a:p>
          <a:p>
            <a:pPr>
              <a:buFont typeface="Wingdings" pitchFamily="2" charset="2"/>
              <a:buNone/>
            </a:pPr>
            <a:endParaRPr lang="ru-RU" sz="1800" dirty="0"/>
          </a:p>
          <a:p>
            <a:pPr>
              <a:buFont typeface="Wingdings" pitchFamily="2" charset="2"/>
              <a:buNone/>
            </a:pPr>
            <a:r>
              <a:rPr lang="ru-RU" sz="1800" b="1" dirty="0"/>
              <a:t>E-обучение 1.0 – один источник информации и несколько получателей информации</a:t>
            </a:r>
          </a:p>
          <a:p>
            <a:r>
              <a:rPr lang="ru-RU" sz="1800" dirty="0"/>
              <a:t>Традиционное электронное обучение с использованием ПК</a:t>
            </a:r>
          </a:p>
          <a:p>
            <a:r>
              <a:rPr lang="ru-RU" sz="1800" dirty="0"/>
              <a:t>Использование проектора, компьютера, интерактивной доски не меняет модели обучения</a:t>
            </a:r>
          </a:p>
          <a:p>
            <a:r>
              <a:rPr lang="ru-RU" sz="1800" dirty="0"/>
              <a:t>Добавление наглядности к традиционным элементам занятия</a:t>
            </a:r>
          </a:p>
          <a:p>
            <a:r>
              <a:rPr lang="ru-RU" sz="1800" dirty="0"/>
              <a:t>Обучение через Интернет: сохранение отношения учитель–ученик</a:t>
            </a:r>
          </a:p>
        </p:txBody>
      </p:sp>
    </p:spTree>
    <p:extLst>
      <p:ext uri="{BB962C8B-B14F-4D97-AF65-F5344CB8AC3E}">
        <p14:creationId xmlns:p14="http://schemas.microsoft.com/office/powerpoint/2010/main" val="3087248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Модели образования: 1.5</a:t>
            </a:r>
            <a:r>
              <a:rPr lang="ru-RU" sz="2000" dirty="0">
                <a:solidFill>
                  <a:srgbClr val="330033"/>
                </a:solidFill>
              </a:rPr>
              <a:t> (</a:t>
            </a:r>
            <a:r>
              <a:rPr lang="ru-RU" sz="2000" i="1" dirty="0" err="1">
                <a:solidFill>
                  <a:srgbClr val="330033"/>
                </a:solidFill>
              </a:rPr>
              <a:t>Сапегин</a:t>
            </a:r>
            <a:r>
              <a:rPr lang="ru-RU" sz="2000" i="1" dirty="0">
                <a:solidFill>
                  <a:srgbClr val="330033"/>
                </a:solidFill>
              </a:rPr>
              <a:t> К.В.) </a:t>
            </a:r>
            <a:endParaRPr lang="ru-RU" dirty="0"/>
          </a:p>
        </p:txBody>
      </p:sp>
      <p:sp>
        <p:nvSpPr>
          <p:cNvPr id="12291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ru-RU" sz="1800" b="1" dirty="0"/>
              <a:t>Модель Образования 1.5 – один учитель и несколько учеников + горизонтальная коммуникация</a:t>
            </a:r>
          </a:p>
          <a:p>
            <a:r>
              <a:rPr lang="ru-RU" sz="1800" dirty="0"/>
              <a:t>Обучение в группе</a:t>
            </a:r>
          </a:p>
          <a:p>
            <a:r>
              <a:rPr lang="ru-RU" sz="1800" dirty="0"/>
              <a:t>Взаимопомощь</a:t>
            </a:r>
          </a:p>
          <a:p>
            <a:r>
              <a:rPr lang="ru-RU" sz="1800" dirty="0"/>
              <a:t>Свободное передвижение информации, материалов</a:t>
            </a:r>
          </a:p>
          <a:p>
            <a:r>
              <a:rPr lang="ru-RU" sz="1800" dirty="0"/>
              <a:t>Существование уровня выше – учитель, читающий лекции, принимающий экзамены</a:t>
            </a:r>
          </a:p>
          <a:p>
            <a:endParaRPr lang="ru-RU" sz="1800" dirty="0"/>
          </a:p>
          <a:p>
            <a:pPr>
              <a:buFont typeface="Wingdings" pitchFamily="2" charset="2"/>
              <a:buNone/>
            </a:pPr>
            <a:r>
              <a:rPr lang="en-US" sz="1800" b="1" dirty="0"/>
              <a:t>E-</a:t>
            </a:r>
            <a:r>
              <a:rPr lang="ru-RU" sz="1800" b="1" dirty="0"/>
              <a:t>обучение 1.5 – горизонтальная коммуникация + обратная связь</a:t>
            </a:r>
          </a:p>
          <a:p>
            <a:r>
              <a:rPr lang="ru-RU" sz="1800" dirty="0"/>
              <a:t>Форумы, чаты</a:t>
            </a:r>
          </a:p>
          <a:p>
            <a:r>
              <a:rPr lang="ru-RU" sz="1800" dirty="0"/>
              <a:t>Обсуждения группы</a:t>
            </a:r>
          </a:p>
          <a:p>
            <a:r>
              <a:rPr lang="ru-RU" sz="1800" dirty="0"/>
              <a:t>Обратная связь с учителем</a:t>
            </a:r>
          </a:p>
          <a:p>
            <a:r>
              <a:rPr lang="ru-RU" sz="1800" dirty="0"/>
              <a:t>Увеличение скорости распространения информации</a:t>
            </a:r>
          </a:p>
          <a:p>
            <a:r>
              <a:rPr lang="ru-RU" sz="1800" dirty="0"/>
              <a:t>Сокращение времени реагирования</a:t>
            </a:r>
          </a:p>
        </p:txBody>
      </p:sp>
    </p:spTree>
    <p:extLst>
      <p:ext uri="{BB962C8B-B14F-4D97-AF65-F5344CB8AC3E}">
        <p14:creationId xmlns:p14="http://schemas.microsoft.com/office/powerpoint/2010/main" val="28890742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Модели образования: 2.0 </a:t>
            </a:r>
            <a:r>
              <a:rPr lang="ru-RU" sz="2000" dirty="0">
                <a:solidFill>
                  <a:srgbClr val="330033"/>
                </a:solidFill>
              </a:rPr>
              <a:t>(</a:t>
            </a:r>
            <a:r>
              <a:rPr lang="ru-RU" sz="2000" i="1" dirty="0" err="1">
                <a:solidFill>
                  <a:srgbClr val="330033"/>
                </a:solidFill>
              </a:rPr>
              <a:t>Сапегин</a:t>
            </a:r>
            <a:r>
              <a:rPr lang="ru-RU" sz="2000" i="1" dirty="0">
                <a:solidFill>
                  <a:srgbClr val="330033"/>
                </a:solidFill>
              </a:rPr>
              <a:t> К.В.) </a:t>
            </a:r>
            <a:endParaRPr lang="ru-RU" dirty="0"/>
          </a:p>
        </p:txBody>
      </p:sp>
      <p:sp>
        <p:nvSpPr>
          <p:cNvPr id="13315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ru-RU" sz="2000" b="1"/>
              <a:t>Модель Образования 2.0: обучение в группе, где каждый является специалистом в каком-либо вопросе и хочет узнать нечто новое</a:t>
            </a:r>
          </a:p>
          <a:p>
            <a:r>
              <a:rPr lang="ru-RU" sz="2000"/>
              <a:t>Обучение в группе</a:t>
            </a:r>
          </a:p>
          <a:p>
            <a:r>
              <a:rPr lang="ru-RU" sz="2000"/>
              <a:t>Взаимопомощь</a:t>
            </a:r>
          </a:p>
          <a:p>
            <a:r>
              <a:rPr lang="ru-RU" sz="2000"/>
              <a:t>Коммуникация, распространение информации</a:t>
            </a:r>
          </a:p>
          <a:p>
            <a:r>
              <a:rPr lang="ru-RU" sz="2000"/>
              <a:t>Сообщества по “интересам”/целям</a:t>
            </a:r>
          </a:p>
          <a:p>
            <a:r>
              <a:rPr lang="ru-RU" sz="2000"/>
              <a:t>Возможность индивидуального обучения</a:t>
            </a:r>
          </a:p>
          <a:p>
            <a:r>
              <a:rPr lang="ru-RU" sz="2000"/>
              <a:t>Свобода выбора </a:t>
            </a:r>
          </a:p>
          <a:p>
            <a:r>
              <a:rPr lang="ru-RU" sz="2000"/>
              <a:t>Самопроизводство и самопотребление информации</a:t>
            </a:r>
          </a:p>
          <a:p>
            <a:r>
              <a:rPr lang="ru-RU" sz="2000"/>
              <a:t>В производстве контента участвует каждый</a:t>
            </a:r>
          </a:p>
          <a:p>
            <a:r>
              <a:rPr lang="ru-RU" sz="2000"/>
              <a:t>Каждый может быть учителем и учеником одновременно</a:t>
            </a:r>
          </a:p>
          <a:p>
            <a:pPr>
              <a:buFont typeface="Wingdings" pitchFamily="2" charset="2"/>
              <a:buNone/>
            </a:pPr>
            <a:endParaRPr lang="ru-RU" sz="2000" b="1"/>
          </a:p>
        </p:txBody>
      </p:sp>
    </p:spTree>
    <p:extLst>
      <p:ext uri="{BB962C8B-B14F-4D97-AF65-F5344CB8AC3E}">
        <p14:creationId xmlns:p14="http://schemas.microsoft.com/office/powerpoint/2010/main" val="30582630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Модели образования: 3.0 </a:t>
            </a:r>
            <a:r>
              <a:rPr lang="ru-RU" sz="2000" dirty="0">
                <a:solidFill>
                  <a:srgbClr val="330033"/>
                </a:solidFill>
              </a:rPr>
              <a:t>(</a:t>
            </a:r>
            <a:r>
              <a:rPr lang="ru-RU" sz="2000" i="1" dirty="0" err="1">
                <a:solidFill>
                  <a:srgbClr val="330033"/>
                </a:solidFill>
              </a:rPr>
              <a:t>Сапегин</a:t>
            </a:r>
            <a:r>
              <a:rPr lang="ru-RU" sz="2000" i="1" dirty="0">
                <a:solidFill>
                  <a:srgbClr val="330033"/>
                </a:solidFill>
              </a:rPr>
              <a:t> К.В.) </a:t>
            </a:r>
            <a:endParaRPr lang="ru-RU" dirty="0"/>
          </a:p>
        </p:txBody>
      </p:sp>
      <p:sp>
        <p:nvSpPr>
          <p:cNvPr id="14339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ru-RU" sz="2000" b="1"/>
              <a:t>Модель Образования 3.0: Я-познание. Полная самоорганизация</a:t>
            </a:r>
            <a:endParaRPr lang="ru-RU" sz="2000"/>
          </a:p>
          <a:p>
            <a:r>
              <a:rPr lang="ru-RU" sz="2000"/>
              <a:t>Принцип Торрента – равный обмен информацией.</a:t>
            </a:r>
          </a:p>
          <a:p>
            <a:r>
              <a:rPr lang="ru-RU" sz="2000"/>
              <a:t>Принцип Социальной сети – организация широкой сети контактов по функциональному признаку (хобби, задача).</a:t>
            </a:r>
          </a:p>
          <a:p>
            <a:r>
              <a:rPr lang="ru-RU" sz="2000"/>
              <a:t>Принцип Твиттера – короткая, емкая информация с возможностью раскрыть тему при необходимости.</a:t>
            </a:r>
          </a:p>
          <a:p>
            <a:r>
              <a:rPr lang="ru-RU" sz="2000"/>
              <a:t>Принцип Блога – обучение через личный опыт и практику.</a:t>
            </a:r>
          </a:p>
          <a:p>
            <a:r>
              <a:rPr lang="ru-RU" sz="2000"/>
              <a:t>Принцип Вики – возможность дополнить и откорректировать информацию.</a:t>
            </a:r>
          </a:p>
          <a:p>
            <a:r>
              <a:rPr lang="ru-RU" sz="2000"/>
              <a:t>Принцип Поисковика – легкий доступ к необходимой информации.</a:t>
            </a:r>
          </a:p>
          <a:p>
            <a:r>
              <a:rPr lang="ru-RU" sz="2000"/>
              <a:t>Принцип Комментов – возможность видеть оценку информации другими членами сообщества. </a:t>
            </a:r>
          </a:p>
        </p:txBody>
      </p:sp>
    </p:spTree>
    <p:extLst>
      <p:ext uri="{BB962C8B-B14F-4D97-AF65-F5344CB8AC3E}">
        <p14:creationId xmlns:p14="http://schemas.microsoft.com/office/powerpoint/2010/main" val="3948479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/>
              <a:t>Образовательные технологии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844824"/>
            <a:ext cx="7772400" cy="4608511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sz="2200" dirty="0"/>
              <a:t>Понятие технологии в самом общем смысле означает совокупность методов и инструментов для достижения желаемого результата или </a:t>
            </a:r>
            <a:r>
              <a:rPr lang="ru-RU" sz="2200" dirty="0" err="1"/>
              <a:t>операционализированное</a:t>
            </a:r>
            <a:r>
              <a:rPr lang="ru-RU" sz="2200" dirty="0"/>
              <a:t> знание о том, как решать практические задачи. </a:t>
            </a:r>
          </a:p>
          <a:p>
            <a:pPr eaLnBrk="1" hangingPunct="1">
              <a:lnSpc>
                <a:spcPct val="90000"/>
              </a:lnSpc>
            </a:pPr>
            <a:r>
              <a:rPr lang="ru-RU" sz="2200" dirty="0"/>
              <a:t>Образовательные технологии представляют собой теоретически обоснованную совокупность способов, приемов и средств обучения, а также планомерную систему действий (взаимодействия) обучающихся и педагога, позволяющих достигать образовательные цели и получать запланированные результаты.</a:t>
            </a:r>
          </a:p>
          <a:p>
            <a:pPr eaLnBrk="1" hangingPunct="1">
              <a:lnSpc>
                <a:spcPct val="90000"/>
              </a:lnSpc>
            </a:pPr>
            <a:r>
              <a:rPr lang="ru-RU" sz="2200" dirty="0"/>
              <a:t>Образовательные технологии – это не столько точные предписания, сколько принципы организации деятельности обучающихся и учебного процесса в целом.</a:t>
            </a:r>
          </a:p>
        </p:txBody>
      </p:sp>
    </p:spTree>
    <p:extLst>
      <p:ext uri="{BB962C8B-B14F-4D97-AF65-F5344CB8AC3E}">
        <p14:creationId xmlns:p14="http://schemas.microsoft.com/office/powerpoint/2010/main" val="1744097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/>
              <a:t>Новые образовательные технологии обеспечивают: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988840"/>
            <a:ext cx="7772400" cy="446449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sz="2400" dirty="0"/>
              <a:t>продуктивность познавательной деятельности, творческий поиск, </a:t>
            </a:r>
            <a:r>
              <a:rPr lang="ru-RU" sz="2400" dirty="0" err="1"/>
              <a:t>самопроизводство</a:t>
            </a:r>
            <a:r>
              <a:rPr lang="ru-RU" sz="2400" dirty="0"/>
              <a:t> знаний;</a:t>
            </a:r>
          </a:p>
          <a:p>
            <a:pPr eaLnBrk="1" hangingPunct="1">
              <a:lnSpc>
                <a:spcPct val="90000"/>
              </a:lnSpc>
            </a:pPr>
            <a:r>
              <a:rPr lang="ru-RU" sz="2400" dirty="0"/>
              <a:t>личностно значимый и самоуправляемый характер выполняемой студентом деятельности;</a:t>
            </a:r>
          </a:p>
          <a:p>
            <a:pPr eaLnBrk="1" hangingPunct="1">
              <a:lnSpc>
                <a:spcPct val="90000"/>
              </a:lnSpc>
            </a:pPr>
            <a:r>
              <a:rPr lang="ru-RU" sz="2400" dirty="0"/>
              <a:t>решение реальных профессиональных или </a:t>
            </a:r>
            <a:r>
              <a:rPr lang="ru-RU" sz="2400" dirty="0" err="1"/>
              <a:t>квазипрофессиональных</a:t>
            </a:r>
            <a:r>
              <a:rPr lang="ru-RU" sz="2400" dirty="0"/>
              <a:t> задач (контекстный характер обучения);</a:t>
            </a:r>
          </a:p>
          <a:p>
            <a:pPr eaLnBrk="1" hangingPunct="1">
              <a:lnSpc>
                <a:spcPct val="90000"/>
              </a:lnSpc>
            </a:pPr>
            <a:r>
              <a:rPr lang="ru-RU" sz="2400" dirty="0"/>
              <a:t>групповое взаимодействие и выполнение разных ролей;</a:t>
            </a:r>
          </a:p>
          <a:p>
            <a:pPr eaLnBrk="1" hangingPunct="1">
              <a:lnSpc>
                <a:spcPct val="90000"/>
              </a:lnSpc>
            </a:pPr>
            <a:r>
              <a:rPr lang="ru-RU" sz="2400" dirty="0"/>
              <a:t>актуализацию и развитие личностных ресурсов студентов.</a:t>
            </a:r>
          </a:p>
        </p:txBody>
      </p:sp>
    </p:spTree>
    <p:extLst>
      <p:ext uri="{BB962C8B-B14F-4D97-AF65-F5344CB8AC3E}">
        <p14:creationId xmlns:p14="http://schemas.microsoft.com/office/powerpoint/2010/main" val="339078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Технология проектов </a:t>
            </a:r>
          </a:p>
        </p:txBody>
      </p:sp>
      <p:sp>
        <p:nvSpPr>
          <p:cNvPr id="18435" name="Содержимое 2"/>
          <p:cNvSpPr>
            <a:spLocks noGrp="1"/>
          </p:cNvSpPr>
          <p:nvPr>
            <p:ph idx="1"/>
          </p:nvPr>
        </p:nvSpPr>
        <p:spPr>
          <a:xfrm>
            <a:off x="611188" y="1600200"/>
            <a:ext cx="8353425" cy="4530725"/>
          </a:xfrm>
        </p:spPr>
        <p:txBody>
          <a:bodyPr/>
          <a:lstStyle/>
          <a:p>
            <a:r>
              <a:rPr lang="ru-RU" sz="2000"/>
              <a:t>Учебное проектирование – специально организованный педагогом и самостоятельно выполняемый обучающимися комплекс действий, завершающихся созданием продукта и его представлением (защитой). </a:t>
            </a:r>
          </a:p>
          <a:p>
            <a:r>
              <a:rPr lang="ru-RU" sz="2000"/>
              <a:t>В качестве продукта может выступать модель объекта, процесса, явления (в том числе теоретическое описание, схема), методика, действующий образец, программа, информационный ресурс.</a:t>
            </a:r>
          </a:p>
          <a:p>
            <a:r>
              <a:rPr lang="ru-RU" sz="2000"/>
              <a:t>Студенты ставят проблему, разрабатывают план работы, руководят групповыми мероприятиями, выполняют задания, анализируют результаты решения задач, корректируют работу. </a:t>
            </a:r>
          </a:p>
          <a:p>
            <a:r>
              <a:rPr lang="ru-RU" sz="2000"/>
              <a:t>Преподаватель обеспечивает направленность работы студентов в соответствии с целями курса, поддерживает, стимулирует самостоятельное мышление и рефлексию, консультирует и участвует в контроле и оценке результатов проекта.</a:t>
            </a:r>
          </a:p>
        </p:txBody>
      </p:sp>
    </p:spTree>
    <p:extLst>
      <p:ext uri="{BB962C8B-B14F-4D97-AF65-F5344CB8AC3E}">
        <p14:creationId xmlns:p14="http://schemas.microsoft.com/office/powerpoint/2010/main" val="27944456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/>
              <a:t>Проектные образовательные технологии позволяют: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556792"/>
            <a:ext cx="7772400" cy="489654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sz="2200" dirty="0"/>
              <a:t>интегрировать знания и умения студентов, развивать способности решения целостных проблем;</a:t>
            </a:r>
          </a:p>
          <a:p>
            <a:pPr eaLnBrk="1" hangingPunct="1">
              <a:lnSpc>
                <a:spcPct val="90000"/>
              </a:lnSpc>
            </a:pPr>
            <a:r>
              <a:rPr lang="ru-RU" sz="2200" dirty="0"/>
              <a:t>развивать умения нахождения, систематизации и интерпретации информации;</a:t>
            </a:r>
          </a:p>
          <a:p>
            <a:pPr eaLnBrk="1" hangingPunct="1">
              <a:lnSpc>
                <a:spcPct val="90000"/>
              </a:lnSpc>
            </a:pPr>
            <a:r>
              <a:rPr lang="ru-RU" sz="2200" dirty="0"/>
              <a:t>активизировать и индивидуализировать процесс обучения;</a:t>
            </a:r>
          </a:p>
          <a:p>
            <a:pPr eaLnBrk="1" hangingPunct="1">
              <a:lnSpc>
                <a:spcPct val="90000"/>
              </a:lnSpc>
            </a:pPr>
            <a:r>
              <a:rPr lang="ru-RU" sz="2200" dirty="0"/>
              <a:t>повышать внутреннюю мотивацию студентов к овладению профессиональным опытом;</a:t>
            </a:r>
          </a:p>
          <a:p>
            <a:pPr eaLnBrk="1" hangingPunct="1">
              <a:lnSpc>
                <a:spcPct val="90000"/>
              </a:lnSpc>
            </a:pPr>
            <a:r>
              <a:rPr lang="ru-RU" sz="2200" dirty="0"/>
              <a:t>совершенствовать коммуникативную компетентность обучающихся, умения работать в группе и публично представлять результаты работы;</a:t>
            </a:r>
          </a:p>
          <a:p>
            <a:pPr eaLnBrk="1" hangingPunct="1">
              <a:lnSpc>
                <a:spcPct val="90000"/>
              </a:lnSpc>
            </a:pPr>
            <a:r>
              <a:rPr lang="ru-RU" sz="2200" dirty="0"/>
              <a:t>развивать личностные качества студентов, их творческий потенциал, инициативу, ответственность, самостоятельность, саморегуляцию, уверенность в себе.</a:t>
            </a:r>
          </a:p>
        </p:txBody>
      </p:sp>
    </p:spTree>
    <p:extLst>
      <p:ext uri="{BB962C8B-B14F-4D97-AF65-F5344CB8AC3E}">
        <p14:creationId xmlns:p14="http://schemas.microsoft.com/office/powerpoint/2010/main" val="2259270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/>
              <a:t>Интерактивные образовательные технологии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844824"/>
            <a:ext cx="7772400" cy="4608511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sz="2400" dirty="0"/>
              <a:t>Интерактивные образовательные технологии позволяют, опираясь на индивидуальный опыт каждого студента, организовать процесс совместного обучения, в ходе которого идет обмен знаниями, идеями, способами деятельности.</a:t>
            </a:r>
          </a:p>
          <a:p>
            <a:pPr eaLnBrk="1" hangingPunct="1">
              <a:lnSpc>
                <a:spcPct val="90000"/>
              </a:lnSpc>
            </a:pPr>
            <a:r>
              <a:rPr lang="ru-RU" sz="2400" dirty="0"/>
              <a:t>К интерактивным можно отнести: дискуссионные и игровые методы обучения, в случае коллективного участия – проектные и тренинговые образовательные технологии, а также информационные, позволяющие организовать дистанционное взаимодействие.</a:t>
            </a:r>
          </a:p>
        </p:txBody>
      </p:sp>
    </p:spTree>
    <p:extLst>
      <p:ext uri="{BB962C8B-B14F-4D97-AF65-F5344CB8AC3E}">
        <p14:creationId xmlns:p14="http://schemas.microsoft.com/office/powerpoint/2010/main" val="19394123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/>
              <a:t>Интерактивные образовательные технологии способствуют: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556792"/>
            <a:ext cx="7772400" cy="489654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sz="2000" dirty="0"/>
              <a:t>интенсификации процесса понимания, усвоения и творческого применения знаний;</a:t>
            </a:r>
          </a:p>
          <a:p>
            <a:pPr eaLnBrk="1" hangingPunct="1">
              <a:lnSpc>
                <a:spcPct val="90000"/>
              </a:lnSpc>
            </a:pPr>
            <a:r>
              <a:rPr lang="ru-RU" sz="2000" dirty="0"/>
              <a:t>разностороннему анализу профессиональной реальности, формированию представлений о том, что большинство проблем имеет множество решений;</a:t>
            </a:r>
          </a:p>
          <a:p>
            <a:pPr eaLnBrk="1" hangingPunct="1">
              <a:lnSpc>
                <a:spcPct val="90000"/>
              </a:lnSpc>
            </a:pPr>
            <a:r>
              <a:rPr lang="ru-RU" sz="2000" dirty="0"/>
              <a:t>освоению студентами нового опыта, новых ролей, ситуаций, «</a:t>
            </a:r>
            <a:r>
              <a:rPr lang="ru-RU" sz="2000" dirty="0" err="1"/>
              <a:t>примериванию</a:t>
            </a:r>
            <a:r>
              <a:rPr lang="ru-RU" sz="2000" dirty="0"/>
              <a:t>» новых позиций;</a:t>
            </a:r>
          </a:p>
          <a:p>
            <a:pPr eaLnBrk="1" hangingPunct="1">
              <a:lnSpc>
                <a:spcPct val="90000"/>
              </a:lnSpc>
            </a:pPr>
            <a:r>
              <a:rPr lang="ru-RU" sz="2000" dirty="0"/>
              <a:t>развитию активности, повышению мотивации, созданию атмосферы интеллектуального соперничества;</a:t>
            </a:r>
          </a:p>
          <a:p>
            <a:pPr eaLnBrk="1" hangingPunct="1">
              <a:lnSpc>
                <a:spcPct val="90000"/>
              </a:lnSpc>
            </a:pPr>
            <a:r>
              <a:rPr lang="ru-RU" sz="2000" dirty="0"/>
              <a:t>развитию толерантности, коммуникативных способностей, умений аргументировать и отстаивать свою позицию, умений принимать обоснованные решения;</a:t>
            </a:r>
          </a:p>
          <a:p>
            <a:pPr eaLnBrk="1" hangingPunct="1">
              <a:lnSpc>
                <a:spcPct val="90000"/>
              </a:lnSpc>
            </a:pPr>
            <a:r>
              <a:rPr lang="ru-RU" sz="2000" dirty="0"/>
              <a:t>принятию группового решения, производящего убеждающее воздействие;</a:t>
            </a:r>
          </a:p>
          <a:p>
            <a:pPr eaLnBrk="1" hangingPunct="1">
              <a:lnSpc>
                <a:spcPct val="90000"/>
              </a:lnSpc>
            </a:pPr>
            <a:r>
              <a:rPr lang="ru-RU" sz="2000" dirty="0"/>
              <a:t>удовлетворению потребностей студентов в творческой самореализации и самоутверждении.</a:t>
            </a:r>
          </a:p>
        </p:txBody>
      </p:sp>
    </p:spTree>
    <p:extLst>
      <p:ext uri="{BB962C8B-B14F-4D97-AF65-F5344CB8AC3E}">
        <p14:creationId xmlns:p14="http://schemas.microsoft.com/office/powerpoint/2010/main" val="39135572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/>
              <a:t>Информационные образовательные технологии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844824"/>
            <a:ext cx="7772400" cy="4608511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sz="2400" dirty="0"/>
              <a:t>основаны на использовании в обучении компьютера, мультимедийных средств (аудиовизуальных, гипертекстов, гипермедиа), ресурсов Интернета, электронных учебников и справочников, работы в режиме </a:t>
            </a:r>
            <a:r>
              <a:rPr lang="ru-RU" sz="2400" dirty="0" err="1"/>
              <a:t>on-line</a:t>
            </a:r>
            <a:r>
              <a:rPr lang="ru-RU" sz="2400" dirty="0"/>
              <a:t> и др.;</a:t>
            </a:r>
          </a:p>
          <a:p>
            <a:pPr eaLnBrk="1" hangingPunct="1">
              <a:lnSpc>
                <a:spcPct val="90000"/>
              </a:lnSpc>
            </a:pPr>
            <a:r>
              <a:rPr lang="ru-RU" sz="2400" dirty="0"/>
              <a:t>обеспечивают разнообразие форматов представления информации (гипертекст, видео, звук и другие формы мультимедийных способов создания «виртуальной реальности»);</a:t>
            </a:r>
          </a:p>
          <a:p>
            <a:pPr eaLnBrk="1" hangingPunct="1">
              <a:lnSpc>
                <a:spcPct val="90000"/>
              </a:lnSpc>
            </a:pPr>
            <a:r>
              <a:rPr lang="ru-RU" sz="2400" dirty="0"/>
              <a:t>становятся фактором расширения пространственных, временных, коммуникативных и других границ обучения.</a:t>
            </a:r>
          </a:p>
          <a:p>
            <a:pPr eaLnBrk="1" hangingPunct="1">
              <a:lnSpc>
                <a:spcPct val="90000"/>
              </a:lnSpc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7267653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3600" dirty="0"/>
              <a:t>Информационные образовательные технологии способствуют: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556792"/>
            <a:ext cx="7772400" cy="489654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sz="2200" dirty="0"/>
              <a:t>организации электронного обучения (e-</a:t>
            </a:r>
            <a:r>
              <a:rPr lang="ru-RU" sz="2200" dirty="0" err="1"/>
              <a:t>Learning</a:t>
            </a:r>
            <a:r>
              <a:rPr lang="ru-RU" sz="2200" dirty="0"/>
              <a:t>), в </a:t>
            </a:r>
            <a:r>
              <a:rPr lang="ru-RU" sz="2200" dirty="0" err="1"/>
              <a:t>т.ч</a:t>
            </a:r>
            <a:r>
              <a:rPr lang="ru-RU" sz="2200" dirty="0"/>
              <a:t>. в интерактивном и/или дистанционном форматах;</a:t>
            </a:r>
          </a:p>
          <a:p>
            <a:pPr eaLnBrk="1" hangingPunct="1">
              <a:lnSpc>
                <a:spcPct val="90000"/>
              </a:lnSpc>
            </a:pPr>
            <a:r>
              <a:rPr lang="ru-RU" sz="2200" dirty="0"/>
              <a:t>обеспечению дистанционного взаимодействия между субъектами образования посредством электронной образовательной среды, чатов, виртуальных конференций, вебинаров и пр. </a:t>
            </a:r>
          </a:p>
          <a:p>
            <a:pPr eaLnBrk="1" hangingPunct="1">
              <a:lnSpc>
                <a:spcPct val="90000"/>
              </a:lnSpc>
            </a:pPr>
            <a:r>
              <a:rPr lang="ru-RU" sz="2200" dirty="0"/>
              <a:t>переходу студентов к индивидуализированной и само-управляемой учебной деятельности;</a:t>
            </a:r>
          </a:p>
          <a:p>
            <a:pPr eaLnBrk="1" hangingPunct="1">
              <a:lnSpc>
                <a:spcPct val="90000"/>
              </a:lnSpc>
            </a:pPr>
            <a:r>
              <a:rPr lang="ru-RU" sz="2200" dirty="0"/>
              <a:t>формированию профессиональных умений и навыков с помощью компьютерных симуляций;</a:t>
            </a:r>
          </a:p>
          <a:p>
            <a:pPr eaLnBrk="1" hangingPunct="1">
              <a:lnSpc>
                <a:spcPct val="90000"/>
              </a:lnSpc>
            </a:pPr>
            <a:r>
              <a:rPr lang="ru-RU" sz="2200" dirty="0"/>
              <a:t>управлению непрерывным самообразованием посредством использования социальных сетей и сервисов как источника советов и рекомендаций, участии в неформальных профессиональных группах, открытых сетевых курсах.</a:t>
            </a:r>
          </a:p>
        </p:txBody>
      </p:sp>
    </p:spTree>
    <p:extLst>
      <p:ext uri="{BB962C8B-B14F-4D97-AF65-F5344CB8AC3E}">
        <p14:creationId xmlns:p14="http://schemas.microsoft.com/office/powerpoint/2010/main" val="3849819783"/>
      </p:ext>
    </p:extLst>
  </p:cSld>
  <p:clrMapOvr>
    <a:masterClrMapping/>
  </p:clrMapOvr>
</p:sld>
</file>

<file path=ppt/theme/theme1.xml><?xml version="1.0" encoding="utf-8"?>
<a:theme xmlns:a="http://schemas.openxmlformats.org/drawingml/2006/main" name="Слои">
  <a:themeElements>
    <a:clrScheme name="Слои 6">
      <a:dk1>
        <a:srgbClr val="000000"/>
      </a:dk1>
      <a:lt1>
        <a:srgbClr val="FFFFE1"/>
      </a:lt1>
      <a:dk2>
        <a:srgbClr val="330033"/>
      </a:dk2>
      <a:lt2>
        <a:srgbClr val="330033"/>
      </a:lt2>
      <a:accent1>
        <a:srgbClr val="CCCC99"/>
      </a:accent1>
      <a:accent2>
        <a:srgbClr val="FF0000"/>
      </a:accent2>
      <a:accent3>
        <a:srgbClr val="FFFFEE"/>
      </a:accent3>
      <a:accent4>
        <a:srgbClr val="000000"/>
      </a:accent4>
      <a:accent5>
        <a:srgbClr val="E2E2CA"/>
      </a:accent5>
      <a:accent6>
        <a:srgbClr val="E70000"/>
      </a:accent6>
      <a:hlink>
        <a:srgbClr val="990033"/>
      </a:hlink>
      <a:folHlink>
        <a:srgbClr val="B2B2B2"/>
      </a:folHlink>
    </a:clrScheme>
    <a:fontScheme name="Слои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Слои 1">
        <a:dk1>
          <a:srgbClr val="993300"/>
        </a:dk1>
        <a:lt1>
          <a:srgbClr val="CCCCCC"/>
        </a:lt1>
        <a:dk2>
          <a:srgbClr val="000000"/>
        </a:dk2>
        <a:lt2>
          <a:srgbClr val="FFFFFF"/>
        </a:lt2>
        <a:accent1>
          <a:srgbClr val="576F2B"/>
        </a:accent1>
        <a:accent2>
          <a:srgbClr val="666699"/>
        </a:accent2>
        <a:accent3>
          <a:srgbClr val="AAAAAA"/>
        </a:accent3>
        <a:accent4>
          <a:srgbClr val="AEAEAE"/>
        </a:accent4>
        <a:accent5>
          <a:srgbClr val="B4BBAC"/>
        </a:accent5>
        <a:accent6>
          <a:srgbClr val="5C5C8A"/>
        </a:accent6>
        <a:hlink>
          <a:srgbClr val="9933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лои 2">
        <a:dk1>
          <a:srgbClr val="993300"/>
        </a:dk1>
        <a:lt1>
          <a:srgbClr val="CCCCCC"/>
        </a:lt1>
        <a:dk2>
          <a:srgbClr val="330000"/>
        </a:dk2>
        <a:lt2>
          <a:srgbClr val="FFFFFF"/>
        </a:lt2>
        <a:accent1>
          <a:srgbClr val="996633"/>
        </a:accent1>
        <a:accent2>
          <a:srgbClr val="FF0000"/>
        </a:accent2>
        <a:accent3>
          <a:srgbClr val="ADAAAA"/>
        </a:accent3>
        <a:accent4>
          <a:srgbClr val="AEAEAE"/>
        </a:accent4>
        <a:accent5>
          <a:srgbClr val="CAB8AD"/>
        </a:accent5>
        <a:accent6>
          <a:srgbClr val="E70000"/>
        </a:accent6>
        <a:hlink>
          <a:srgbClr val="FF3300"/>
        </a:hlink>
        <a:folHlink>
          <a:srgbClr val="CC99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лои 3">
        <a:dk1>
          <a:srgbClr val="79788A"/>
        </a:dk1>
        <a:lt1>
          <a:srgbClr val="FFFFFF"/>
        </a:lt1>
        <a:dk2>
          <a:srgbClr val="21203C"/>
        </a:dk2>
        <a:lt2>
          <a:srgbClr val="FFFFCC"/>
        </a:lt2>
        <a:accent1>
          <a:srgbClr val="476077"/>
        </a:accent1>
        <a:accent2>
          <a:srgbClr val="676C5A"/>
        </a:accent2>
        <a:accent3>
          <a:srgbClr val="ABABAF"/>
        </a:accent3>
        <a:accent4>
          <a:srgbClr val="DADADA"/>
        </a:accent4>
        <a:accent5>
          <a:srgbClr val="B1B6BD"/>
        </a:accent5>
        <a:accent6>
          <a:srgbClr val="5D6151"/>
        </a:accent6>
        <a:hlink>
          <a:srgbClr val="666699"/>
        </a:hlink>
        <a:folHlink>
          <a:srgbClr val="8CB0A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лои 4">
        <a:dk1>
          <a:srgbClr val="455B41"/>
        </a:dk1>
        <a:lt1>
          <a:srgbClr val="FFFFCC"/>
        </a:lt1>
        <a:dk2>
          <a:srgbClr val="79A994"/>
        </a:dk2>
        <a:lt2>
          <a:srgbClr val="FFFFCC"/>
        </a:lt2>
        <a:accent1>
          <a:srgbClr val="517087"/>
        </a:accent1>
        <a:accent2>
          <a:srgbClr val="666699"/>
        </a:accent2>
        <a:accent3>
          <a:srgbClr val="BED1C8"/>
        </a:accent3>
        <a:accent4>
          <a:srgbClr val="DADAAE"/>
        </a:accent4>
        <a:accent5>
          <a:srgbClr val="B3BBC3"/>
        </a:accent5>
        <a:accent6>
          <a:srgbClr val="5C5C8A"/>
        </a:accent6>
        <a:hlink>
          <a:srgbClr val="993300"/>
        </a:hlink>
        <a:folHlink>
          <a:srgbClr val="A4AF6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лои 5">
        <a:dk1>
          <a:srgbClr val="330000"/>
        </a:dk1>
        <a:lt1>
          <a:srgbClr val="FF9900"/>
        </a:lt1>
        <a:dk2>
          <a:srgbClr val="FFFFFF"/>
        </a:dk2>
        <a:lt2>
          <a:srgbClr val="8B3111"/>
        </a:lt2>
        <a:accent1>
          <a:srgbClr val="DD6D07"/>
        </a:accent1>
        <a:accent2>
          <a:srgbClr val="CC9900"/>
        </a:accent2>
        <a:accent3>
          <a:srgbClr val="FFCAAA"/>
        </a:accent3>
        <a:accent4>
          <a:srgbClr val="2A0000"/>
        </a:accent4>
        <a:accent5>
          <a:srgbClr val="EBBAAA"/>
        </a:accent5>
        <a:accent6>
          <a:srgbClr val="B98A00"/>
        </a:accent6>
        <a:hlink>
          <a:srgbClr val="CC330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лои 6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CCCC99"/>
        </a:accent1>
        <a:accent2>
          <a:srgbClr val="FF0000"/>
        </a:accent2>
        <a:accent3>
          <a:srgbClr val="FFFFEE"/>
        </a:accent3>
        <a:accent4>
          <a:srgbClr val="000000"/>
        </a:accent4>
        <a:accent5>
          <a:srgbClr val="E2E2CA"/>
        </a:accent5>
        <a:accent6>
          <a:srgbClr val="E70000"/>
        </a:accent6>
        <a:hlink>
          <a:srgbClr val="9900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лои 7">
        <a:dk1>
          <a:srgbClr val="000000"/>
        </a:dk1>
        <a:lt1>
          <a:srgbClr val="FFFFFF"/>
        </a:lt1>
        <a:dk2>
          <a:srgbClr val="000000"/>
        </a:dk2>
        <a:lt2>
          <a:srgbClr val="891411"/>
        </a:lt2>
        <a:accent1>
          <a:srgbClr val="4F917E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B2C7C0"/>
        </a:accent5>
        <a:accent6>
          <a:srgbClr val="B98A00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лои 8">
        <a:dk1>
          <a:srgbClr val="000000"/>
        </a:dk1>
        <a:lt1>
          <a:srgbClr val="FFFFFF"/>
        </a:lt1>
        <a:dk2>
          <a:srgbClr val="CC0000"/>
        </a:dk2>
        <a:lt2>
          <a:srgbClr val="999966"/>
        </a:lt2>
        <a:accent1>
          <a:srgbClr val="CCCCCC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B9B95C"/>
        </a:accent6>
        <a:hlink>
          <a:srgbClr val="666699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лои 9">
        <a:dk1>
          <a:srgbClr val="000000"/>
        </a:dk1>
        <a:lt1>
          <a:srgbClr val="FFFFFF"/>
        </a:lt1>
        <a:dk2>
          <a:srgbClr val="FF0000"/>
        </a:dk2>
        <a:lt2>
          <a:srgbClr val="009999"/>
        </a:lt2>
        <a:accent1>
          <a:srgbClr val="C7B505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E0D7AA"/>
        </a:accent5>
        <a:accent6>
          <a:srgbClr val="E7E75C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лои 10">
        <a:dk1>
          <a:srgbClr val="000000"/>
        </a:dk1>
        <a:lt1>
          <a:srgbClr val="FFFFFF"/>
        </a:lt1>
        <a:dk2>
          <a:srgbClr val="660033"/>
        </a:dk2>
        <a:lt2>
          <a:srgbClr val="666699"/>
        </a:lt2>
        <a:accent1>
          <a:srgbClr val="95A3D1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C8CEE5"/>
        </a:accent5>
        <a:accent6>
          <a:srgbClr val="E7E75C"/>
        </a:accent6>
        <a:hlink>
          <a:srgbClr val="5A84D8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Layers</Template>
  <TotalTime>1930</TotalTime>
  <Words>1243</Words>
  <Application>Microsoft Office PowerPoint</Application>
  <PresentationFormat>Экран (4:3)</PresentationFormat>
  <Paragraphs>114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2" baseType="lpstr">
      <vt:lpstr>Arial</vt:lpstr>
      <vt:lpstr>Calibri</vt:lpstr>
      <vt:lpstr>Times New Roman</vt:lpstr>
      <vt:lpstr>Wingdings</vt:lpstr>
      <vt:lpstr>Слои</vt:lpstr>
      <vt:lpstr>Образовательные и развивающие технологии </vt:lpstr>
      <vt:lpstr>Образовательные технологии</vt:lpstr>
      <vt:lpstr>Новые образовательные технологии обеспечивают:</vt:lpstr>
      <vt:lpstr>Технология проектов </vt:lpstr>
      <vt:lpstr>Проектные образовательные технологии позволяют:</vt:lpstr>
      <vt:lpstr>Интерактивные образовательные технологии</vt:lpstr>
      <vt:lpstr>Интерактивные образовательные технологии способствуют:</vt:lpstr>
      <vt:lpstr>Информационные образовательные технологии</vt:lpstr>
      <vt:lpstr>Информационные образовательные технологии способствуют:</vt:lpstr>
      <vt:lpstr>Контекстные образовательные технологии</vt:lpstr>
      <vt:lpstr>Технология кейсов (кейс-стади)</vt:lpstr>
      <vt:lpstr>Личностно-развивающие образовательные технологии</vt:lpstr>
      <vt:lpstr>Необходимость использования личностно-развивающих образовательных технологий в профессиональной подготовке обусловлена: </vt:lpstr>
      <vt:lpstr>Модели образования: 1.0 (Сапегин К.В.) </vt:lpstr>
      <vt:lpstr>Модели образования: 1.5 (Сапегин К.В.) </vt:lpstr>
      <vt:lpstr>Модели образования: 2.0 (Сапегин К.В.) </vt:lpstr>
      <vt:lpstr>Модели образования: 3.0 (Сапегин К.В.) </vt:lpstr>
    </vt:vector>
  </TitlesOfParts>
  <Company>MoBIL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HOME</dc:creator>
  <cp:lastModifiedBy>Natalia</cp:lastModifiedBy>
  <cp:revision>178</cp:revision>
  <dcterms:created xsi:type="dcterms:W3CDTF">2010-10-24T06:30:42Z</dcterms:created>
  <dcterms:modified xsi:type="dcterms:W3CDTF">2016-10-18T07:28:16Z</dcterms:modified>
</cp:coreProperties>
</file>