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1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pPr/>
              <a:t>02.09.2016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11560" y="44624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Учебная карта дисциплины</a:t>
            </a:r>
            <a:endParaRPr lang="ru-RU" sz="32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00836207"/>
              </p:ext>
            </p:extLst>
          </p:nvPr>
        </p:nvGraphicFramePr>
        <p:xfrm>
          <a:off x="152400" y="629399"/>
          <a:ext cx="8884097" cy="5863461"/>
        </p:xfrm>
        <a:graphic>
          <a:graphicData uri="http://schemas.openxmlformats.org/drawingml/2006/table">
            <a:tbl>
              <a:tblPr firstRow="1" firstCol="1" bandRow="1"/>
              <a:tblGrid>
                <a:gridCol w="461398"/>
                <a:gridCol w="4206790"/>
                <a:gridCol w="470249"/>
                <a:gridCol w="274411"/>
                <a:gridCol w="3471249"/>
              </a:tblGrid>
              <a:tr h="7113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№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Виды контрольных мероприятий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Баллы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Рубежный контроль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(при наличии)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Модуль 1.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Письменный опрос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Лабораторная работа 1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Лабораторная работа 2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Лабораторная работа 3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Письменный контрольный опрос по теории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1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Модуль 2.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30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Письменный опрос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Лабораторная работа 5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Лабораторная работа 6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Лабораторная работа 7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9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Письменный контрольный опрос по теории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55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Бонусные баллы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Бонусные баллы начисляются за проявление академической активности на теоретических занятиях 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9458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Промежуточная аттестация в форме экзамена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40</a:t>
                      </a:r>
                      <a:endParaRPr lang="ru-RU" sz="16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Вопрос 1 – по модулю 1 (10 баллов)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Вопрос 2 – по модулю 2 (15 баллов)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Вопрос</a:t>
                      </a:r>
                      <a:r>
                        <a:rPr lang="ru-RU" sz="1600" baseline="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3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–по </a:t>
                      </a:r>
                      <a:r>
                        <a:rPr lang="ru-RU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модулю  1 или 2 (15 баллов</a:t>
                      </a:r>
                      <a:r>
                        <a:rPr lang="ru-RU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ru-RU" sz="16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5091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Итеративная модель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6" name="figure004" descr="Рис. 4. Итеративная модель предлагает использование итераций на всех этапах жизненного цикла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556792"/>
            <a:ext cx="889248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870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39552" y="3546623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Причины инициации проектов</a:t>
            </a:r>
            <a:endParaRPr lang="ru-R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908720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Временная ограниченность.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Уникальность результатов.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Последовательная разработка.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Выполняются людьми.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Ограниченная доступность ресурсов.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Все проекты планируются, исполняются и управляются.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6668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Свойства проекта</a:t>
            </a:r>
            <a:endParaRPr lang="ru-RU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14908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Требования рынка.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Нужды организации.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Требования заказчика.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Технологический прогресс.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b="1" dirty="0" smtClean="0"/>
              <a:t>Требования </a:t>
            </a:r>
            <a:r>
              <a:rPr lang="ru-RU" sz="2400" b="1" dirty="0" err="1" smtClean="0"/>
              <a:t>законадательства</a:t>
            </a:r>
            <a:r>
              <a:rPr lang="ru-RU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5519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24936" cy="4993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11560" y="44624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Изменение затрат и численности персонала проекта во времени</a:t>
            </a:r>
          </a:p>
        </p:txBody>
      </p:sp>
    </p:spTree>
    <p:extLst>
      <p:ext uri="{BB962C8B-B14F-4D97-AF65-F5344CB8AC3E}">
        <p14:creationId xmlns:p14="http://schemas.microsoft.com/office/powerpoint/2010/main" xmlns="" val="190129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302" y="1340768"/>
            <a:ext cx="853741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Влияние участников </a:t>
            </a:r>
            <a:r>
              <a:rPr lang="ru-RU" sz="4400" b="1" dirty="0" smtClean="0"/>
              <a:t>на проект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xmlns="" val="85850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167379" y="1676735"/>
            <a:ext cx="8646911" cy="4132785"/>
            <a:chOff x="2356" y="6822"/>
            <a:chExt cx="7200" cy="3441"/>
          </a:xfrm>
        </p:grpSpPr>
        <p:sp>
          <p:nvSpPr>
            <p:cNvPr id="5" name="AutoShape 36"/>
            <p:cNvSpPr>
              <a:spLocks noChangeAspect="1" noChangeArrowheads="1" noTextEdit="1"/>
            </p:cNvSpPr>
            <p:nvPr/>
          </p:nvSpPr>
          <p:spPr bwMode="auto">
            <a:xfrm>
              <a:off x="2356" y="6822"/>
              <a:ext cx="7200" cy="3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Rectangle 35"/>
            <p:cNvSpPr>
              <a:spLocks noChangeArrowheads="1"/>
            </p:cNvSpPr>
            <p:nvPr/>
          </p:nvSpPr>
          <p:spPr bwMode="auto">
            <a:xfrm>
              <a:off x="4264" y="7990"/>
              <a:ext cx="1277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Начальная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5889" y="7990"/>
              <a:ext cx="1901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Промежуточные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8138" y="7990"/>
              <a:ext cx="1279" cy="3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Конечная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32"/>
            <p:cNvSpPr>
              <a:spLocks noChangeArrowheads="1"/>
            </p:cNvSpPr>
            <p:nvPr/>
          </p:nvSpPr>
          <p:spPr bwMode="auto">
            <a:xfrm>
              <a:off x="4264" y="6822"/>
              <a:ext cx="1388" cy="3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Общая идея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31"/>
            <p:cNvSpPr>
              <a:spLocks noChangeShapeType="1"/>
            </p:cNvSpPr>
            <p:nvPr/>
          </p:nvSpPr>
          <p:spPr bwMode="auto">
            <a:xfrm>
              <a:off x="4398" y="7151"/>
              <a:ext cx="1" cy="8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4990" y="7207"/>
              <a:ext cx="3185" cy="3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Команда управления проектом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utoShape 29"/>
            <p:cNvSpPr>
              <a:spLocks noChangeShapeType="1"/>
            </p:cNvSpPr>
            <p:nvPr/>
          </p:nvSpPr>
          <p:spPr bwMode="auto">
            <a:xfrm>
              <a:off x="5176" y="7568"/>
              <a:ext cx="1" cy="4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2724" y="7257"/>
              <a:ext cx="1277" cy="3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Входы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2724" y="7990"/>
              <a:ext cx="1277" cy="3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Фазы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724" y="8900"/>
              <a:ext cx="1277" cy="3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Выходы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4209" y="8668"/>
              <a:ext cx="690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Устав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AutoShape 24"/>
            <p:cNvSpPr>
              <a:spLocks noChangeShapeType="1"/>
            </p:cNvSpPr>
            <p:nvPr/>
          </p:nvSpPr>
          <p:spPr bwMode="auto">
            <a:xfrm>
              <a:off x="4397" y="8374"/>
              <a:ext cx="1" cy="2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AutoShape 23"/>
            <p:cNvSpPr>
              <a:spLocks noChangeShapeType="1"/>
            </p:cNvSpPr>
            <p:nvPr/>
          </p:nvSpPr>
          <p:spPr bwMode="auto">
            <a:xfrm>
              <a:off x="5254" y="8374"/>
              <a:ext cx="1" cy="6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9" y="9070"/>
              <a:ext cx="1510" cy="5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Описание содержания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AutoShape 21"/>
            <p:cNvSpPr>
              <a:spLocks noChangeShapeType="1"/>
            </p:cNvSpPr>
            <p:nvPr/>
          </p:nvSpPr>
          <p:spPr bwMode="auto">
            <a:xfrm>
              <a:off x="6037" y="8374"/>
              <a:ext cx="1" cy="2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541" y="8668"/>
              <a:ext cx="690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План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AutoShape 19"/>
            <p:cNvSpPr>
              <a:spLocks noChangeShapeType="1"/>
            </p:cNvSpPr>
            <p:nvPr/>
          </p:nvSpPr>
          <p:spPr bwMode="auto">
            <a:xfrm>
              <a:off x="6415" y="8374"/>
              <a:ext cx="1" cy="6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037" y="9070"/>
              <a:ext cx="1026" cy="5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Базовый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план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17"/>
            <p:cNvSpPr>
              <a:spLocks noChangeShapeType="1"/>
            </p:cNvSpPr>
            <p:nvPr/>
          </p:nvSpPr>
          <p:spPr bwMode="auto">
            <a:xfrm>
              <a:off x="7160" y="8374"/>
              <a:ext cx="1" cy="2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574" y="8668"/>
              <a:ext cx="887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Прогресс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AutoShape 15"/>
            <p:cNvSpPr>
              <a:spLocks noChangeShapeType="1"/>
            </p:cNvSpPr>
            <p:nvPr/>
          </p:nvSpPr>
          <p:spPr bwMode="auto">
            <a:xfrm>
              <a:off x="7680" y="8374"/>
              <a:ext cx="1" cy="6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7149" y="9070"/>
              <a:ext cx="1026" cy="3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Приемка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2724" y="9677"/>
              <a:ext cx="1277" cy="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Конечный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результат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AutoShape 12"/>
            <p:cNvSpPr>
              <a:spLocks noChangeShapeType="1"/>
            </p:cNvSpPr>
            <p:nvPr/>
          </p:nvSpPr>
          <p:spPr bwMode="auto">
            <a:xfrm>
              <a:off x="2589" y="7745"/>
              <a:ext cx="683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AutoShape 11"/>
            <p:cNvSpPr>
              <a:spLocks noChangeShapeType="1"/>
            </p:cNvSpPr>
            <p:nvPr/>
          </p:nvSpPr>
          <p:spPr bwMode="auto">
            <a:xfrm>
              <a:off x="2589" y="8515"/>
              <a:ext cx="683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AutoShape 10"/>
            <p:cNvSpPr>
              <a:spLocks noChangeShapeType="1"/>
            </p:cNvSpPr>
            <p:nvPr/>
          </p:nvSpPr>
          <p:spPr bwMode="auto">
            <a:xfrm>
              <a:off x="2589" y="9633"/>
              <a:ext cx="683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2" name="AutoShape 9"/>
            <p:cNvSpPr>
              <a:spLocks noChangeShapeType="1"/>
            </p:cNvSpPr>
            <p:nvPr/>
          </p:nvSpPr>
          <p:spPr bwMode="auto">
            <a:xfrm>
              <a:off x="8230" y="8374"/>
              <a:ext cx="1" cy="2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3" name="Rectangle 8"/>
            <p:cNvSpPr>
              <a:spLocks noChangeArrowheads="1"/>
            </p:cNvSpPr>
            <p:nvPr/>
          </p:nvSpPr>
          <p:spPr bwMode="auto">
            <a:xfrm>
              <a:off x="7845" y="8668"/>
              <a:ext cx="1051" cy="3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Одобрение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5" name="AutoShape 7"/>
            <p:cNvSpPr>
              <a:spLocks noChangeShapeType="1"/>
            </p:cNvSpPr>
            <p:nvPr/>
          </p:nvSpPr>
          <p:spPr bwMode="auto">
            <a:xfrm>
              <a:off x="9062" y="8374"/>
              <a:ext cx="1" cy="6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6" name="Rectangle 6"/>
            <p:cNvSpPr>
              <a:spLocks noChangeArrowheads="1"/>
            </p:cNvSpPr>
            <p:nvPr/>
          </p:nvSpPr>
          <p:spPr bwMode="auto">
            <a:xfrm>
              <a:off x="8109" y="9070"/>
              <a:ext cx="1093" cy="5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Передача</a:t>
              </a:r>
              <a:endParaRPr kumimoji="0" lang="ru-RU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заказчику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8511" y="9871"/>
              <a:ext cx="917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Продукт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8" name="AutoShape 4"/>
            <p:cNvSpPr>
              <a:spLocks noChangeArrowheads="1"/>
            </p:cNvSpPr>
            <p:nvPr/>
          </p:nvSpPr>
          <p:spPr bwMode="auto">
            <a:xfrm>
              <a:off x="5541" y="8113"/>
              <a:ext cx="348" cy="114"/>
            </a:xfrm>
            <a:prstGeom prst="rightArrow">
              <a:avLst>
                <a:gd name="adj1" fmla="val 50000"/>
                <a:gd name="adj2" fmla="val 763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79" name="AutoShape 3"/>
            <p:cNvSpPr>
              <a:spLocks noChangeArrowheads="1"/>
            </p:cNvSpPr>
            <p:nvPr/>
          </p:nvSpPr>
          <p:spPr bwMode="auto">
            <a:xfrm>
              <a:off x="7790" y="8113"/>
              <a:ext cx="348" cy="114"/>
            </a:xfrm>
            <a:prstGeom prst="rightArrow">
              <a:avLst>
                <a:gd name="adj1" fmla="val 50000"/>
                <a:gd name="adj2" fmla="val 7631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80" name="AutoShape 2"/>
            <p:cNvSpPr>
              <a:spLocks noChangeArrowheads="1"/>
            </p:cNvSpPr>
            <p:nvPr/>
          </p:nvSpPr>
          <p:spPr bwMode="auto">
            <a:xfrm>
              <a:off x="9269" y="8374"/>
              <a:ext cx="148" cy="1534"/>
            </a:xfrm>
            <a:prstGeom prst="downArrow">
              <a:avLst>
                <a:gd name="adj1" fmla="val 50000"/>
                <a:gd name="adj2" fmla="val 259122"/>
              </a:avLst>
            </a:prstGeom>
            <a:solidFill>
              <a:srgbClr val="FFFFFF">
                <a:alpha val="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3081" name="TextBox 3080"/>
          <p:cNvSpPr txBox="1"/>
          <p:nvPr/>
        </p:nvSpPr>
        <p:spPr>
          <a:xfrm>
            <a:off x="626748" y="152400"/>
            <a:ext cx="812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Последовательность фаз в жизненном цикле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195926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Жизненный цикл продукта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7" y="1844824"/>
            <a:ext cx="8583915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30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Каскадная модель</a:t>
            </a:r>
            <a:endParaRPr lang="ru-RU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0462" y="898386"/>
            <a:ext cx="68230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3694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V</a:t>
            </a:r>
            <a:r>
              <a:rPr lang="ru-RU" sz="4000" b="1" dirty="0" smtClean="0"/>
              <a:t>-образная модель</a:t>
            </a:r>
            <a:endParaRPr lang="ru-RU" sz="4000" b="1" dirty="0"/>
          </a:p>
        </p:txBody>
      </p:sp>
      <p:pic>
        <p:nvPicPr>
          <p:cNvPr id="6" name="figure002" descr="Рис. 2. V-образная модель позволяет гораздо лучше контролировать результат на предмет его соответствия ожиданиям, поскольку сфокусирована на тестировании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196752"/>
            <a:ext cx="734481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8340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9525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Спиральная модель</a:t>
            </a:r>
            <a:endParaRPr lang="ru-RU" sz="4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630541"/>
            <a:ext cx="8461730" cy="611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88616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217</Words>
  <Application>Microsoft Office PowerPoint</Application>
  <PresentationFormat>Экран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USN Team</cp:lastModifiedBy>
  <cp:revision>7</cp:revision>
  <dcterms:created xsi:type="dcterms:W3CDTF">2015-09-08T08:43:47Z</dcterms:created>
  <dcterms:modified xsi:type="dcterms:W3CDTF">2016-09-02T18:31:11Z</dcterms:modified>
</cp:coreProperties>
</file>