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8" autoAdjust="0"/>
    <p:restoredTop sz="86358" autoAdjust="0"/>
  </p:normalViewPr>
  <p:slideViewPr>
    <p:cSldViewPr>
      <p:cViewPr varScale="1">
        <p:scale>
          <a:sx n="61" d="100"/>
          <a:sy n="61" d="100"/>
        </p:scale>
        <p:origin x="-37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Процессы исполнения</a:t>
            </a:r>
            <a:endParaRPr lang="ru-RU" sz="4400" b="1" dirty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187624" y="640990"/>
            <a:ext cx="6651848" cy="6219664"/>
            <a:chOff x="2360" y="1865"/>
            <a:chExt cx="7200" cy="7154"/>
          </a:xfrm>
        </p:grpSpPr>
        <p:sp>
          <p:nvSpPr>
            <p:cNvPr id="7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360" y="1865"/>
              <a:ext cx="7200" cy="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3756" y="2059"/>
              <a:ext cx="4437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Процессы инициации и планирования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5756" y="2519"/>
              <a:ext cx="429" cy="40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3796" y="2924"/>
              <a:ext cx="4437" cy="7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Руководство и управление исполнением проекта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423" y="4225"/>
              <a:ext cx="2214" cy="9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Запрос  информации у продавцов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907" y="4225"/>
              <a:ext cx="2215" cy="9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Набор команды проекта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296" y="4225"/>
              <a:ext cx="2215" cy="9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Процесс обеспечения качества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423" y="5630"/>
              <a:ext cx="2214" cy="9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Выбор продавцов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07" y="5630"/>
              <a:ext cx="2215" cy="9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Развитие команды проекта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10"/>
            <p:cNvSpPr>
              <a:spLocks noChangeShapeType="1"/>
            </p:cNvSpPr>
            <p:nvPr/>
          </p:nvSpPr>
          <p:spPr bwMode="auto">
            <a:xfrm rot="5400000">
              <a:off x="5725" y="3935"/>
              <a:ext cx="5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AutoShape 9"/>
            <p:cNvSpPr>
              <a:spLocks noChangeShapeType="1"/>
            </p:cNvSpPr>
            <p:nvPr/>
          </p:nvSpPr>
          <p:spPr bwMode="auto">
            <a:xfrm rot="5400000">
              <a:off x="4482" y="2694"/>
              <a:ext cx="579" cy="248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AutoShape 8"/>
            <p:cNvSpPr>
              <a:spLocks noChangeShapeType="1"/>
            </p:cNvSpPr>
            <p:nvPr/>
          </p:nvSpPr>
          <p:spPr bwMode="auto">
            <a:xfrm rot="16200000" flipH="1">
              <a:off x="6919" y="2741"/>
              <a:ext cx="579" cy="239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AutoShape 7"/>
            <p:cNvSpPr>
              <a:spLocks noChangeShapeType="1"/>
            </p:cNvSpPr>
            <p:nvPr/>
          </p:nvSpPr>
          <p:spPr bwMode="auto">
            <a:xfrm>
              <a:off x="6014" y="5146"/>
              <a:ext cx="1" cy="4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AutoShape 6"/>
            <p:cNvSpPr>
              <a:spLocks noChangeShapeType="1"/>
            </p:cNvSpPr>
            <p:nvPr/>
          </p:nvSpPr>
          <p:spPr bwMode="auto">
            <a:xfrm>
              <a:off x="3530" y="5146"/>
              <a:ext cx="1" cy="4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907" y="7089"/>
              <a:ext cx="2215" cy="9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Распространение информации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4"/>
            <p:cNvSpPr>
              <a:spLocks noChangeShapeType="1"/>
            </p:cNvSpPr>
            <p:nvPr/>
          </p:nvSpPr>
          <p:spPr bwMode="auto">
            <a:xfrm>
              <a:off x="6014" y="6551"/>
              <a:ext cx="1" cy="5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5756" y="8011"/>
              <a:ext cx="429" cy="40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3756" y="8415"/>
              <a:ext cx="4437" cy="4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Процессы мониторинга и завершения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7530" y="476672"/>
            <a:ext cx="89809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200" b="1" dirty="0" smtClean="0"/>
              <a:t>6. Ключевые </a:t>
            </a:r>
            <a:r>
              <a:rPr lang="ru-RU" sz="2200" b="1" dirty="0"/>
              <a:t>участники и заинтересованные стороны </a:t>
            </a:r>
          </a:p>
          <a:p>
            <a:r>
              <a:rPr lang="ru-RU" sz="2200" b="1" dirty="0"/>
              <a:t>6.1. Спонсор проекта — директор Департамента информатизации ОАО «XYZ» </a:t>
            </a:r>
            <a:r>
              <a:rPr lang="ru-RU" sz="2200" b="1" dirty="0" err="1"/>
              <a:t>В.Васильев</a:t>
            </a:r>
            <a:r>
              <a:rPr lang="ru-RU" sz="2200" b="1" dirty="0"/>
              <a:t>. </a:t>
            </a:r>
            <a:br>
              <a:rPr lang="ru-RU" sz="2200" b="1" dirty="0"/>
            </a:br>
            <a:r>
              <a:rPr lang="ru-RU" sz="2200" b="1" dirty="0"/>
              <a:t>6.2. Заказчик — начальник Отдела «123» </a:t>
            </a:r>
            <a:r>
              <a:rPr lang="ru-RU" sz="2200" b="1" dirty="0" err="1"/>
              <a:t>Ф.Федотов</a:t>
            </a:r>
            <a:r>
              <a:rPr lang="ru-RU" sz="2200" b="1" dirty="0"/>
              <a:t> </a:t>
            </a:r>
            <a:br>
              <a:rPr lang="ru-RU" sz="2200" b="1" dirty="0"/>
            </a:br>
            <a:r>
              <a:rPr lang="ru-RU" sz="2200" b="1" dirty="0"/>
              <a:t>6.3. Пользователи автоматизированной системы: </a:t>
            </a:r>
            <a:br>
              <a:rPr lang="ru-RU" sz="2200" b="1" dirty="0"/>
            </a:br>
            <a:r>
              <a:rPr lang="ru-RU" sz="2200" b="1" dirty="0" smtClean="0"/>
              <a:t>6.3.1. Клиенты ОАО «XYZ» (поиск и заказ документации). </a:t>
            </a:r>
            <a:br>
              <a:rPr lang="ru-RU" sz="2200" b="1" dirty="0" smtClean="0"/>
            </a:br>
            <a:r>
              <a:rPr lang="ru-RU" sz="2200" b="1" dirty="0" smtClean="0"/>
              <a:t>6.3.2. Руководство ОАО «XYZ» (анализ деятельности Отдела «123»). </a:t>
            </a:r>
            <a:br>
              <a:rPr lang="ru-RU" sz="2200" b="1" dirty="0" smtClean="0"/>
            </a:br>
            <a:r>
              <a:rPr lang="ru-RU" sz="2200" b="1" dirty="0" smtClean="0"/>
              <a:t>6.3.3. Сотрудники производственных департаментов ОАО «XYZ» (сопровождение каталога). </a:t>
            </a:r>
            <a:br>
              <a:rPr lang="ru-RU" sz="2200" b="1" dirty="0" smtClean="0"/>
            </a:br>
            <a:r>
              <a:rPr lang="ru-RU" sz="2200" b="1" dirty="0" smtClean="0"/>
              <a:t>6.3.4. Сотрудники Отдела «123» (обработка заявок и поставка документации). </a:t>
            </a:r>
            <a:br>
              <a:rPr lang="ru-RU" sz="2200" b="1" dirty="0" smtClean="0"/>
            </a:br>
            <a:r>
              <a:rPr lang="ru-RU" sz="2200" b="1" dirty="0" smtClean="0"/>
              <a:t>6.3.5. Сотрудники департамента информатизации ОАО «XYZ» (администрирование системы). </a:t>
            </a:r>
            <a:r>
              <a:rPr lang="ru-RU" sz="2200" b="1" dirty="0"/>
              <a:t/>
            </a:r>
            <a:br>
              <a:rPr lang="ru-RU" sz="2200" b="1" dirty="0"/>
            </a:br>
            <a:r>
              <a:rPr lang="ru-RU" sz="2200" b="1" dirty="0" smtClean="0"/>
              <a:t>6.4.</a:t>
            </a:r>
            <a:r>
              <a:rPr lang="ru-RU" sz="2200" b="1" dirty="0"/>
              <a:t> Куратор проекта — начальник отдела заказных разработок </a:t>
            </a:r>
            <a:r>
              <a:rPr lang="ru-RU" sz="2200" b="1" dirty="0" err="1"/>
              <a:t>И.Иванов</a:t>
            </a:r>
            <a:r>
              <a:rPr lang="ru-RU" sz="2200" b="1" dirty="0"/>
              <a:t>. </a:t>
            </a:r>
            <a:br>
              <a:rPr lang="ru-RU" sz="2200" b="1" dirty="0"/>
            </a:br>
            <a:r>
              <a:rPr lang="ru-RU" sz="2200" b="1" dirty="0" smtClean="0"/>
              <a:t>6.5.</a:t>
            </a:r>
            <a:r>
              <a:rPr lang="ru-RU" sz="2200" b="1" dirty="0"/>
              <a:t> Руководитель проекта — ведущий специалист отдела заказных разработок МП </a:t>
            </a:r>
            <a:r>
              <a:rPr lang="ru-RU" sz="2200" b="1" dirty="0" err="1"/>
              <a:t>П.Петров</a:t>
            </a:r>
            <a:r>
              <a:rPr lang="ru-RU" sz="2200" b="1" dirty="0"/>
              <a:t>. </a:t>
            </a:r>
          </a:p>
          <a:p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0707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3561" y="1340768"/>
            <a:ext cx="8980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dirty="0"/>
              <a:t>Соисполнители: </a:t>
            </a:r>
          </a:p>
          <a:p>
            <a:r>
              <a:rPr lang="ru-RU" sz="2400" b="1" dirty="0"/>
              <a:t>7.1. Поставщик оборудования и операционно-системного ПО — ООО «Альфа». </a:t>
            </a:r>
            <a:br>
              <a:rPr lang="ru-RU" sz="2400" b="1" dirty="0"/>
            </a:br>
            <a:r>
              <a:rPr lang="ru-RU" sz="2400" b="1" dirty="0"/>
              <a:t>7.2. Поставщик базового ПО — ООО «Бета». 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553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548680"/>
            <a:ext cx="898097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dirty="0" smtClean="0"/>
              <a:t>8. Ресурсы </a:t>
            </a:r>
            <a:r>
              <a:rPr lang="ru-RU" sz="2400" b="1" dirty="0"/>
              <a:t>проекта </a:t>
            </a:r>
          </a:p>
          <a:p>
            <a:r>
              <a:rPr lang="ru-RU" sz="2400" b="1" dirty="0"/>
              <a:t>8.1. Требования к персоналу </a:t>
            </a:r>
            <a:br>
              <a:rPr lang="ru-RU" sz="2400" b="1" dirty="0"/>
            </a:br>
            <a:r>
              <a:rPr lang="ru-RU" sz="2400" b="1" dirty="0"/>
              <a:t>8.1.1. 1 — руководитель проекта, </a:t>
            </a:r>
            <a:br>
              <a:rPr lang="ru-RU" sz="2400" b="1" dirty="0"/>
            </a:br>
            <a:r>
              <a:rPr lang="ru-RU" sz="2400" b="1" dirty="0"/>
              <a:t>8.1.2. 1 — технический лидер (архитектура, проектирование), </a:t>
            </a:r>
            <a:br>
              <a:rPr lang="ru-RU" sz="2400" b="1" dirty="0"/>
            </a:br>
            <a:r>
              <a:rPr lang="ru-RU" sz="2400" b="1" dirty="0"/>
              <a:t>8.1.3. 1 — системный аналитик (требования, тест-дизайн, документирование), </a:t>
            </a:r>
            <a:br>
              <a:rPr lang="ru-RU" sz="2400" b="1" dirty="0"/>
            </a:br>
            <a:r>
              <a:rPr lang="ru-RU" sz="2400" b="1" dirty="0"/>
              <a:t>8.1.4. 4 — программисты (с учетом работ по конфигурационному управлению), </a:t>
            </a:r>
            <a:br>
              <a:rPr lang="ru-RU" sz="2400" b="1" dirty="0"/>
            </a:br>
            <a:r>
              <a:rPr lang="ru-RU" sz="2400" b="1" dirty="0"/>
              <a:t>8.1.5. 3 — </a:t>
            </a:r>
            <a:r>
              <a:rPr lang="ru-RU" sz="2400" b="1" dirty="0" err="1"/>
              <a:t>тестировщика</a:t>
            </a:r>
            <a:r>
              <a:rPr lang="ru-RU" sz="2400" b="1" dirty="0"/>
              <a:t>. </a:t>
            </a:r>
            <a:br>
              <a:rPr lang="ru-RU" sz="2400" b="1" dirty="0"/>
            </a:br>
            <a:r>
              <a:rPr lang="ru-RU" sz="2400" b="1" dirty="0"/>
              <a:t>8.2. Материальные и другие ресурсы </a:t>
            </a:r>
            <a:br>
              <a:rPr lang="ru-RU" sz="2400" b="1" dirty="0"/>
            </a:br>
            <a:r>
              <a:rPr lang="ru-RU" sz="2400" b="1" dirty="0"/>
              <a:t>8.2.1. Сервер управления конфигурациями и поддержки системы контроля версий </a:t>
            </a:r>
            <a:br>
              <a:rPr lang="ru-RU" sz="2400" b="1" dirty="0"/>
            </a:br>
            <a:r>
              <a:rPr lang="ru-RU" sz="2400" b="1" dirty="0"/>
              <a:t>8.2.2. 2 серверных комплекса (для разработки и тестирования): </a:t>
            </a:r>
            <a:br>
              <a:rPr lang="ru-RU" sz="2400" b="1" dirty="0"/>
            </a:br>
            <a:r>
              <a:rPr lang="ru-RU" sz="2400" b="1" dirty="0"/>
              <a:t>8.2.3. Сервер приложений с установленным BEA </a:t>
            </a:r>
            <a:r>
              <a:rPr lang="ru-RU" sz="2400" b="1" dirty="0" err="1"/>
              <a:t>Weblogic</a:t>
            </a:r>
            <a:r>
              <a:rPr lang="ru-RU" sz="2400" b="1" dirty="0"/>
              <a:t> AS </a:t>
            </a:r>
            <a:br>
              <a:rPr lang="ru-RU" sz="2400" b="1" dirty="0"/>
            </a:br>
            <a:r>
              <a:rPr lang="ru-RU" sz="2400" b="1" dirty="0"/>
              <a:t>8.2.4. Сервер оперативной БД с установленной </a:t>
            </a:r>
            <a:r>
              <a:rPr lang="ru-RU" sz="2400" b="1" dirty="0" err="1"/>
              <a:t>Oracle</a:t>
            </a:r>
            <a:r>
              <a:rPr lang="ru-RU" sz="2400" b="1" dirty="0"/>
              <a:t> RDBMS </a:t>
            </a:r>
            <a:br>
              <a:rPr lang="ru-RU" sz="2400" b="1" dirty="0"/>
            </a:br>
            <a:r>
              <a:rPr lang="ru-RU" sz="2400" b="1" dirty="0"/>
              <a:t>8.2.5. Сервер каталога с установленной OODB "</a:t>
            </a:r>
            <a:r>
              <a:rPr lang="ru-RU" sz="2400" b="1" dirty="0" err="1"/>
              <a:t>Poet</a:t>
            </a:r>
            <a:r>
              <a:rPr lang="ru-RU" sz="2400" b="1" dirty="0"/>
              <a:t>" </a:t>
            </a:r>
            <a:br>
              <a:rPr lang="ru-RU" sz="2400" b="1" dirty="0"/>
            </a:b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00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548680"/>
            <a:ext cx="898097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dirty="0" smtClean="0"/>
              <a:t>8. Ресурсы </a:t>
            </a:r>
            <a:r>
              <a:rPr lang="ru-RU" sz="2400" b="1" dirty="0"/>
              <a:t>проекта </a:t>
            </a:r>
          </a:p>
          <a:p>
            <a:r>
              <a:rPr lang="ru-RU" sz="2400" b="1" dirty="0"/>
              <a:t>8.3. Лицензии на средства разработки и тестирования: </a:t>
            </a:r>
            <a:br>
              <a:rPr lang="ru-RU" sz="2400" b="1" dirty="0"/>
            </a:br>
            <a:r>
              <a:rPr lang="ru-RU" sz="2400" b="1" dirty="0"/>
              <a:t>8.3.1. </a:t>
            </a:r>
            <a:r>
              <a:rPr lang="ru-RU" sz="2400" b="1" dirty="0" err="1"/>
              <a:t>Oracle</a:t>
            </a:r>
            <a:r>
              <a:rPr lang="ru-RU" sz="2400" b="1" dirty="0"/>
              <a:t> </a:t>
            </a:r>
            <a:r>
              <a:rPr lang="ru-RU" sz="2400" b="1" dirty="0" err="1"/>
              <a:t>Designer</a:t>
            </a:r>
            <a:r>
              <a:rPr lang="ru-RU" sz="2400" b="1" dirty="0"/>
              <a:t> — 1 лицензия </a:t>
            </a:r>
            <a:br>
              <a:rPr lang="ru-RU" sz="2400" b="1" dirty="0"/>
            </a:br>
            <a:r>
              <a:rPr lang="ru-RU" sz="2400" b="1" dirty="0"/>
              <a:t>8.3.2. </a:t>
            </a:r>
            <a:r>
              <a:rPr lang="ru-RU" sz="2400" b="1" dirty="0" err="1"/>
              <a:t>Symantec</a:t>
            </a:r>
            <a:r>
              <a:rPr lang="ru-RU" sz="2400" b="1" dirty="0"/>
              <a:t> </a:t>
            </a:r>
            <a:r>
              <a:rPr lang="ru-RU" sz="2400" b="1" dirty="0" err="1"/>
              <a:t>Visual</a:t>
            </a:r>
            <a:r>
              <a:rPr lang="ru-RU" sz="2400" b="1" dirty="0"/>
              <a:t> </a:t>
            </a:r>
            <a:r>
              <a:rPr lang="ru-RU" sz="2400" b="1" dirty="0" err="1"/>
              <a:t>Cafe</a:t>
            </a:r>
            <a:r>
              <a:rPr lang="ru-RU" sz="2400" b="1" dirty="0"/>
              <a:t> </a:t>
            </a:r>
            <a:r>
              <a:rPr lang="ru-RU" sz="2400" b="1" dirty="0" err="1"/>
              <a:t>for</a:t>
            </a:r>
            <a:r>
              <a:rPr lang="ru-RU" sz="2400" b="1" dirty="0"/>
              <a:t> </a:t>
            </a:r>
            <a:r>
              <a:rPr lang="ru-RU" sz="2400" b="1" dirty="0" err="1"/>
              <a:t>Java</a:t>
            </a:r>
            <a:r>
              <a:rPr lang="ru-RU" sz="2400" b="1" dirty="0"/>
              <a:t> — 5 лицензий. </a:t>
            </a:r>
            <a:br>
              <a:rPr lang="ru-RU" sz="2400" b="1" dirty="0"/>
            </a:br>
            <a:r>
              <a:rPr lang="ru-RU" sz="2400" b="1" dirty="0"/>
              <a:t>8.3.3. IBM </a:t>
            </a:r>
            <a:r>
              <a:rPr lang="ru-RU" sz="2400" b="1" dirty="0" err="1"/>
              <a:t>Rational</a:t>
            </a:r>
            <a:r>
              <a:rPr lang="ru-RU" sz="2400" b="1" dirty="0"/>
              <a:t> </a:t>
            </a:r>
            <a:r>
              <a:rPr lang="ru-RU" sz="2400" b="1" dirty="0" err="1"/>
              <a:t>Test</a:t>
            </a:r>
            <a:r>
              <a:rPr lang="ru-RU" sz="2400" b="1" dirty="0"/>
              <a:t> </a:t>
            </a:r>
            <a:r>
              <a:rPr lang="ru-RU" sz="2400" b="1" dirty="0" err="1"/>
              <a:t>Robot</a:t>
            </a:r>
            <a:r>
              <a:rPr lang="ru-RU" sz="2400" b="1" dirty="0"/>
              <a:t> (1 лицензия разработчика + неограниченная лицензия на клиент). </a:t>
            </a:r>
            <a:br>
              <a:rPr lang="ru-RU" sz="2400" b="1" dirty="0"/>
            </a:br>
            <a:r>
              <a:rPr lang="ru-RU" sz="2400" b="1" dirty="0"/>
              <a:t>8.4. Расходная часть бюджета проекта </a:t>
            </a:r>
            <a:br>
              <a:rPr lang="ru-RU" sz="2400" b="1" dirty="0"/>
            </a:br>
            <a:r>
              <a:rPr lang="ru-RU" sz="2400" b="1" dirty="0"/>
              <a:t>8.4.1. Разработка и сопровождение прикладного ПО: </a:t>
            </a:r>
            <a:br>
              <a:rPr lang="ru-RU" sz="2400" b="1" dirty="0"/>
            </a:br>
            <a:r>
              <a:rPr lang="ru-RU" sz="2400" b="1" dirty="0"/>
              <a:t>8.4.1.1. 9000 чел.*час. * $40 = $360 000 </a:t>
            </a:r>
            <a:br>
              <a:rPr lang="ru-RU" sz="2400" b="1" dirty="0"/>
            </a:br>
            <a:r>
              <a:rPr lang="ru-RU" sz="2400" b="1" dirty="0"/>
              <a:t>8.4.2. Поставка оборудования и операционно-системного ПО: </a:t>
            </a:r>
            <a:br>
              <a:rPr lang="ru-RU" sz="2400" b="1" dirty="0"/>
            </a:br>
            <a:r>
              <a:rPr lang="ru-RU" sz="2400" b="1" dirty="0"/>
              <a:t>8.4.2.1. 3 сервера * $10 000 = $30 000 </a:t>
            </a:r>
            <a:br>
              <a:rPr lang="ru-RU" sz="2400" b="1" dirty="0"/>
            </a:br>
            <a:r>
              <a:rPr lang="ru-RU" sz="2400" b="1" dirty="0"/>
              <a:t>8.4.3. Поставка базового ПО: </a:t>
            </a:r>
            <a:br>
              <a:rPr lang="ru-RU" sz="2400" b="1" dirty="0"/>
            </a:br>
            <a:r>
              <a:rPr lang="ru-RU" sz="2400" b="1" dirty="0"/>
              <a:t>8.4.3.1. BEA </a:t>
            </a:r>
            <a:r>
              <a:rPr lang="ru-RU" sz="2400" b="1" dirty="0" err="1"/>
              <a:t>Weblogic</a:t>
            </a:r>
            <a:r>
              <a:rPr lang="ru-RU" sz="2400" b="1" dirty="0"/>
              <a:t> AS $20 000 </a:t>
            </a:r>
            <a:br>
              <a:rPr lang="ru-RU" sz="2400" b="1" dirty="0"/>
            </a:br>
            <a:r>
              <a:rPr lang="ru-RU" sz="2400" b="1" dirty="0"/>
              <a:t>8.4.3.2. </a:t>
            </a:r>
            <a:r>
              <a:rPr lang="ru-RU" sz="2400" b="1" dirty="0" err="1"/>
              <a:t>Oracle</a:t>
            </a:r>
            <a:r>
              <a:rPr lang="ru-RU" sz="2400" b="1" dirty="0"/>
              <a:t> RDBMS $20 000 </a:t>
            </a:r>
          </a:p>
          <a:p>
            <a:r>
              <a:rPr lang="ru-RU" sz="2400" b="1" dirty="0"/>
              <a:t>Итого: $430 000 </a:t>
            </a:r>
          </a:p>
          <a:p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134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548680"/>
            <a:ext cx="898097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b="1" dirty="0" smtClean="0"/>
              <a:t>9. Сроки </a:t>
            </a:r>
            <a:r>
              <a:rPr lang="ru-RU" sz="2000" b="1" dirty="0"/>
              <a:t>проекта </a:t>
            </a:r>
          </a:p>
          <a:p>
            <a:r>
              <a:rPr lang="ru-RU" sz="2000" b="1" dirty="0"/>
              <a:t>9.1. 03.03 старт </a:t>
            </a:r>
            <a:br>
              <a:rPr lang="ru-RU" sz="2000" b="1" dirty="0"/>
            </a:br>
            <a:r>
              <a:rPr lang="ru-RU" sz="2000" b="1" dirty="0"/>
              <a:t>9.2. 28.11 завершение </a:t>
            </a:r>
            <a:br>
              <a:rPr lang="ru-RU" sz="2000" b="1" dirty="0"/>
            </a:br>
            <a:r>
              <a:rPr lang="ru-RU" sz="2000" b="1" dirty="0"/>
              <a:t>9.3. Контрольные точки: </a:t>
            </a:r>
            <a:br>
              <a:rPr lang="ru-RU" sz="2000" b="1" dirty="0"/>
            </a:br>
            <a:r>
              <a:rPr lang="ru-RU" sz="2000" b="1" dirty="0"/>
              <a:t>9.3.1. 15.04 ТЗ утверждено </a:t>
            </a:r>
            <a:br>
              <a:rPr lang="ru-RU" sz="2000" b="1" dirty="0"/>
            </a:br>
            <a:r>
              <a:rPr lang="ru-RU" sz="2000" b="1" dirty="0"/>
              <a:t>9.3.2. 30.04 1-я итерация завершена. Подсистема заказа документации передана в тестовую эксплуатацию (на серверах разработчика). </a:t>
            </a:r>
            <a:br>
              <a:rPr lang="ru-RU" sz="2000" b="1" dirty="0"/>
            </a:br>
            <a:r>
              <a:rPr lang="ru-RU" sz="2000" b="1" dirty="0"/>
              <a:t>9.3.3. 15.05 Монтаж оборудования у заказчика завершен . </a:t>
            </a:r>
            <a:br>
              <a:rPr lang="ru-RU" sz="2000" b="1" dirty="0"/>
            </a:br>
            <a:r>
              <a:rPr lang="ru-RU" sz="2000" b="1" dirty="0"/>
              <a:t>9.3.4. 30.05 Базовое ПО установлено у заказчика. </a:t>
            </a:r>
            <a:br>
              <a:rPr lang="ru-RU" sz="2000" b="1" dirty="0"/>
            </a:br>
            <a:r>
              <a:rPr lang="ru-RU" sz="2000" b="1" dirty="0"/>
              <a:t>9.3.5. 15.06 2-я итерация завершена. Подсистема обработки заказов передана в тестовую эксплуатацию на оборудовании Заказчика </a:t>
            </a:r>
            <a:br>
              <a:rPr lang="ru-RU" sz="2000" b="1" dirty="0"/>
            </a:br>
            <a:r>
              <a:rPr lang="ru-RU" sz="2000" b="1" dirty="0"/>
              <a:t>9.3.6. 02.09 3-я итерация завершена. Акт передачи системы в опытную эксплуатацию утвержден </a:t>
            </a:r>
            <a:br>
              <a:rPr lang="ru-RU" sz="2000" b="1" dirty="0"/>
            </a:br>
            <a:r>
              <a:rPr lang="ru-RU" sz="2000" b="1" dirty="0"/>
              <a:t>9.3.7. 28.11 Система передана в промышленную эксплуатацию. </a:t>
            </a:r>
          </a:p>
          <a:p>
            <a:pPr lvl="0"/>
            <a:endParaRPr lang="ru-RU" sz="2000" b="1" dirty="0" smtClean="0"/>
          </a:p>
          <a:p>
            <a:pPr lvl="0"/>
            <a:r>
              <a:rPr lang="ru-RU" sz="2000" b="1" dirty="0" smtClean="0"/>
              <a:t>10. Риски </a:t>
            </a:r>
            <a:r>
              <a:rPr lang="ru-RU" sz="2000" b="1" dirty="0"/>
              <a:t>проекта </a:t>
            </a:r>
          </a:p>
          <a:p>
            <a:r>
              <a:rPr lang="ru-RU" sz="2000" b="1" dirty="0"/>
              <a:t>10.1. Задачи системы поняты недостаточно полно. Понимание масштаба и рамок проекта недостаточно. Системы создаются на новой технологической платформе, сомнения в рыночной стабильности платформы. Суммарный уровень рисков следует оценить выше среднего. </a:t>
            </a:r>
          </a:p>
          <a:p>
            <a:r>
              <a:rPr lang="ru-RU" sz="2000" b="1" dirty="0"/>
              <a:t/>
            </a:r>
            <a:br>
              <a:rPr lang="ru-RU" sz="2000" b="1" dirty="0"/>
            </a:b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576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548680"/>
            <a:ext cx="89809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ru-RU" sz="2000" dirty="0" smtClean="0"/>
          </a:p>
          <a:p>
            <a:pPr lvl="0"/>
            <a:r>
              <a:rPr lang="ru-RU" sz="2400" b="1" dirty="0" smtClean="0"/>
              <a:t>11. Критерии </a:t>
            </a:r>
            <a:r>
              <a:rPr lang="ru-RU" sz="2400" b="1" dirty="0"/>
              <a:t>приемки. По итогам опытной эксплуатации система должна продемонстрировать следующие показатели: </a:t>
            </a:r>
          </a:p>
          <a:p>
            <a:r>
              <a:rPr lang="ru-RU" sz="2400" b="1" dirty="0"/>
              <a:t>11.1. Средние затраты сотрудников Отдела «123» на регламентную обработку одного заказа не превышают 4 чел.*час. </a:t>
            </a:r>
            <a:br>
              <a:rPr lang="ru-RU" sz="2400" b="1" dirty="0"/>
            </a:br>
            <a:r>
              <a:rPr lang="ru-RU" sz="2400" b="1" dirty="0"/>
              <a:t>11.2. Срок регламентной обработки 1-го заказа не более 2 недель. </a:t>
            </a:r>
            <a:br>
              <a:rPr lang="ru-RU" sz="2400" b="1" dirty="0"/>
            </a:br>
            <a:r>
              <a:rPr lang="ru-RU" sz="2400" b="1" dirty="0"/>
              <a:t>11.3. Время поиска и предоставления информации о наличии дополнительной документации не более 1 мин. </a:t>
            </a:r>
            <a:br>
              <a:rPr lang="ru-RU" sz="2400" b="1" dirty="0"/>
            </a:br>
            <a:r>
              <a:rPr lang="ru-RU" sz="2400" b="1" dirty="0"/>
              <a:t>11.4. Время предоставления информации о сделанных заказах и истории их обработки не более 1 мин. </a:t>
            </a:r>
            <a:br>
              <a:rPr lang="ru-RU" sz="2400" b="1" dirty="0"/>
            </a:br>
            <a:r>
              <a:rPr lang="ru-RU" sz="2400" b="1" dirty="0"/>
              <a:t>11.5. Система хранит всю информацию о сделанных заказах и истории их обработки. </a:t>
            </a:r>
            <a:br>
              <a:rPr lang="ru-RU" sz="2400" b="1" dirty="0"/>
            </a:br>
            <a:r>
              <a:rPr lang="ru-RU" sz="2400" b="1" dirty="0"/>
              <a:t>11.6. Показатель доступности системы 98%. </a:t>
            </a:r>
          </a:p>
          <a:p>
            <a:r>
              <a:rPr lang="ru-RU" sz="2000" b="1" dirty="0"/>
              <a:t/>
            </a:r>
            <a:br>
              <a:rPr lang="ru-RU" sz="2000" b="1" dirty="0"/>
            </a:b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202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548680"/>
            <a:ext cx="8980974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100" b="1" dirty="0" smtClean="0"/>
              <a:t>12. Обоснование </a:t>
            </a:r>
            <a:r>
              <a:rPr lang="ru-RU" sz="2100" b="1" dirty="0"/>
              <a:t>полезности проекта </a:t>
            </a:r>
          </a:p>
          <a:p>
            <a:r>
              <a:rPr lang="ru-RU" sz="2100" b="1" dirty="0"/>
              <a:t>12.1. Для Заказчика: </a:t>
            </a:r>
            <a:br>
              <a:rPr lang="ru-RU" sz="2100" b="1" dirty="0"/>
            </a:br>
            <a:r>
              <a:rPr lang="ru-RU" sz="2100" b="1" dirty="0"/>
              <a:t>12.1.1. Повышение производительности обработки заказов в 2 раза. </a:t>
            </a:r>
            <a:br>
              <a:rPr lang="ru-RU" sz="2100" b="1" dirty="0"/>
            </a:br>
            <a:r>
              <a:rPr lang="ru-RU" sz="2100" b="1" dirty="0"/>
              <a:t>12.1.1.1. "</a:t>
            </a:r>
            <a:r>
              <a:rPr lang="ru-RU" sz="2100" b="1" dirty="0" err="1"/>
              <a:t>As</a:t>
            </a:r>
            <a:r>
              <a:rPr lang="ru-RU" sz="2100" b="1" dirty="0"/>
              <a:t> </a:t>
            </a:r>
            <a:r>
              <a:rPr lang="ru-RU" sz="2100" b="1" dirty="0" err="1"/>
              <a:t>Is</a:t>
            </a:r>
            <a:r>
              <a:rPr lang="ru-RU" sz="2100" b="1" dirty="0"/>
              <a:t>": 2500 заказов/год по 8 чел.*час. </a:t>
            </a:r>
            <a:br>
              <a:rPr lang="ru-RU" sz="2100" b="1" dirty="0"/>
            </a:br>
            <a:r>
              <a:rPr lang="ru-RU" sz="2100" b="1" dirty="0"/>
              <a:t>12.1.1.2. "</a:t>
            </a:r>
            <a:r>
              <a:rPr lang="ru-RU" sz="2100" b="1" dirty="0" err="1"/>
              <a:t>To</a:t>
            </a:r>
            <a:r>
              <a:rPr lang="ru-RU" sz="2100" b="1" dirty="0"/>
              <a:t> </a:t>
            </a:r>
            <a:r>
              <a:rPr lang="ru-RU" sz="2100" b="1" dirty="0" err="1"/>
              <a:t>Be</a:t>
            </a:r>
            <a:r>
              <a:rPr lang="ru-RU" sz="2100" b="1" dirty="0"/>
              <a:t>": 2500 заказов/год по 4 чел.*час. </a:t>
            </a:r>
            <a:br>
              <a:rPr lang="ru-RU" sz="2100" b="1" dirty="0"/>
            </a:br>
            <a:r>
              <a:rPr lang="ru-RU" sz="2100" b="1" dirty="0"/>
              <a:t>12.1.1.3. Экономия: 2500 * 4 * $50 = $500 000 в год. </a:t>
            </a:r>
            <a:br>
              <a:rPr lang="ru-RU" sz="2100" b="1" dirty="0"/>
            </a:br>
            <a:r>
              <a:rPr lang="ru-RU" sz="2100" b="1" dirty="0"/>
              <a:t>12.1.2. Повышение оперативности контроля </a:t>
            </a:r>
            <a:br>
              <a:rPr lang="ru-RU" sz="2100" b="1" dirty="0"/>
            </a:br>
            <a:r>
              <a:rPr lang="ru-RU" sz="2100" b="1" dirty="0"/>
              <a:t>12.1.2.1. "</a:t>
            </a:r>
            <a:r>
              <a:rPr lang="ru-RU" sz="2100" b="1" dirty="0" err="1"/>
              <a:t>As</a:t>
            </a:r>
            <a:r>
              <a:rPr lang="ru-RU" sz="2100" b="1" dirty="0"/>
              <a:t> </a:t>
            </a:r>
            <a:r>
              <a:rPr lang="ru-RU" sz="2100" b="1" dirty="0" err="1"/>
              <a:t>Is</a:t>
            </a:r>
            <a:r>
              <a:rPr lang="ru-RU" sz="2100" b="1" dirty="0"/>
              <a:t>": Ежемесячная отчетность. </a:t>
            </a:r>
            <a:br>
              <a:rPr lang="ru-RU" sz="2100" b="1" dirty="0"/>
            </a:br>
            <a:r>
              <a:rPr lang="ru-RU" sz="2100" b="1" dirty="0"/>
              <a:t>12.1.2.2. "</a:t>
            </a:r>
            <a:r>
              <a:rPr lang="ru-RU" sz="2100" b="1" dirty="0" err="1"/>
              <a:t>To</a:t>
            </a:r>
            <a:r>
              <a:rPr lang="ru-RU" sz="2100" b="1" dirty="0"/>
              <a:t> </a:t>
            </a:r>
            <a:r>
              <a:rPr lang="ru-RU" sz="2100" b="1" dirty="0" err="1"/>
              <a:t>Be</a:t>
            </a:r>
            <a:r>
              <a:rPr lang="ru-RU" sz="2100" b="1" dirty="0"/>
              <a:t>": Отчетность </a:t>
            </a:r>
            <a:r>
              <a:rPr lang="ru-RU" sz="2100" b="1" dirty="0" err="1"/>
              <a:t>on-line</a:t>
            </a:r>
            <a:r>
              <a:rPr lang="ru-RU" sz="2100" b="1" dirty="0"/>
              <a:t>. </a:t>
            </a:r>
            <a:br>
              <a:rPr lang="ru-RU" sz="2100" b="1" dirty="0"/>
            </a:br>
            <a:r>
              <a:rPr lang="ru-RU" sz="2100" b="1" dirty="0"/>
              <a:t>12.1.3. Повышение удовлетворенности клиентов: </a:t>
            </a:r>
            <a:br>
              <a:rPr lang="ru-RU" sz="2100" b="1" dirty="0"/>
            </a:br>
            <a:r>
              <a:rPr lang="ru-RU" sz="2100" b="1" dirty="0"/>
              <a:t>12.1.3.1. Сокращение срока обработки заказа в 2 раза. </a:t>
            </a:r>
            <a:br>
              <a:rPr lang="ru-RU" sz="2100" b="1" dirty="0"/>
            </a:br>
            <a:r>
              <a:rPr lang="ru-RU" sz="2100" b="1" dirty="0"/>
              <a:t>12.1.3.2. Сокращение времени на поиск необходимой документации в 10 раз </a:t>
            </a:r>
            <a:br>
              <a:rPr lang="ru-RU" sz="2100" b="1" dirty="0"/>
            </a:br>
            <a:r>
              <a:rPr lang="ru-RU" sz="2100" b="1" dirty="0"/>
              <a:t>12.1.3.3. Повышение оперативности обновления каталога 10 раз. </a:t>
            </a:r>
          </a:p>
          <a:p>
            <a:r>
              <a:rPr lang="ru-RU" sz="2100" b="1" dirty="0"/>
              <a:t>12.2. Для компании-исполнителя: </a:t>
            </a:r>
            <a:br>
              <a:rPr lang="ru-RU" sz="2100" b="1" dirty="0"/>
            </a:br>
            <a:r>
              <a:rPr lang="ru-RU" sz="2100" b="1" dirty="0"/>
              <a:t>12.2.1. Высокая стратегическая ценность. Дает устойчивое увеличение рынка и завоевание нового рынка. </a:t>
            </a:r>
            <a:br>
              <a:rPr lang="ru-RU" sz="2100" b="1" dirty="0"/>
            </a:br>
            <a:r>
              <a:rPr lang="ru-RU" sz="2100" b="1" dirty="0"/>
              <a:t>12.2.2. Финансовая ценность выше среднего. Ожидаемые доходы от проекта не менее чем в 1.3 раза превышают расходы. </a:t>
            </a:r>
          </a:p>
          <a:p>
            <a:r>
              <a:rPr lang="ru-RU" sz="2000" b="1" dirty="0"/>
              <a:t/>
            </a:r>
            <a:br>
              <a:rPr lang="ru-RU" sz="2000" b="1" dirty="0"/>
            </a:b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2357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23131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Описание содержания проекта</a:t>
            </a:r>
            <a:r>
              <a:rPr lang="ru-RU" sz="4000" dirty="0"/>
              <a:t> 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9741" y="836712"/>
            <a:ext cx="89809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Цели проекта </a:t>
            </a:r>
            <a:r>
              <a:rPr lang="en-US" sz="2400" b="1" dirty="0"/>
              <a:t>и </a:t>
            </a:r>
            <a:r>
              <a:rPr lang="ru-RU" sz="2400" b="1" dirty="0"/>
              <a:t>продукта</a:t>
            </a:r>
            <a:r>
              <a:rPr lang="en-US" sz="2400" b="1" dirty="0"/>
              <a:t>.</a:t>
            </a:r>
            <a:endParaRPr lang="ru-RU" sz="24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Требования к продукту или услуге и их характеристики.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Критерии приемки продукта</a:t>
            </a:r>
            <a:r>
              <a:rPr lang="en-US" sz="2400" b="1" dirty="0"/>
              <a:t>.</a:t>
            </a:r>
            <a:endParaRPr lang="ru-RU" sz="24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Границы проекта</a:t>
            </a:r>
            <a:r>
              <a:rPr lang="en-US" sz="2400" b="1" dirty="0"/>
              <a:t>.</a:t>
            </a:r>
            <a:endParaRPr lang="ru-RU" sz="24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Требования и результаты поставки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Ограничения проекта</a:t>
            </a:r>
            <a:r>
              <a:rPr lang="en-US" sz="2400" b="1" dirty="0"/>
              <a:t>.</a:t>
            </a:r>
            <a:endParaRPr lang="ru-RU" sz="24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Допущения проекта</a:t>
            </a:r>
            <a:r>
              <a:rPr lang="en-US" sz="2400" b="1" dirty="0"/>
              <a:t>.</a:t>
            </a:r>
            <a:endParaRPr lang="ru-RU" sz="24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Первоначальная организация проекта</a:t>
            </a:r>
            <a:r>
              <a:rPr lang="en-US" sz="2400" b="1" dirty="0"/>
              <a:t>.</a:t>
            </a:r>
            <a:endParaRPr lang="ru-RU" sz="24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Первоначально сформулированные риски</a:t>
            </a:r>
            <a:r>
              <a:rPr lang="en-US" sz="2400" b="1" dirty="0"/>
              <a:t>.</a:t>
            </a:r>
            <a:endParaRPr lang="ru-RU" sz="24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Контрольные события расписания</a:t>
            </a:r>
            <a:r>
              <a:rPr lang="en-US" sz="2400" b="1" dirty="0"/>
              <a:t>.</a:t>
            </a:r>
            <a:endParaRPr lang="ru-RU" sz="24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Первоначальная иерархическая структура работ (ИСР).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Смета расходов с указанием порядка величин.</a:t>
            </a:r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977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23131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План управления проектом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9741" y="836712"/>
            <a:ext cx="89809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Вспомогательные </a:t>
            </a:r>
            <a:r>
              <a:rPr lang="ru-RU" sz="2400" b="1" dirty="0" smtClean="0"/>
              <a:t>планы: расписанием</a:t>
            </a:r>
            <a:r>
              <a:rPr lang="en-US" sz="2400" b="1" dirty="0"/>
              <a:t>,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стоимостью</a:t>
            </a:r>
            <a:r>
              <a:rPr lang="en-US" sz="2400" b="1" dirty="0"/>
              <a:t>,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качеством</a:t>
            </a:r>
            <a:r>
              <a:rPr lang="en-US" sz="2400" b="1" dirty="0"/>
              <a:t>,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обеспечением проекта персоналом</a:t>
            </a:r>
            <a:r>
              <a:rPr lang="en-US" sz="2400" b="1" dirty="0"/>
              <a:t>,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коммуникациями</a:t>
            </a:r>
            <a:r>
              <a:rPr lang="en-US" sz="2400" b="1" dirty="0"/>
              <a:t>,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рисками</a:t>
            </a:r>
            <a:r>
              <a:rPr lang="en-US" sz="2400" b="1" dirty="0"/>
              <a:t>,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поставками</a:t>
            </a:r>
            <a:r>
              <a:rPr lang="en-US" sz="2400" b="1" dirty="0"/>
              <a:t>,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план совершенствования процессов.</a:t>
            </a:r>
          </a:p>
          <a:p>
            <a:r>
              <a:rPr lang="ru-RU" sz="2400" b="1" dirty="0"/>
              <a:t>	Прочие </a:t>
            </a:r>
            <a:r>
              <a:rPr lang="ru-RU" sz="2400" b="1" dirty="0" smtClean="0"/>
              <a:t>элементы</a:t>
            </a:r>
            <a:r>
              <a:rPr lang="en-US" sz="2400" b="1" dirty="0" smtClean="0"/>
              <a:t>: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Перечень контрольных событий</a:t>
            </a:r>
            <a:r>
              <a:rPr lang="en-US" sz="2400" b="1" dirty="0"/>
              <a:t>.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Календарь ресурсов</a:t>
            </a:r>
            <a:r>
              <a:rPr lang="en-US" sz="2400" b="1" dirty="0"/>
              <a:t>.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Базовый план расписания</a:t>
            </a:r>
            <a:r>
              <a:rPr lang="en-US" sz="2400" b="1" dirty="0"/>
              <a:t>.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Базовый план по стоимости</a:t>
            </a:r>
            <a:r>
              <a:rPr lang="en-US" sz="2400" b="1" dirty="0"/>
              <a:t>.</a:t>
            </a:r>
            <a:endParaRPr lang="ru-RU" sz="2400" b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b="1" dirty="0"/>
              <a:t>Базовый план по качеству</a:t>
            </a:r>
            <a:r>
              <a:rPr lang="en-US" sz="2400" b="1" dirty="0"/>
              <a:t>.</a:t>
            </a:r>
            <a:endParaRPr lang="ru-RU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/>
              <a:t>Реестр рисков</a:t>
            </a:r>
            <a:r>
              <a:rPr lang="en-US" sz="2400" b="1" dirty="0"/>
              <a:t>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617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29629" y="-99246"/>
            <a:ext cx="8121716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/>
              <a:t>Руководство и управление исполнением проекта</a:t>
            </a:r>
            <a:r>
              <a:rPr lang="ru-RU" sz="3200" dirty="0"/>
              <a:t> </a:t>
            </a:r>
            <a:endParaRPr lang="ru-RU" sz="32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610136"/>
            <a:ext cx="89809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Выполнение операций проекта</a:t>
            </a:r>
            <a:r>
              <a:rPr lang="en-US" sz="2000" b="1" dirty="0"/>
              <a:t>.</a:t>
            </a:r>
            <a:endParaRPr lang="ru-RU" sz="20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Расходование трудовых ресурсов и денежных средств.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Подбор, обучение персонала и управление членами команды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Получение предложений от потенциальных поставщиков.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Выбор продавцов из числа потенциальных.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Приобретение, управление и использование ресурсов, в том числе материалов, инструментов, оборудования и сооружений.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Внедрение запланированных методов и стандартов.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Создание, контроль, проверка и ратификация результатов поставки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Управление рисками и реализация мер реагирования на риски.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Управление продавцами</a:t>
            </a:r>
            <a:r>
              <a:rPr lang="en-US" sz="2000" b="1" dirty="0"/>
              <a:t>.</a:t>
            </a:r>
            <a:endParaRPr lang="ru-RU" sz="20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Адаптация одобренных изменений к содержанию, планам и окружению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Создание и управление каналами коммуникаций.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Сбор данных проекта и отчеты по расходам, выполнению расписания, техническому и качественному прогрессу, а также предоставление информации о текущем состоянии для прогнозирования.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Сбор и документирование накопленных знаний, и осуществление операций по улучшению одобренных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35945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11560" y="44624"/>
            <a:ext cx="7848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Процессы мониторинга и управления</a:t>
            </a:r>
            <a:endParaRPr lang="ru-RU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412776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b="1" dirty="0"/>
              <a:t>Мониторинг и управление работами </a:t>
            </a:r>
            <a:r>
              <a:rPr lang="ru-RU" sz="2800" b="1" dirty="0" smtClean="0"/>
              <a:t>проекта.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b="1" dirty="0"/>
              <a:t>Общее управление </a:t>
            </a:r>
            <a:r>
              <a:rPr lang="ru-RU" sz="2800" b="1" dirty="0" smtClean="0"/>
              <a:t>изменениями.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/>
              <a:t>Подтверждение содержания</a:t>
            </a:r>
            <a:r>
              <a:rPr lang="ru-RU" sz="2800" dirty="0"/>
              <a:t>. </a:t>
            </a:r>
            <a:endParaRPr lang="ru-RU" sz="2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Управление </a:t>
            </a:r>
            <a:r>
              <a:rPr lang="ru-RU" sz="2800" b="1" dirty="0"/>
              <a:t>содержанием.</a:t>
            </a:r>
            <a:r>
              <a:rPr lang="ru-RU" sz="2800" dirty="0"/>
              <a:t> </a:t>
            </a:r>
            <a:endParaRPr lang="ru-RU" sz="2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Управление </a:t>
            </a:r>
            <a:r>
              <a:rPr lang="ru-RU" sz="2800" b="1" dirty="0"/>
              <a:t>расписанием. </a:t>
            </a:r>
            <a:endParaRPr lang="ru-RU" sz="28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Управление </a:t>
            </a:r>
            <a:r>
              <a:rPr lang="ru-RU" sz="2800" b="1" dirty="0"/>
              <a:t>стоимостью. </a:t>
            </a:r>
            <a:endParaRPr lang="ru-RU" sz="28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Процесс </a:t>
            </a:r>
            <a:r>
              <a:rPr lang="ru-RU" sz="2800" b="1" dirty="0"/>
              <a:t>контроля качества. </a:t>
            </a:r>
            <a:endParaRPr lang="ru-RU" sz="28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Управление </a:t>
            </a:r>
            <a:r>
              <a:rPr lang="ru-RU" sz="2800" b="1" dirty="0"/>
              <a:t>командой проекта. </a:t>
            </a:r>
            <a:endParaRPr lang="ru-RU" sz="28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Отчетность </a:t>
            </a:r>
            <a:r>
              <a:rPr lang="ru-RU" sz="2800" b="1" dirty="0"/>
              <a:t>по исполнению.</a:t>
            </a:r>
            <a:r>
              <a:rPr lang="ru-RU" sz="2800" dirty="0"/>
              <a:t> </a:t>
            </a:r>
            <a:endParaRPr lang="ru-RU" sz="2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Управление </a:t>
            </a:r>
            <a:r>
              <a:rPr lang="ru-RU" sz="2800" b="1" dirty="0"/>
              <a:t>участниками проекта. </a:t>
            </a:r>
            <a:endParaRPr lang="ru-RU" sz="2800" b="1" dirty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Наблюдение </a:t>
            </a:r>
            <a:r>
              <a:rPr lang="ru-RU" sz="2800" b="1" dirty="0"/>
              <a:t>и управление рисками. </a:t>
            </a:r>
            <a:endParaRPr lang="ru-RU" sz="2800" dirty="0"/>
          </a:p>
          <a:p>
            <a:pPr marL="342900" lvl="0" indent="-342900">
              <a:buFont typeface="+mj-lt"/>
              <a:buAutoNum type="arabicPeriod"/>
            </a:pPr>
            <a:r>
              <a:rPr lang="ru-RU" sz="2800" b="1" dirty="0" smtClean="0"/>
              <a:t>Администрирование </a:t>
            </a:r>
            <a:r>
              <a:rPr lang="ru-RU" sz="2800" b="1" dirty="0"/>
              <a:t>контрактов.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0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29629" y="-99246"/>
            <a:ext cx="8121716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/>
              <a:t>Общее управление изменениями</a:t>
            </a:r>
            <a:r>
              <a:rPr lang="ru-RU" sz="3200" dirty="0"/>
              <a:t> </a:t>
            </a:r>
            <a:endParaRPr lang="ru-RU" sz="32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350520"/>
            <a:ext cx="898097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Идентификация необходимости появления изменения или факта его появления.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Оказание влияния на факторы, ограничивающие общее управление изменениями, так чтобы внедрялись только одобренные изменения.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Рассмотрение и одобрение запрошенных изменений.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Управление одобренными изменениями по мере их появления путем регулирования потока запрошенных изменений.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Поддержание целостности базовых планов путем внесения в продукты и услуги только одобренных изменений и поддержания их конфигурации и плановой документации.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Проверка и одобрение всех рекомендованных корректирующих и предупреждающих действий.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Контроль и обновление содержания, стоимости, бюджета, расписания проекта и требований к качеству на основе одобренных изменений путем координирования изменений по всему проекту.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Документирование в полном объеме корректировок, вызванных запрошенными изменениями.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Санкционирование исправлений дефектов</a:t>
            </a:r>
            <a:r>
              <a:rPr lang="en-US" sz="2000" b="1" dirty="0"/>
              <a:t>.</a:t>
            </a:r>
            <a:endParaRPr lang="ru-RU" sz="2000" b="1" dirty="0"/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/>
              <a:t>Контроль качества проекта по стандартам на основе отчетов о качестве.</a:t>
            </a:r>
          </a:p>
        </p:txBody>
      </p:sp>
    </p:spTree>
    <p:extLst>
      <p:ext uri="{BB962C8B-B14F-4D97-AF65-F5344CB8AC3E}">
        <p14:creationId xmlns:p14="http://schemas.microsoft.com/office/powerpoint/2010/main" val="9658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29629" y="260648"/>
            <a:ext cx="8121716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smtClean="0"/>
              <a:t>Закрытие </a:t>
            </a:r>
            <a:r>
              <a:rPr lang="ru-RU" sz="3200" b="1" dirty="0"/>
              <a:t>проекта</a:t>
            </a:r>
            <a:r>
              <a:rPr lang="ru-RU" sz="3200" dirty="0"/>
              <a:t> </a:t>
            </a:r>
            <a:endParaRPr lang="ru-RU" sz="32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1772816"/>
            <a:ext cx="8980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ru-RU" sz="2400" b="1" dirty="0" smtClean="0"/>
              <a:t>Процедура </a:t>
            </a:r>
            <a:r>
              <a:rPr lang="ru-RU" sz="2400" b="1" dirty="0"/>
              <a:t>административного закрытия. </a:t>
            </a:r>
            <a:endParaRPr lang="ru-RU" sz="2400" b="1" dirty="0" smtClean="0"/>
          </a:p>
          <a:p>
            <a:pPr marL="457200" lvl="0" indent="-457200">
              <a:buAutoNum type="arabicPeriod"/>
            </a:pPr>
            <a:r>
              <a:rPr lang="ru-RU" sz="2400" b="1" dirty="0" smtClean="0"/>
              <a:t>Процедура </a:t>
            </a:r>
            <a:r>
              <a:rPr lang="ru-RU" sz="2400" b="1" dirty="0"/>
              <a:t>закрытия контракта.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80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15240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Процессы завершения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Закрытие проекта. </a:t>
            </a:r>
            <a:endParaRPr lang="ru-RU" sz="2800" dirty="0"/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Закрытие контрактов.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92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Процессы интеграции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1"/>
          <p:cNvGrpSpPr>
            <a:grpSpLocks noChangeAspect="1"/>
          </p:cNvGrpSpPr>
          <p:nvPr/>
        </p:nvGrpSpPr>
        <p:grpSpPr bwMode="auto">
          <a:xfrm>
            <a:off x="971600" y="561473"/>
            <a:ext cx="7560840" cy="6242807"/>
            <a:chOff x="2677" y="-256"/>
            <a:chExt cx="7200" cy="8776"/>
          </a:xfrm>
        </p:grpSpPr>
        <p:sp>
          <p:nvSpPr>
            <p:cNvPr id="9" name="AutoShape 30"/>
            <p:cNvSpPr>
              <a:spLocks noChangeAspect="1" noChangeArrowheads="1" noTextEdit="1"/>
            </p:cNvSpPr>
            <p:nvPr/>
          </p:nvSpPr>
          <p:spPr bwMode="auto">
            <a:xfrm>
              <a:off x="2677" y="-256"/>
              <a:ext cx="7200" cy="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5294" y="-87"/>
              <a:ext cx="1946" cy="4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Инициатор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28"/>
            <p:cNvSpPr>
              <a:spLocks noChangeShapeType="1"/>
            </p:cNvSpPr>
            <p:nvPr/>
          </p:nvSpPr>
          <p:spPr bwMode="auto">
            <a:xfrm>
              <a:off x="6267" y="349"/>
              <a:ext cx="1" cy="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6419" y="461"/>
              <a:ext cx="1126" cy="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Контракт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4422" y="2233"/>
              <a:ext cx="3672" cy="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Разработка предварительного описания содержания проекта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utoShape 25"/>
            <p:cNvSpPr>
              <a:spLocks noChangeShapeType="1"/>
            </p:cNvSpPr>
            <p:nvPr/>
          </p:nvSpPr>
          <p:spPr bwMode="auto">
            <a:xfrm flipH="1">
              <a:off x="6258" y="1639"/>
              <a:ext cx="9" cy="5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6342" y="1768"/>
              <a:ext cx="1430" cy="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Устав проекта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23"/>
            <p:cNvSpPr>
              <a:spLocks noChangeShapeType="1"/>
            </p:cNvSpPr>
            <p:nvPr/>
          </p:nvSpPr>
          <p:spPr bwMode="auto">
            <a:xfrm>
              <a:off x="6258" y="2998"/>
              <a:ext cx="1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6342" y="4502"/>
              <a:ext cx="2702" cy="3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План управления проектом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422" y="881"/>
              <a:ext cx="3672" cy="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Разработка устава проекта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422" y="3593"/>
              <a:ext cx="3672" cy="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Разработка плана управления проектом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160" y="6315"/>
              <a:ext cx="2851" cy="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Мониторинг и управле-ние работами проекта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AutoShape 18"/>
            <p:cNvSpPr>
              <a:spLocks noChangeShapeType="1"/>
            </p:cNvSpPr>
            <p:nvPr/>
          </p:nvSpPr>
          <p:spPr bwMode="auto">
            <a:xfrm>
              <a:off x="6258" y="4358"/>
              <a:ext cx="1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422" y="4953"/>
              <a:ext cx="3672" cy="7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Руководство и управление исполнением проекта</a:t>
              </a:r>
              <a:endPara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4587" y="3144"/>
              <a:ext cx="3888" cy="30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Предварительное описание содержания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6571" y="6315"/>
              <a:ext cx="2852" cy="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Закрытие проекта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3160" y="7675"/>
              <a:ext cx="2851" cy="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Общее управление изменениями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7116" y="7675"/>
              <a:ext cx="1782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Заказчик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utoShape 12"/>
            <p:cNvSpPr>
              <a:spLocks noChangeShapeType="1"/>
            </p:cNvSpPr>
            <p:nvPr/>
          </p:nvSpPr>
          <p:spPr bwMode="auto">
            <a:xfrm rot="5400000">
              <a:off x="5124" y="5181"/>
              <a:ext cx="596" cy="1672"/>
            </a:xfrm>
            <a:prstGeom prst="bentConnector3">
              <a:avLst>
                <a:gd name="adj1" fmla="val 4993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11"/>
            <p:cNvSpPr>
              <a:spLocks noChangeShapeType="1"/>
            </p:cNvSpPr>
            <p:nvPr/>
          </p:nvSpPr>
          <p:spPr bwMode="auto">
            <a:xfrm rot="16200000" flipH="1">
              <a:off x="6830" y="5147"/>
              <a:ext cx="596" cy="1739"/>
            </a:xfrm>
            <a:prstGeom prst="bentConnector3">
              <a:avLst>
                <a:gd name="adj1" fmla="val 4993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7344" y="5719"/>
              <a:ext cx="2381" cy="3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Конечный результат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3054" y="7252"/>
              <a:ext cx="2703" cy="3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Рекомендуемые изменения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8"/>
            <p:cNvSpPr>
              <a:spLocks noChangeShapeType="1"/>
            </p:cNvSpPr>
            <p:nvPr/>
          </p:nvSpPr>
          <p:spPr bwMode="auto">
            <a:xfrm>
              <a:off x="4586" y="7080"/>
              <a:ext cx="1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2" name="AutoShape 7"/>
            <p:cNvSpPr>
              <a:spLocks noChangeShapeType="1"/>
            </p:cNvSpPr>
            <p:nvPr/>
          </p:nvSpPr>
          <p:spPr bwMode="auto">
            <a:xfrm>
              <a:off x="7997" y="7080"/>
              <a:ext cx="11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3" name="Rectangle 6"/>
            <p:cNvSpPr>
              <a:spLocks noChangeArrowheads="1"/>
            </p:cNvSpPr>
            <p:nvPr/>
          </p:nvSpPr>
          <p:spPr bwMode="auto">
            <a:xfrm>
              <a:off x="6989" y="7252"/>
              <a:ext cx="2011" cy="3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Конечный результат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" name="AutoShape 5"/>
            <p:cNvSpPr>
              <a:spLocks noChangeShapeType="1"/>
            </p:cNvSpPr>
            <p:nvPr/>
          </p:nvSpPr>
          <p:spPr bwMode="auto">
            <a:xfrm rot="10800000" flipH="1">
              <a:off x="3160" y="5336"/>
              <a:ext cx="1262" cy="2721"/>
            </a:xfrm>
            <a:prstGeom prst="bentConnector3">
              <a:avLst>
                <a:gd name="adj1" fmla="val -2265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5" name="AutoShape 4"/>
            <p:cNvSpPr>
              <a:spLocks noChangeShapeType="1"/>
            </p:cNvSpPr>
            <p:nvPr/>
          </p:nvSpPr>
          <p:spPr bwMode="auto">
            <a:xfrm rot="10800000" flipH="1">
              <a:off x="3160" y="2616"/>
              <a:ext cx="1262" cy="5441"/>
            </a:xfrm>
            <a:prstGeom prst="bentConnector3">
              <a:avLst>
                <a:gd name="adj1" fmla="val -2265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6" name="Rectangle 3"/>
            <p:cNvSpPr>
              <a:spLocks noChangeArrowheads="1"/>
            </p:cNvSpPr>
            <p:nvPr/>
          </p:nvSpPr>
          <p:spPr bwMode="auto">
            <a:xfrm>
              <a:off x="2941" y="4536"/>
              <a:ext cx="2702" cy="30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Одобренные изменения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Rectangle 2"/>
            <p:cNvSpPr>
              <a:spLocks noChangeArrowheads="1"/>
            </p:cNvSpPr>
            <p:nvPr/>
          </p:nvSpPr>
          <p:spPr bwMode="auto">
            <a:xfrm>
              <a:off x="3054" y="5719"/>
              <a:ext cx="2703" cy="3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Запросы на изменения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395536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Устав проекта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860286"/>
            <a:ext cx="849694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Требования, удовлетворяющие потребности, пожелания и ожидания заказчика, спонсора и других участников проекта.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Требования к продукту, который является предметом проекта.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200" b="1" dirty="0" err="1"/>
              <a:t>Цель</a:t>
            </a:r>
            <a:r>
              <a:rPr lang="en-US" sz="2200" b="1" dirty="0"/>
              <a:t> </a:t>
            </a:r>
            <a:r>
              <a:rPr lang="en-US" sz="2200" b="1" dirty="0" err="1"/>
              <a:t>или</a:t>
            </a:r>
            <a:r>
              <a:rPr lang="en-US" sz="2200" b="1" dirty="0"/>
              <a:t> </a:t>
            </a:r>
            <a:r>
              <a:rPr lang="ru-RU" sz="2200" b="1" dirty="0"/>
              <a:t>обоснование </a:t>
            </a:r>
            <a:r>
              <a:rPr lang="en-US" sz="2200" b="1" dirty="0" err="1"/>
              <a:t>проекта</a:t>
            </a:r>
            <a:r>
              <a:rPr lang="en-US" sz="2200" b="1" dirty="0"/>
              <a:t>.</a:t>
            </a:r>
            <a:endParaRPr lang="ru-RU" sz="2200" b="1" dirty="0"/>
          </a:p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Информацию о назначенном менеджере проекта и уровне его полномочий.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Расписание контрольных событий</a:t>
            </a:r>
            <a:r>
              <a:rPr lang="en-US" sz="2200" b="1" dirty="0"/>
              <a:t>.</a:t>
            </a:r>
            <a:endParaRPr lang="ru-RU" sz="2200" b="1" dirty="0"/>
          </a:p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Отношения между участниками проекта</a:t>
            </a:r>
            <a:r>
              <a:rPr lang="en-US" sz="2200" b="1" dirty="0"/>
              <a:t>.</a:t>
            </a:r>
            <a:endParaRPr lang="ru-RU" sz="2200" b="1" dirty="0"/>
          </a:p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Функциональные организации и их участие.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Допущения, принимаемые в проекте (например, уровень инфляции).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Ограничения, принимаемые в проекте (например, операционная система и т.п.).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 Реальная бизнес-ситуация, служащая обоснованием проекта с данными о прибыли на инвестиции.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200" b="1" dirty="0"/>
              <a:t>Бюджет проекта</a:t>
            </a:r>
            <a:r>
              <a:rPr lang="en-US" sz="2200" b="1" dirty="0"/>
              <a:t>.</a:t>
            </a:r>
            <a:endParaRPr lang="ru-RU" sz="22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9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Пример устава проекта. Постановка задачи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75839"/>
            <a:ext cx="828092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	Заказчик </a:t>
            </a:r>
            <a:r>
              <a:rPr lang="ru-RU" sz="2000" b="1" dirty="0"/>
              <a:t>ОАО «XYZ» является одним из ведущих производителей сложных технических изделий. Отдел «123», входящий в ОАО «XYZ», отвечает за продажу дополнительной сопроводительной документации для клиентов ОАО. </a:t>
            </a:r>
          </a:p>
          <a:p>
            <a:r>
              <a:rPr lang="ru-RU" sz="2000" b="1" dirty="0"/>
              <a:t>Дополнительная документация не входит в стандартную поставку, поскольку владелец этого технического изделия не всегда сам его эксплуатирует, а передает в эксплуатацию другой компании, которая становится клиентом «XYZ», и закупает у нее эксплуатационную документацию. Ремонт и техобслуживание конкретного изделия может выполнять третья компания, которой уже потребуется детальная техническая документация по ремонту и обслуживанию. Она также становится клиентом «XYZ» и закупает у нее требуемую продукцию. </a:t>
            </a:r>
          </a:p>
          <a:p>
            <a:r>
              <a:rPr lang="ru-RU" sz="2000" b="1" dirty="0" smtClean="0"/>
              <a:t>	Основная </a:t>
            </a:r>
            <a:r>
              <a:rPr lang="ru-RU" sz="2000" b="1" dirty="0"/>
              <a:t>функция отдела «123» — получение и обработка заказов на дополнительную документацию, согласно ежегодно рассылаемому каталогу. В связи с переездом отдела «123» в новое здание, была поставлена задача на разработку и поставку системы, автоматизирующей основную деятельность отдела «123».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4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860286"/>
            <a:ext cx="85337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100" dirty="0" smtClean="0"/>
              <a:t>1. </a:t>
            </a:r>
            <a:r>
              <a:rPr lang="ru-RU" sz="2100" b="1" dirty="0" smtClean="0"/>
              <a:t>Цели </a:t>
            </a:r>
            <a:r>
              <a:rPr lang="ru-RU" sz="2100" b="1" dirty="0"/>
              <a:t>и результаты проекта </a:t>
            </a:r>
          </a:p>
          <a:p>
            <a:r>
              <a:rPr lang="ru-RU" sz="2100" b="1" dirty="0"/>
              <a:t>1.1. Целью проекта является повышение эффективности основной производственной деятельности отдела «123». </a:t>
            </a:r>
            <a:br>
              <a:rPr lang="ru-RU" sz="2100" b="1" dirty="0"/>
            </a:br>
            <a:r>
              <a:rPr lang="ru-RU" sz="2100" b="1" dirty="0"/>
              <a:t>1.2. Дополнительными целями проекта являются: </a:t>
            </a:r>
            <a:br>
              <a:rPr lang="ru-RU" sz="2100" b="1" dirty="0"/>
            </a:br>
            <a:r>
              <a:rPr lang="ru-RU" sz="2100" b="1" dirty="0"/>
              <a:t>1.2.1. Установление долгосрочных отношений с важным заказчиком ОАО «XYZ». </a:t>
            </a:r>
            <a:br>
              <a:rPr lang="ru-RU" sz="2100" b="1" dirty="0"/>
            </a:br>
            <a:r>
              <a:rPr lang="ru-RU" sz="2100" b="1" dirty="0"/>
              <a:t>1.2.2. Выход на новый перспективный рынок современных </a:t>
            </a:r>
            <a:r>
              <a:rPr lang="en-US" sz="2100" b="1" dirty="0"/>
              <a:t>B2C</a:t>
            </a:r>
            <a:r>
              <a:rPr lang="ru-RU" sz="2100" b="1" dirty="0"/>
              <a:t> систем. </a:t>
            </a:r>
          </a:p>
          <a:p>
            <a:pPr lvl="0"/>
            <a:endParaRPr lang="ru-RU" sz="2100" b="1" dirty="0" smtClean="0"/>
          </a:p>
          <a:p>
            <a:pPr lvl="0"/>
            <a:r>
              <a:rPr lang="ru-RU" sz="2100" b="1" dirty="0" smtClean="0"/>
              <a:t>2. Результаты </a:t>
            </a:r>
            <a:r>
              <a:rPr lang="ru-RU" sz="2100" b="1" dirty="0"/>
              <a:t>проекта должны обеспечить: </a:t>
            </a:r>
          </a:p>
          <a:p>
            <a:r>
              <a:rPr lang="ru-RU" sz="2100" b="1" dirty="0"/>
              <a:t>2.1. Снижение затрат на обработку заявок. </a:t>
            </a:r>
            <a:br>
              <a:rPr lang="ru-RU" sz="2100" b="1" dirty="0"/>
            </a:br>
            <a:r>
              <a:rPr lang="ru-RU" sz="2100" b="1" dirty="0"/>
              <a:t>2.2. Снижение сроков обработки заявок. </a:t>
            </a:r>
            <a:br>
              <a:rPr lang="ru-RU" sz="2100" b="1" dirty="0"/>
            </a:br>
            <a:r>
              <a:rPr lang="ru-RU" sz="2100" b="1" dirty="0"/>
              <a:t>2.3. Повышение оперативности доступа к информации о наличии продукции. </a:t>
            </a:r>
            <a:br>
              <a:rPr lang="ru-RU" sz="2100" b="1" dirty="0"/>
            </a:br>
            <a:r>
              <a:rPr lang="ru-RU" sz="2100" b="1" dirty="0"/>
              <a:t>2.4. Повышение оперативности доступа к информации о прохождении заявок. </a:t>
            </a:r>
            <a:br>
              <a:rPr lang="ru-RU" sz="2100" b="1" dirty="0"/>
            </a:br>
            <a:r>
              <a:rPr lang="ru-RU" sz="2100" b="1" dirty="0"/>
              <a:t>2.5. Повышение надежности и полноты хранения информации о поступивших заявках и результатах их обработки. </a:t>
            </a:r>
          </a:p>
          <a:p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8587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2400" y="620688"/>
            <a:ext cx="853373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b="1" dirty="0" smtClean="0"/>
              <a:t>3. Продуктами </a:t>
            </a:r>
            <a:r>
              <a:rPr lang="ru-RU" sz="2000" b="1" dirty="0"/>
              <a:t>проекта являются: </a:t>
            </a:r>
          </a:p>
          <a:p>
            <a:r>
              <a:rPr lang="ru-RU" sz="2000" b="1" dirty="0"/>
              <a:t>3.1. Прикладное ПО и документация пользователей. </a:t>
            </a:r>
            <a:br>
              <a:rPr lang="ru-RU" sz="2000" b="1" dirty="0"/>
            </a:br>
            <a:r>
              <a:rPr lang="ru-RU" sz="2000" b="1" dirty="0"/>
              <a:t>3.2. Базовое ПО. </a:t>
            </a:r>
            <a:br>
              <a:rPr lang="ru-RU" sz="2000" b="1" dirty="0"/>
            </a:br>
            <a:r>
              <a:rPr lang="ru-RU" sz="2000" b="1" dirty="0"/>
              <a:t>3.3. Оборудование ЛВС, рабочие станции, сервера и операционно-системное ПО. </a:t>
            </a:r>
            <a:br>
              <a:rPr lang="ru-RU" sz="2000" b="1" dirty="0"/>
            </a:br>
            <a:r>
              <a:rPr lang="ru-RU" sz="2000" b="1" dirty="0"/>
              <a:t>3.4. Проведение пуско-наладочных работ и ввод в опытную эксплуатацию. </a:t>
            </a:r>
            <a:br>
              <a:rPr lang="ru-RU" sz="2000" b="1" dirty="0"/>
            </a:br>
            <a:r>
              <a:rPr lang="ru-RU" sz="2000" b="1" dirty="0"/>
              <a:t>3.5. Обучение пользователей и администраторов системы. </a:t>
            </a:r>
            <a:br>
              <a:rPr lang="ru-RU" sz="2000" b="1" dirty="0"/>
            </a:br>
            <a:r>
              <a:rPr lang="ru-RU" sz="2000" b="1" dirty="0"/>
              <a:t>3.6. Сопровождение системы на этапе опытной эксплуатации. </a:t>
            </a:r>
            <a:br>
              <a:rPr lang="ru-RU" sz="2000" b="1" dirty="0"/>
            </a:br>
            <a:r>
              <a:rPr lang="ru-RU" sz="2000" b="1" dirty="0"/>
              <a:t>3.7. Передача системы в промышленную эксплуатацию. </a:t>
            </a:r>
            <a:endParaRPr lang="ru-RU" sz="2000" b="1" dirty="0" smtClean="0"/>
          </a:p>
          <a:p>
            <a:endParaRPr lang="ru-RU" sz="2000" b="1" dirty="0"/>
          </a:p>
          <a:p>
            <a:pPr lvl="0"/>
            <a:r>
              <a:rPr lang="ru-RU" sz="2000" b="1" dirty="0" smtClean="0"/>
              <a:t>4. Система </a:t>
            </a:r>
            <a:r>
              <a:rPr lang="ru-RU" sz="2000" b="1" dirty="0"/>
              <a:t>должна автоматизировать следующие функции: </a:t>
            </a:r>
          </a:p>
          <a:p>
            <a:r>
              <a:rPr lang="ru-RU" sz="2000" b="1" dirty="0"/>
              <a:t>4.1. Авторизация и аутентификация пользователей. </a:t>
            </a:r>
            <a:br>
              <a:rPr lang="ru-RU" sz="2000" b="1" dirty="0"/>
            </a:br>
            <a:r>
              <a:rPr lang="ru-RU" sz="2000" b="1" dirty="0"/>
              <a:t>4.2. Просмотр каталога продуктов. </a:t>
            </a:r>
            <a:br>
              <a:rPr lang="ru-RU" sz="2000" b="1" dirty="0"/>
            </a:br>
            <a:r>
              <a:rPr lang="ru-RU" sz="2000" b="1" dirty="0"/>
              <a:t>4.3. Поиск продуктов по каталогу. </a:t>
            </a:r>
            <a:br>
              <a:rPr lang="ru-RU" sz="2000" b="1" dirty="0"/>
            </a:br>
            <a:r>
              <a:rPr lang="ru-RU" sz="2000" b="1" dirty="0"/>
              <a:t>4.4. Заказ выбранных продуктов. </a:t>
            </a:r>
            <a:br>
              <a:rPr lang="ru-RU" sz="2000" b="1" dirty="0"/>
            </a:br>
            <a:r>
              <a:rPr lang="ru-RU" sz="2000" b="1" dirty="0"/>
              <a:t>4.5. Просмотр информации о статусе заказа. </a:t>
            </a:r>
            <a:br>
              <a:rPr lang="ru-RU" sz="2000" b="1" dirty="0"/>
            </a:br>
            <a:r>
              <a:rPr lang="ru-RU" sz="2000" b="1" dirty="0"/>
              <a:t>4.6. Информирование клиента об изменении статуса заказа. </a:t>
            </a:r>
            <a:br>
              <a:rPr lang="ru-RU" sz="2000" b="1" dirty="0"/>
            </a:br>
            <a:r>
              <a:rPr lang="ru-RU" sz="2000" b="1" dirty="0"/>
              <a:t>4.7. Просмотр и обработка заказов исполнителями из службы продаж. </a:t>
            </a:r>
            <a:br>
              <a:rPr lang="ru-RU" sz="2000" b="1" dirty="0"/>
            </a:br>
            <a:r>
              <a:rPr lang="ru-RU" sz="2000" b="1" dirty="0"/>
              <a:t>4.8. Просмотр статистики поступления и обработки заказов за период. </a:t>
            </a:r>
            <a:br>
              <a:rPr lang="ru-RU" sz="2000" b="1" dirty="0"/>
            </a:br>
            <a:r>
              <a:rPr lang="ru-RU" sz="2000" b="1" dirty="0"/>
              <a:t>4.9. Подготовка и сопровождение каталога продукции.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381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Пример устава проекта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2400" y="1052736"/>
            <a:ext cx="85337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dirty="0" smtClean="0"/>
              <a:t>5. Допущения </a:t>
            </a:r>
            <a:r>
              <a:rPr lang="ru-RU" sz="2400" b="1" dirty="0"/>
              <a:t>и ограничения </a:t>
            </a:r>
          </a:p>
          <a:p>
            <a:r>
              <a:rPr lang="ru-RU" sz="2400" b="1" dirty="0"/>
              <a:t>5.1. Проектирование прикладного ПО выполняется с использованием UM</a:t>
            </a:r>
            <a:r>
              <a:rPr lang="en-US" sz="2400" b="1" dirty="0"/>
              <a:t>L</a:t>
            </a:r>
            <a:r>
              <a:rPr lang="ru-RU" sz="2400" b="1" dirty="0"/>
              <a:t>. </a:t>
            </a:r>
            <a:br>
              <a:rPr lang="ru-RU" sz="2400" b="1" dirty="0"/>
            </a:br>
            <a:r>
              <a:rPr lang="ru-RU" sz="2400" b="1" dirty="0"/>
              <a:t>5.2. Средством разработки ПО является </a:t>
            </a:r>
            <a:r>
              <a:rPr lang="ru-RU" sz="2400" b="1" dirty="0" err="1"/>
              <a:t>Symantec</a:t>
            </a:r>
            <a:r>
              <a:rPr lang="ru-RU" sz="2400" b="1" dirty="0"/>
              <a:t> </a:t>
            </a:r>
            <a:r>
              <a:rPr lang="ru-RU" sz="2400" b="1" dirty="0" err="1"/>
              <a:t>Visual</a:t>
            </a:r>
            <a:r>
              <a:rPr lang="ru-RU" sz="2400" b="1" dirty="0"/>
              <a:t> </a:t>
            </a:r>
            <a:r>
              <a:rPr lang="ru-RU" sz="2400" b="1" dirty="0" err="1"/>
              <a:t>Cafe</a:t>
            </a:r>
            <a:r>
              <a:rPr lang="ru-RU" sz="2400" b="1" dirty="0"/>
              <a:t> </a:t>
            </a:r>
            <a:r>
              <a:rPr lang="ru-RU" sz="2400" b="1" dirty="0" err="1"/>
              <a:t>for</a:t>
            </a:r>
            <a:r>
              <a:rPr lang="ru-RU" sz="2400" b="1" dirty="0"/>
              <a:t> </a:t>
            </a:r>
            <a:r>
              <a:rPr lang="ru-RU" sz="2400" b="1" dirty="0" err="1"/>
              <a:t>Java</a:t>
            </a:r>
            <a:r>
              <a:rPr lang="ru-RU" sz="2400" b="1" dirty="0"/>
              <a:t>. </a:t>
            </a:r>
            <a:br>
              <a:rPr lang="ru-RU" sz="2400" b="1" dirty="0"/>
            </a:br>
            <a:r>
              <a:rPr lang="ru-RU" sz="2400" b="1" dirty="0"/>
              <a:t>5.3. В качестве промежуточного ПО сопровождения и поддержки каталога используется ОО БД «</a:t>
            </a:r>
            <a:r>
              <a:rPr lang="ru-RU" sz="2400" b="1" dirty="0" err="1"/>
              <a:t>Poet</a:t>
            </a:r>
            <a:r>
              <a:rPr lang="ru-RU" sz="2400" b="1" dirty="0"/>
              <a:t>». </a:t>
            </a:r>
            <a:br>
              <a:rPr lang="ru-RU" sz="2400" b="1" dirty="0"/>
            </a:br>
            <a:r>
              <a:rPr lang="ru-RU" sz="2400" b="1" dirty="0"/>
              <a:t>5.4. Нагрузка на систему не должна быть более 100 одновременно работающих пользователей. </a:t>
            </a:r>
            <a:br>
              <a:rPr lang="ru-RU" sz="2400" b="1" dirty="0"/>
            </a:br>
            <a:r>
              <a:rPr lang="ru-RU" sz="2400" b="1" dirty="0"/>
              <a:t>5.5. В рамки проекта не входят: </a:t>
            </a:r>
            <a:br>
              <a:rPr lang="ru-RU" sz="2400" b="1" dirty="0"/>
            </a:br>
            <a:r>
              <a:rPr lang="ru-RU" sz="2400" b="1" dirty="0"/>
              <a:t>5.5.1. Защита системы от преднамеренного взлома. </a:t>
            </a:r>
            <a:br>
              <a:rPr lang="ru-RU" sz="2400" b="1" dirty="0"/>
            </a:br>
            <a:r>
              <a:rPr lang="ru-RU" sz="2400" b="1" dirty="0"/>
              <a:t>5.5.2. Разработка </a:t>
            </a:r>
            <a:r>
              <a:rPr lang="en-US" sz="2400" b="1" dirty="0"/>
              <a:t>B</a:t>
            </a:r>
            <a:r>
              <a:rPr lang="ru-RU" sz="2400" b="1" dirty="0"/>
              <a:t>2</a:t>
            </a:r>
            <a:r>
              <a:rPr lang="en-US" sz="2400" b="1" dirty="0"/>
              <a:t>B</a:t>
            </a:r>
            <a:r>
              <a:rPr lang="ru-RU" sz="2400" b="1" dirty="0"/>
              <a:t> API и интеграция с другими системами. 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144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748</Words>
  <Application>Microsoft Office PowerPoint</Application>
  <PresentationFormat>Экран (4:3)</PresentationFormat>
  <Paragraphs>165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29</cp:revision>
  <dcterms:created xsi:type="dcterms:W3CDTF">2015-09-08T08:43:47Z</dcterms:created>
  <dcterms:modified xsi:type="dcterms:W3CDTF">2015-09-22T09:51:09Z</dcterms:modified>
</cp:coreProperties>
</file>