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8" autoAdjust="0"/>
    <p:restoredTop sz="86358" autoAdjust="0"/>
  </p:normalViewPr>
  <p:slideViewPr>
    <p:cSldViewPr>
      <p:cViewPr varScale="1">
        <p:scale>
          <a:sx n="61" d="100"/>
          <a:sy n="61" d="100"/>
        </p:scale>
        <p:origin x="-6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Распределение</a:t>
            </a:r>
            <a:r>
              <a:rPr lang="ru-RU" baseline="0"/>
              <a:t> частоты по причинам</a:t>
            </a:r>
            <a:endParaRPr lang="ru-RU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949274569845462"/>
          <c:y val="0.16697444069491321"/>
          <c:w val="0.85504429133859705"/>
          <c:h val="0.704133233345837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cat>
            <c:strRef>
              <c:f>Лист1!$A$2:$A$6</c:f>
              <c:strCache>
                <c:ptCount val="5"/>
                <c:pt idx="0">
                  <c:v>Сбой</c:v>
                </c:pt>
                <c:pt idx="1">
                  <c:v>Зависание</c:v>
                </c:pt>
                <c:pt idx="2">
                  <c:v>Модуль 1</c:v>
                </c:pt>
                <c:pt idx="3">
                  <c:v>Модуль 2</c:v>
                </c:pt>
                <c:pt idx="4">
                  <c:v>Интерфейс</c:v>
                </c:pt>
              </c:strCache>
            </c:strRef>
          </c:cat>
          <c:val>
            <c:numRef>
              <c:f>Лист1!$B$2:$B$6</c:f>
              <c:numCache>
                <c:formatCode>Основной</c:formatCode>
                <c:ptCount val="5"/>
                <c:pt idx="0">
                  <c:v>25</c:v>
                </c:pt>
                <c:pt idx="1">
                  <c:v>15</c:v>
                </c:pt>
                <c:pt idx="2">
                  <c:v>12</c:v>
                </c:pt>
                <c:pt idx="3">
                  <c:v>10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873088"/>
        <c:axId val="28875776"/>
      </c:barChart>
      <c:catAx>
        <c:axId val="28873088"/>
        <c:scaling>
          <c:orientation val="minMax"/>
        </c:scaling>
        <c:delete val="0"/>
        <c:axPos val="b"/>
        <c:majorTickMark val="out"/>
        <c:minorTickMark val="none"/>
        <c:tickLblPos val="nextTo"/>
        <c:crossAx val="28875776"/>
        <c:crosses val="autoZero"/>
        <c:auto val="1"/>
        <c:lblAlgn val="ctr"/>
        <c:lblOffset val="100"/>
        <c:noMultiLvlLbl val="0"/>
      </c:catAx>
      <c:valAx>
        <c:axId val="288757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Количество</a:t>
                </a:r>
                <a:r>
                  <a:rPr lang="ru-RU" baseline="0"/>
                  <a:t> случаев обнаружения дефектов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2.7777777777778408E-2"/>
              <c:y val="0.39039995000625038"/>
            </c:manualLayout>
          </c:layout>
          <c:overlay val="0"/>
        </c:title>
        <c:numFmt formatCode="Основной" sourceLinked="1"/>
        <c:majorTickMark val="out"/>
        <c:minorTickMark val="none"/>
        <c:tickLblPos val="nextTo"/>
        <c:crossAx val="288730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05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9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3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6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2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435F-77FD-433A-8214-894523F502A0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32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9552" y="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Процессы управления качеством</a:t>
            </a:r>
            <a:endParaRPr lang="ru-RU" sz="3600" b="1" dirty="0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980729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800" b="1" dirty="0"/>
              <a:t>Планирование качества </a:t>
            </a:r>
            <a:r>
              <a:rPr lang="ru-RU" sz="2800" dirty="0"/>
              <a:t>– определение того, какие из стандартов качества относятся к данному проекту и как их удовлетворить.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b="1" dirty="0"/>
              <a:t>Процесс обеспечения качества </a:t>
            </a:r>
            <a:r>
              <a:rPr lang="ru-RU" sz="2800" dirty="0"/>
              <a:t>– выполнение плановых систематических мероприятий по качеству, необходимых для того, чтобы проект соответствовал оговоренным требованиям.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b="1" dirty="0"/>
              <a:t>Процесс контроля качества </a:t>
            </a:r>
            <a:r>
              <a:rPr lang="ru-RU" sz="2800" dirty="0"/>
              <a:t>– мониторинг результатов с целью определения их соответствия принятым стандартами качества, и определение путей устранения причин, вызывающих неудовлетворительное исполнение.</a:t>
            </a:r>
          </a:p>
        </p:txBody>
      </p:sp>
    </p:spTree>
    <p:extLst>
      <p:ext uri="{BB962C8B-B14F-4D97-AF65-F5344CB8AC3E}">
        <p14:creationId xmlns:p14="http://schemas.microsoft.com/office/powerpoint/2010/main" val="8585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97586" y="0"/>
            <a:ext cx="81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Методы процесса контроля качества</a:t>
            </a:r>
            <a:endParaRPr lang="ru-RU" sz="36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908720"/>
            <a:ext cx="88120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/>
              <a:t>6. Схема прогноза.</a:t>
            </a:r>
          </a:p>
          <a:p>
            <a:pPr algn="just"/>
            <a:r>
              <a:rPr lang="ru-RU" sz="2800" b="1" dirty="0"/>
              <a:t>7</a:t>
            </a:r>
            <a:r>
              <a:rPr lang="ru-RU" sz="2800" b="1" dirty="0" smtClean="0"/>
              <a:t>. Диаграммы разброса.</a:t>
            </a:r>
          </a:p>
          <a:p>
            <a:pPr algn="just"/>
            <a:r>
              <a:rPr lang="ru-RU" sz="2800" b="1" dirty="0" smtClean="0"/>
              <a:t>8. Выборочные оценки.</a:t>
            </a:r>
          </a:p>
          <a:p>
            <a:pPr algn="just"/>
            <a:r>
              <a:rPr lang="ru-RU" sz="2800" b="1" dirty="0" smtClean="0"/>
              <a:t>9. Инспекция.</a:t>
            </a:r>
          </a:p>
          <a:p>
            <a:pPr algn="just"/>
            <a:r>
              <a:rPr lang="ru-RU" sz="2800" b="1" dirty="0" smtClean="0"/>
              <a:t>10. Проверка исправления дефектов.</a:t>
            </a:r>
            <a:endParaRPr lang="ru-RU" sz="2800" b="1" dirty="0" smtClean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6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51520" y="44624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Положения управления качеством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55948" y="1772816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3200" b="1" dirty="0"/>
              <a:t>Удовлетворение потребностей </a:t>
            </a:r>
            <a:r>
              <a:rPr lang="ru-RU" sz="3200" b="1" dirty="0" smtClean="0"/>
              <a:t>заказчика.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b="1" dirty="0" smtClean="0"/>
              <a:t>Предотвращение </a:t>
            </a:r>
            <a:r>
              <a:rPr lang="ru-RU" sz="3200" b="1" dirty="0"/>
              <a:t>важнее инспектирования. </a:t>
            </a:r>
            <a:endParaRPr lang="ru-RU" sz="3200" b="1" dirty="0" smtClean="0"/>
          </a:p>
          <a:p>
            <a:pPr marL="514350" lvl="0" indent="-514350">
              <a:buFont typeface="+mj-lt"/>
              <a:buAutoNum type="arabicPeriod"/>
            </a:pPr>
            <a:r>
              <a:rPr lang="ru-RU" sz="3200" b="1" dirty="0"/>
              <a:t>Ответственность </a:t>
            </a:r>
            <a:r>
              <a:rPr lang="ru-RU" sz="3200" b="1" dirty="0" smtClean="0"/>
              <a:t>руководства.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b="1" dirty="0"/>
              <a:t>Постоянное совершенствование. </a:t>
            </a:r>
            <a:r>
              <a:rPr lang="ru-RU" sz="3200" b="1" dirty="0" smtClean="0"/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509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26748" y="0"/>
            <a:ext cx="81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Методы планирования качества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96752"/>
            <a:ext cx="8568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3200" b="1" dirty="0"/>
              <a:t>Анализ прибыли и затрат.</a:t>
            </a:r>
            <a:r>
              <a:rPr lang="ru-RU" sz="3200" dirty="0"/>
              <a:t>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3200" b="1" dirty="0" err="1"/>
              <a:t>Бенчмаркинг</a:t>
            </a:r>
            <a:r>
              <a:rPr lang="ru-RU" sz="3200" b="1" dirty="0"/>
              <a:t>.</a:t>
            </a:r>
            <a:endParaRPr lang="ru-RU" sz="3200" dirty="0"/>
          </a:p>
          <a:p>
            <a:pPr marL="457200" lvl="0" indent="-457200">
              <a:buFont typeface="+mj-lt"/>
              <a:buAutoNum type="arabicPeriod"/>
            </a:pPr>
            <a:r>
              <a:rPr lang="ru-RU" sz="3200" b="1" dirty="0"/>
              <a:t>Планирование экспериментов.</a:t>
            </a:r>
            <a:endParaRPr lang="ru-RU" sz="3200" dirty="0"/>
          </a:p>
          <a:p>
            <a:pPr marL="457200" lvl="0" indent="-457200">
              <a:buFont typeface="+mj-lt"/>
              <a:buAutoNum type="arabicPeriod"/>
            </a:pPr>
            <a:r>
              <a:rPr lang="ru-RU" sz="3200" b="1" dirty="0"/>
              <a:t>Стоимость </a:t>
            </a:r>
            <a:r>
              <a:rPr lang="ru-RU" sz="3200" b="1" dirty="0" smtClean="0"/>
              <a:t>качества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592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3666" y="-6636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Результаты планирования качества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8819" y="1124744"/>
            <a:ext cx="87036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b="1" dirty="0"/>
              <a:t>План управления качеством</a:t>
            </a:r>
            <a:r>
              <a:rPr lang="ru-RU" sz="32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b="1" dirty="0"/>
              <a:t>Результаты оценки качества.</a:t>
            </a:r>
            <a:r>
              <a:rPr lang="ru-RU" sz="3200" dirty="0"/>
              <a:t> </a:t>
            </a:r>
            <a:endParaRPr lang="ru-RU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3200" b="1" dirty="0"/>
              <a:t>Контрольные списки процедур контроля качества.</a:t>
            </a:r>
            <a:endParaRPr lang="ru-RU" sz="32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3200" b="1" dirty="0"/>
              <a:t>План совершенствования процессов</a:t>
            </a:r>
            <a:r>
              <a:rPr lang="ru-RU" sz="3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b="1" dirty="0"/>
              <a:t>Базовый план по качеству.</a:t>
            </a:r>
            <a:r>
              <a:rPr lang="ru-RU" sz="3200" b="1" dirty="0" smtClean="0"/>
              <a:t> 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730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3666" y="-6636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Методы процесса обеспечения качества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55576" y="1772816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b="1" dirty="0" smtClean="0"/>
              <a:t>Аудит качества. </a:t>
            </a:r>
            <a:r>
              <a:rPr lang="ru-RU" sz="2800" dirty="0"/>
              <a:t>Н</a:t>
            </a:r>
            <a:r>
              <a:rPr lang="ru-RU" sz="2800" dirty="0" smtClean="0"/>
              <a:t>езависимая </a:t>
            </a:r>
            <a:r>
              <a:rPr lang="ru-RU" sz="2800" dirty="0"/>
              <a:t>экспертная оценка, определяющая, насколько операции проекта соответствуют установленным в рамках проекта или организации правилам, процессам и процедурам. </a:t>
            </a:r>
            <a:endParaRPr lang="ru-RU" sz="28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800" b="1" dirty="0" smtClean="0"/>
              <a:t>Анализ процесса. </a:t>
            </a:r>
            <a:r>
              <a:rPr lang="ru-RU" sz="2800" dirty="0"/>
              <a:t>П</a:t>
            </a:r>
            <a:r>
              <a:rPr lang="ru-RU" sz="2800" dirty="0" smtClean="0"/>
              <a:t>редусматривает </a:t>
            </a:r>
            <a:r>
              <a:rPr lang="ru-RU" sz="2800" dirty="0"/>
              <a:t>выполнение действий, направленных на выявление нуждающихся в улучшении моментов с технической и организационной точек зрения. </a:t>
            </a:r>
            <a:endParaRPr lang="ru-RU" sz="2800" b="1" dirty="0" smtClean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7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97586" y="15240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Методы процесса контроля качества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1772816"/>
            <a:ext cx="8812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/>
              <a:t>1. Диаграммы </a:t>
            </a:r>
            <a:r>
              <a:rPr lang="ru-RU" sz="2800" b="1" dirty="0"/>
              <a:t>причинно-следственных </a:t>
            </a:r>
            <a:r>
              <a:rPr lang="ru-RU" sz="2800" b="1" dirty="0" smtClean="0"/>
              <a:t>связей.</a:t>
            </a:r>
            <a:endParaRPr lang="ru-RU" sz="2800" b="1" dirty="0" smtClean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9" name="Group 1"/>
          <p:cNvGrpSpPr>
            <a:grpSpLocks noChangeAspect="1"/>
          </p:cNvGrpSpPr>
          <p:nvPr/>
        </p:nvGrpSpPr>
        <p:grpSpPr bwMode="auto">
          <a:xfrm>
            <a:off x="323527" y="2296036"/>
            <a:ext cx="8677907" cy="4373324"/>
            <a:chOff x="2512" y="12233"/>
            <a:chExt cx="7265" cy="3661"/>
          </a:xfrm>
        </p:grpSpPr>
        <p:sp>
          <p:nvSpPr>
            <p:cNvPr id="10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512" y="12233"/>
              <a:ext cx="7265" cy="3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AutoShape 22"/>
            <p:cNvSpPr>
              <a:spLocks noChangeArrowheads="1"/>
            </p:cNvSpPr>
            <p:nvPr/>
          </p:nvSpPr>
          <p:spPr bwMode="auto">
            <a:xfrm>
              <a:off x="3252" y="13920"/>
              <a:ext cx="4952" cy="327"/>
            </a:xfrm>
            <a:prstGeom prst="rightArrow">
              <a:avLst>
                <a:gd name="adj1" fmla="val 50000"/>
                <a:gd name="adj2" fmla="val 3785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AutoShape 21"/>
            <p:cNvSpPr>
              <a:spLocks noChangeShapeType="1"/>
            </p:cNvSpPr>
            <p:nvPr/>
          </p:nvSpPr>
          <p:spPr bwMode="auto">
            <a:xfrm>
              <a:off x="8390" y="13455"/>
              <a:ext cx="0" cy="14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8526" y="13643"/>
              <a:ext cx="1132" cy="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Принципи-альный дефект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2552" y="12947"/>
              <a:ext cx="1098" cy="3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Время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706" y="12947"/>
              <a:ext cx="1098" cy="3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Оборуд.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866" y="12947"/>
              <a:ext cx="1099" cy="3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Метод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026" y="12947"/>
              <a:ext cx="1098" cy="3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Материал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552" y="14831"/>
              <a:ext cx="1098" cy="3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Энергия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706" y="14831"/>
              <a:ext cx="1098" cy="3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Измерение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4866" y="14831"/>
              <a:ext cx="1099" cy="3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Персонал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6026" y="14831"/>
              <a:ext cx="1098" cy="3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10800" rIns="0" bIns="1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Окружение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utoShape 11"/>
            <p:cNvSpPr>
              <a:spLocks noChangeShapeType="1"/>
            </p:cNvSpPr>
            <p:nvPr/>
          </p:nvSpPr>
          <p:spPr bwMode="auto">
            <a:xfrm>
              <a:off x="3101" y="13343"/>
              <a:ext cx="760" cy="5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AutoShape 10"/>
            <p:cNvSpPr>
              <a:spLocks noChangeShapeType="1"/>
            </p:cNvSpPr>
            <p:nvPr/>
          </p:nvSpPr>
          <p:spPr bwMode="auto">
            <a:xfrm>
              <a:off x="4194" y="13343"/>
              <a:ext cx="760" cy="5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AutoShape 9"/>
            <p:cNvSpPr>
              <a:spLocks noChangeShapeType="1"/>
            </p:cNvSpPr>
            <p:nvPr/>
          </p:nvSpPr>
          <p:spPr bwMode="auto">
            <a:xfrm>
              <a:off x="5399" y="13343"/>
              <a:ext cx="760" cy="5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AutoShape 8"/>
            <p:cNvSpPr>
              <a:spLocks noChangeShapeType="1"/>
            </p:cNvSpPr>
            <p:nvPr/>
          </p:nvSpPr>
          <p:spPr bwMode="auto">
            <a:xfrm>
              <a:off x="6497" y="13343"/>
              <a:ext cx="761" cy="5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AutoShape 7"/>
            <p:cNvSpPr>
              <a:spLocks noChangeShapeType="1"/>
            </p:cNvSpPr>
            <p:nvPr/>
          </p:nvSpPr>
          <p:spPr bwMode="auto">
            <a:xfrm flipV="1">
              <a:off x="3101" y="14293"/>
              <a:ext cx="805" cy="5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AutoShape 6"/>
            <p:cNvSpPr>
              <a:spLocks noChangeShapeType="1"/>
            </p:cNvSpPr>
            <p:nvPr/>
          </p:nvSpPr>
          <p:spPr bwMode="auto">
            <a:xfrm flipV="1">
              <a:off x="4194" y="14293"/>
              <a:ext cx="805" cy="5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AutoShape 5"/>
            <p:cNvSpPr>
              <a:spLocks noChangeShapeType="1"/>
            </p:cNvSpPr>
            <p:nvPr/>
          </p:nvSpPr>
          <p:spPr bwMode="auto">
            <a:xfrm flipV="1">
              <a:off x="5354" y="14293"/>
              <a:ext cx="805" cy="5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AutoShape 4"/>
            <p:cNvSpPr>
              <a:spLocks noChangeShapeType="1"/>
            </p:cNvSpPr>
            <p:nvPr/>
          </p:nvSpPr>
          <p:spPr bwMode="auto">
            <a:xfrm flipV="1">
              <a:off x="6497" y="14293"/>
              <a:ext cx="805" cy="5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3368" y="15340"/>
              <a:ext cx="3435" cy="4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Потенциальные причины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2"/>
            <p:cNvSpPr>
              <a:spLocks noChangeArrowheads="1"/>
            </p:cNvSpPr>
            <p:nvPr/>
          </p:nvSpPr>
          <p:spPr bwMode="auto">
            <a:xfrm>
              <a:off x="8642" y="15340"/>
              <a:ext cx="1098" cy="4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Эффект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8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97586" y="15240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Методы процесса контроля качества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1772816"/>
            <a:ext cx="8812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/>
              <a:t>2</a:t>
            </a:r>
            <a:r>
              <a:rPr lang="ru-RU" sz="2800" b="1" dirty="0" smtClean="0"/>
              <a:t>. Контрольные диаграммы.</a:t>
            </a:r>
            <a:endParaRPr lang="ru-RU" sz="2800" b="1" dirty="0" smtClean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073" name="Group 1"/>
          <p:cNvGrpSpPr>
            <a:grpSpLocks noChangeAspect="1"/>
          </p:cNvGrpSpPr>
          <p:nvPr/>
        </p:nvGrpSpPr>
        <p:grpSpPr bwMode="auto">
          <a:xfrm>
            <a:off x="214794" y="2420888"/>
            <a:ext cx="8603878" cy="3744416"/>
            <a:chOff x="2577" y="12104"/>
            <a:chExt cx="7200" cy="2651"/>
          </a:xfrm>
        </p:grpSpPr>
        <p:sp>
          <p:nvSpPr>
            <p:cNvPr id="3074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577" y="12104"/>
              <a:ext cx="7200" cy="2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5" name="AutoShape 9"/>
            <p:cNvSpPr>
              <a:spLocks noChangeShapeType="1"/>
            </p:cNvSpPr>
            <p:nvPr/>
          </p:nvSpPr>
          <p:spPr bwMode="auto">
            <a:xfrm>
              <a:off x="4118" y="12557"/>
              <a:ext cx="5552" cy="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6" name="AutoShape 8"/>
            <p:cNvSpPr>
              <a:spLocks noChangeShapeType="1"/>
            </p:cNvSpPr>
            <p:nvPr/>
          </p:nvSpPr>
          <p:spPr bwMode="auto">
            <a:xfrm>
              <a:off x="4118" y="13406"/>
              <a:ext cx="5552" cy="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7" name="AutoShape 7"/>
            <p:cNvSpPr>
              <a:spLocks noChangeShapeType="1"/>
            </p:cNvSpPr>
            <p:nvPr/>
          </p:nvSpPr>
          <p:spPr bwMode="auto">
            <a:xfrm>
              <a:off x="4118" y="14232"/>
              <a:ext cx="5552" cy="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3121" y="12104"/>
              <a:ext cx="2513" cy="3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Верхний предел контроля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9" name="Rectangle 5"/>
            <p:cNvSpPr>
              <a:spLocks noChangeArrowheads="1"/>
            </p:cNvSpPr>
            <p:nvPr/>
          </p:nvSpPr>
          <p:spPr bwMode="auto">
            <a:xfrm>
              <a:off x="3121" y="14265"/>
              <a:ext cx="2513" cy="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Нижний предел контроля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0" name="Rectangle 4"/>
            <p:cNvSpPr>
              <a:spLocks noChangeArrowheads="1"/>
            </p:cNvSpPr>
            <p:nvPr/>
          </p:nvSpPr>
          <p:spPr bwMode="auto">
            <a:xfrm>
              <a:off x="9042" y="13512"/>
              <a:ext cx="698" cy="3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Время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2" name="Rectangle 3"/>
            <p:cNvSpPr>
              <a:spLocks noChangeArrowheads="1"/>
            </p:cNvSpPr>
            <p:nvPr/>
          </p:nvSpPr>
          <p:spPr bwMode="auto">
            <a:xfrm>
              <a:off x="2655" y="13117"/>
              <a:ext cx="1367" cy="6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Количество отказов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3" name="Freeform 2"/>
            <p:cNvSpPr>
              <a:spLocks/>
            </p:cNvSpPr>
            <p:nvPr/>
          </p:nvSpPr>
          <p:spPr bwMode="auto">
            <a:xfrm>
              <a:off x="4153" y="12834"/>
              <a:ext cx="4939" cy="1324"/>
            </a:xfrm>
            <a:custGeom>
              <a:avLst/>
              <a:gdLst>
                <a:gd name="T0" fmla="*/ 0 w 6223"/>
                <a:gd name="T1" fmla="*/ 356 h 1668"/>
                <a:gd name="T2" fmla="*/ 342 w 6223"/>
                <a:gd name="T3" fmla="*/ 571 h 1668"/>
                <a:gd name="T4" fmla="*/ 598 w 6223"/>
                <a:gd name="T5" fmla="*/ 356 h 1668"/>
                <a:gd name="T6" fmla="*/ 834 w 6223"/>
                <a:gd name="T7" fmla="*/ 663 h 1668"/>
                <a:gd name="T8" fmla="*/ 1040 w 6223"/>
                <a:gd name="T9" fmla="*/ 1269 h 1668"/>
                <a:gd name="T10" fmla="*/ 1290 w 6223"/>
                <a:gd name="T11" fmla="*/ 920 h 1668"/>
                <a:gd name="T12" fmla="*/ 1468 w 6223"/>
                <a:gd name="T13" fmla="*/ 1112 h 1668"/>
                <a:gd name="T14" fmla="*/ 1760 w 6223"/>
                <a:gd name="T15" fmla="*/ 599 h 1668"/>
                <a:gd name="T16" fmla="*/ 1953 w 6223"/>
                <a:gd name="T17" fmla="*/ 399 h 1668"/>
                <a:gd name="T18" fmla="*/ 2386 w 6223"/>
                <a:gd name="T19" fmla="*/ 0 h 1668"/>
                <a:gd name="T20" fmla="*/ 2730 w 6223"/>
                <a:gd name="T21" fmla="*/ 563 h 1668"/>
                <a:gd name="T22" fmla="*/ 3051 w 6223"/>
                <a:gd name="T23" fmla="*/ 898 h 1668"/>
                <a:gd name="T24" fmla="*/ 3314 w 6223"/>
                <a:gd name="T25" fmla="*/ 421 h 1668"/>
                <a:gd name="T26" fmla="*/ 3692 w 6223"/>
                <a:gd name="T27" fmla="*/ 1048 h 1668"/>
                <a:gd name="T28" fmla="*/ 3963 w 6223"/>
                <a:gd name="T29" fmla="*/ 613 h 1668"/>
                <a:gd name="T30" fmla="*/ 4327 w 6223"/>
                <a:gd name="T31" fmla="*/ 1119 h 1668"/>
                <a:gd name="T32" fmla="*/ 4555 w 6223"/>
                <a:gd name="T33" fmla="*/ 1269 h 1668"/>
                <a:gd name="T34" fmla="*/ 4733 w 6223"/>
                <a:gd name="T35" fmla="*/ 1668 h 1668"/>
                <a:gd name="T36" fmla="*/ 4947 w 6223"/>
                <a:gd name="T37" fmla="*/ 1184 h 1668"/>
                <a:gd name="T38" fmla="*/ 5146 w 6223"/>
                <a:gd name="T39" fmla="*/ 1397 h 1668"/>
                <a:gd name="T40" fmla="*/ 5353 w 6223"/>
                <a:gd name="T41" fmla="*/ 934 h 1668"/>
                <a:gd name="T42" fmla="*/ 5774 w 6223"/>
                <a:gd name="T43" fmla="*/ 1219 h 1668"/>
                <a:gd name="T44" fmla="*/ 5988 w 6223"/>
                <a:gd name="T45" fmla="*/ 442 h 1668"/>
                <a:gd name="T46" fmla="*/ 6223 w 6223"/>
                <a:gd name="T47" fmla="*/ 841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23" h="1668">
                  <a:moveTo>
                    <a:pt x="0" y="356"/>
                  </a:moveTo>
                  <a:lnTo>
                    <a:pt x="342" y="571"/>
                  </a:lnTo>
                  <a:lnTo>
                    <a:pt x="598" y="356"/>
                  </a:lnTo>
                  <a:lnTo>
                    <a:pt x="834" y="663"/>
                  </a:lnTo>
                  <a:lnTo>
                    <a:pt x="1040" y="1269"/>
                  </a:lnTo>
                  <a:lnTo>
                    <a:pt x="1290" y="920"/>
                  </a:lnTo>
                  <a:lnTo>
                    <a:pt x="1468" y="1112"/>
                  </a:lnTo>
                  <a:lnTo>
                    <a:pt x="1760" y="599"/>
                  </a:lnTo>
                  <a:lnTo>
                    <a:pt x="1953" y="399"/>
                  </a:lnTo>
                  <a:lnTo>
                    <a:pt x="2386" y="0"/>
                  </a:lnTo>
                  <a:lnTo>
                    <a:pt x="2730" y="563"/>
                  </a:lnTo>
                  <a:lnTo>
                    <a:pt x="3051" y="898"/>
                  </a:lnTo>
                  <a:lnTo>
                    <a:pt x="3314" y="421"/>
                  </a:lnTo>
                  <a:lnTo>
                    <a:pt x="3692" y="1048"/>
                  </a:lnTo>
                  <a:lnTo>
                    <a:pt x="3963" y="613"/>
                  </a:lnTo>
                  <a:lnTo>
                    <a:pt x="4327" y="1119"/>
                  </a:lnTo>
                  <a:lnTo>
                    <a:pt x="4555" y="1269"/>
                  </a:lnTo>
                  <a:lnTo>
                    <a:pt x="4733" y="1668"/>
                  </a:lnTo>
                  <a:lnTo>
                    <a:pt x="4947" y="1184"/>
                  </a:lnTo>
                  <a:lnTo>
                    <a:pt x="5146" y="1397"/>
                  </a:lnTo>
                  <a:lnTo>
                    <a:pt x="5353" y="934"/>
                  </a:lnTo>
                  <a:lnTo>
                    <a:pt x="5774" y="1219"/>
                  </a:lnTo>
                  <a:lnTo>
                    <a:pt x="5988" y="442"/>
                  </a:lnTo>
                  <a:lnTo>
                    <a:pt x="6223" y="84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5185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97586" y="0"/>
            <a:ext cx="81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Методы процесса контроля качества</a:t>
            </a:r>
            <a:endParaRPr lang="ru-RU" sz="36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46331"/>
            <a:ext cx="8812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/>
              <a:t>3. Диаграммы зависимостей.</a:t>
            </a:r>
            <a:endParaRPr lang="ru-RU" sz="2800" b="1" dirty="0" smtClean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0" name="Group 1"/>
          <p:cNvGrpSpPr>
            <a:grpSpLocks noChangeAspect="1"/>
          </p:cNvGrpSpPr>
          <p:nvPr/>
        </p:nvGrpSpPr>
        <p:grpSpPr bwMode="auto">
          <a:xfrm>
            <a:off x="522243" y="1169551"/>
            <a:ext cx="8275156" cy="5589240"/>
            <a:chOff x="2577" y="1015"/>
            <a:chExt cx="7200" cy="6138"/>
          </a:xfrm>
        </p:grpSpPr>
        <p:sp>
          <p:nvSpPr>
            <p:cNvPr id="11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577" y="1015"/>
              <a:ext cx="7200" cy="6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2760" y="1241"/>
              <a:ext cx="1471" cy="8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 Запрос на проект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4481" y="1241"/>
              <a:ext cx="1471" cy="8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 Экземпляры нормативных актов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6287" y="1241"/>
              <a:ext cx="1471" cy="8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 Разработка продукта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AutoShape 19"/>
            <p:cNvSpPr>
              <a:spLocks noChangeArrowheads="1"/>
            </p:cNvSpPr>
            <p:nvPr/>
          </p:nvSpPr>
          <p:spPr bwMode="auto">
            <a:xfrm>
              <a:off x="7445" y="2214"/>
              <a:ext cx="2280" cy="1596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10800" rIns="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 Одобренный продукт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AutoShape 18"/>
            <p:cNvSpPr>
              <a:spLocks noChangeShapeType="1"/>
            </p:cNvSpPr>
            <p:nvPr/>
          </p:nvSpPr>
          <p:spPr bwMode="auto">
            <a:xfrm>
              <a:off x="4231" y="1657"/>
              <a:ext cx="25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AutoShape 17"/>
            <p:cNvSpPr>
              <a:spLocks noChangeShapeType="1"/>
            </p:cNvSpPr>
            <p:nvPr/>
          </p:nvSpPr>
          <p:spPr bwMode="auto">
            <a:xfrm>
              <a:off x="5952" y="1657"/>
              <a:ext cx="3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AutoShape 16"/>
            <p:cNvSpPr>
              <a:spLocks noChangeShapeType="1"/>
            </p:cNvSpPr>
            <p:nvPr/>
          </p:nvSpPr>
          <p:spPr bwMode="auto">
            <a:xfrm>
              <a:off x="7758" y="1657"/>
              <a:ext cx="827" cy="557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AutoShape 15"/>
            <p:cNvSpPr>
              <a:spLocks noChangeShapeType="1"/>
            </p:cNvSpPr>
            <p:nvPr/>
          </p:nvSpPr>
          <p:spPr bwMode="auto">
            <a:xfrm rot="10800000">
              <a:off x="7023" y="2073"/>
              <a:ext cx="422" cy="93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6257" y="2413"/>
              <a:ext cx="605" cy="3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Нет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5952" y="3748"/>
              <a:ext cx="1470" cy="8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 Передача продукта для испытаний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641" y="3747"/>
              <a:ext cx="1473" cy="8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6 Проведение испытаний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AutoShape 11"/>
            <p:cNvSpPr>
              <a:spLocks noChangeShapeType="1"/>
            </p:cNvSpPr>
            <p:nvPr/>
          </p:nvSpPr>
          <p:spPr bwMode="auto">
            <a:xfrm rot="5400000">
              <a:off x="7827" y="3405"/>
              <a:ext cx="354" cy="1163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AutoShape 10"/>
            <p:cNvSpPr>
              <a:spLocks noChangeShapeType="1"/>
            </p:cNvSpPr>
            <p:nvPr/>
          </p:nvSpPr>
          <p:spPr bwMode="auto">
            <a:xfrm flipH="1" flipV="1">
              <a:off x="5114" y="4163"/>
              <a:ext cx="83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8367" y="4183"/>
              <a:ext cx="606" cy="3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Да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3041" y="5156"/>
              <a:ext cx="2672" cy="189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10800" rIns="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7 Анализ/ одобрение результатов испытаний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AutoShape 7"/>
            <p:cNvSpPr>
              <a:spLocks noChangeShapeType="1"/>
            </p:cNvSpPr>
            <p:nvPr/>
          </p:nvSpPr>
          <p:spPr bwMode="auto">
            <a:xfrm rot="10800000" flipV="1">
              <a:off x="3041" y="4163"/>
              <a:ext cx="600" cy="1938"/>
            </a:xfrm>
            <a:prstGeom prst="bentConnector3">
              <a:avLst>
                <a:gd name="adj1" fmla="val 14768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AutoShape 6"/>
            <p:cNvSpPr>
              <a:spLocks noChangeShapeType="1"/>
            </p:cNvSpPr>
            <p:nvPr/>
          </p:nvSpPr>
          <p:spPr bwMode="auto">
            <a:xfrm flipV="1">
              <a:off x="4377" y="4579"/>
              <a:ext cx="1" cy="5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4435" y="4653"/>
              <a:ext cx="606" cy="3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Нет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896" y="5626"/>
              <a:ext cx="606" cy="3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Да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6733" y="5690"/>
              <a:ext cx="1470" cy="8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 Передача результатов заказчику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4" name="AutoShape 2"/>
            <p:cNvSpPr>
              <a:spLocks noChangeShapeType="1"/>
            </p:cNvSpPr>
            <p:nvPr/>
          </p:nvSpPr>
          <p:spPr bwMode="auto">
            <a:xfrm>
              <a:off x="5713" y="6101"/>
              <a:ext cx="1020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783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97586" y="0"/>
            <a:ext cx="81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Методы процесса контроля качества</a:t>
            </a:r>
            <a:endParaRPr lang="ru-RU" sz="36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46331"/>
            <a:ext cx="88120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/>
              <a:t>4</a:t>
            </a:r>
            <a:r>
              <a:rPr lang="ru-RU" sz="2800" b="1" dirty="0" smtClean="0"/>
              <a:t>. Гистограмма.</a:t>
            </a:r>
          </a:p>
          <a:p>
            <a:pPr algn="just"/>
            <a:r>
              <a:rPr lang="ru-RU" sz="2800" b="1" dirty="0" smtClean="0"/>
              <a:t>5. Диаграмма Парето.</a:t>
            </a:r>
            <a:endParaRPr lang="ru-RU" sz="2800" b="1" dirty="0" smtClean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5" name="Диаграмма 34"/>
          <p:cNvGraphicFramePr/>
          <p:nvPr>
            <p:extLst>
              <p:ext uri="{D42A27DB-BD31-4B8C-83A1-F6EECF244321}">
                <p14:modId xmlns:p14="http://schemas.microsoft.com/office/powerpoint/2010/main" val="3015761847"/>
              </p:ext>
            </p:extLst>
          </p:nvPr>
        </p:nvGraphicFramePr>
        <p:xfrm>
          <a:off x="395536" y="1600438"/>
          <a:ext cx="8352928" cy="5140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88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314</Words>
  <Application>Microsoft Office PowerPoint</Application>
  <PresentationFormat>Экран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</dc:creator>
  <cp:lastModifiedBy>Сергей</cp:lastModifiedBy>
  <cp:revision>49</cp:revision>
  <dcterms:created xsi:type="dcterms:W3CDTF">2015-09-08T08:43:47Z</dcterms:created>
  <dcterms:modified xsi:type="dcterms:W3CDTF">2015-11-02T17:33:09Z</dcterms:modified>
</cp:coreProperties>
</file>