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5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8" autoAdjust="0"/>
    <p:restoredTop sz="86358" autoAdjust="0"/>
  </p:normalViewPr>
  <p:slideViewPr>
    <p:cSldViewPr>
      <p:cViewPr varScale="1">
        <p:scale>
          <a:sx n="61" d="100"/>
          <a:sy n="61" d="100"/>
        </p:scale>
        <p:origin x="-668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05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9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3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6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2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435F-77FD-433A-8214-894523F502A0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3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9552" y="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Процессы управления </a:t>
            </a:r>
            <a:r>
              <a:rPr lang="ru-RU" sz="3600" b="1" dirty="0" smtClean="0"/>
              <a:t>коммуникациями</a:t>
            </a:r>
            <a:endParaRPr lang="ru-RU" sz="3600" b="1" dirty="0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240664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Планирование коммуникаций </a:t>
            </a:r>
            <a:r>
              <a:rPr lang="ru-RU" sz="2400" dirty="0"/>
              <a:t>– определение потребностей участников проекта в коммуникациях и информации.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Распространение информации </a:t>
            </a:r>
            <a:r>
              <a:rPr lang="ru-RU" sz="2400" dirty="0"/>
              <a:t>– своевременное предоставление необходимой информации участникам проекта.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Отчетность по исполнению </a:t>
            </a:r>
            <a:r>
              <a:rPr lang="ru-RU" sz="2400" dirty="0"/>
              <a:t>– сбор и распространение информации о выполнении работ.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Управление участниками проекта </a:t>
            </a:r>
            <a:r>
              <a:rPr lang="ru-RU" sz="2400" dirty="0"/>
              <a:t>– управление коммуникациями в целях удовлетворения требований участников проекта и решения возникающих проблем.</a:t>
            </a:r>
          </a:p>
        </p:txBody>
      </p:sp>
    </p:spTree>
    <p:extLst>
      <p:ext uri="{BB962C8B-B14F-4D97-AF65-F5344CB8AC3E}">
        <p14:creationId xmlns:p14="http://schemas.microsoft.com/office/powerpoint/2010/main" val="8585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Базовая модель коммуникаций</a:t>
            </a:r>
            <a:endParaRPr lang="ru-RU" sz="3200" b="1" dirty="0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0" name="Group 1"/>
          <p:cNvGrpSpPr>
            <a:grpSpLocks noChangeAspect="1"/>
          </p:cNvGrpSpPr>
          <p:nvPr/>
        </p:nvGrpSpPr>
        <p:grpSpPr bwMode="auto">
          <a:xfrm>
            <a:off x="594417" y="627195"/>
            <a:ext cx="8053274" cy="4044395"/>
            <a:chOff x="2178" y="10924"/>
            <a:chExt cx="7200" cy="3616"/>
          </a:xfrm>
        </p:grpSpPr>
        <p:sp>
          <p:nvSpPr>
            <p:cNvPr id="11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178" y="10924"/>
              <a:ext cx="7200" cy="3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2178" y="10924"/>
              <a:ext cx="7200" cy="345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Носитель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21" descr="Светлый диагональный 1"/>
            <p:cNvSpPr>
              <a:spLocks noChangeArrowheads="1"/>
            </p:cNvSpPr>
            <p:nvPr/>
          </p:nvSpPr>
          <p:spPr bwMode="auto">
            <a:xfrm>
              <a:off x="2260" y="11429"/>
              <a:ext cx="2364" cy="2697"/>
            </a:xfrm>
            <a:prstGeom prst="rect">
              <a:avLst/>
            </a:prstGeom>
            <a:pattFill prst="ltDnDiag">
              <a:fgClr>
                <a:srgbClr val="BFBFB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2469" y="11700"/>
              <a:ext cx="1878" cy="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Кодирование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469" y="13357"/>
              <a:ext cx="1878" cy="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Декодирование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469" y="12537"/>
              <a:ext cx="1878" cy="42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Отправитель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7" descr="Светлый диагональный 1"/>
            <p:cNvSpPr>
              <a:spLocks noChangeArrowheads="1"/>
            </p:cNvSpPr>
            <p:nvPr/>
          </p:nvSpPr>
          <p:spPr bwMode="auto">
            <a:xfrm>
              <a:off x="6934" y="11429"/>
              <a:ext cx="2365" cy="2697"/>
            </a:xfrm>
            <a:prstGeom prst="rect">
              <a:avLst/>
            </a:prstGeom>
            <a:pattFill prst="ltDnDiag">
              <a:fgClr>
                <a:srgbClr val="BFBFB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7171" y="11700"/>
              <a:ext cx="1878" cy="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Декодирование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7171" y="13357"/>
              <a:ext cx="1878" cy="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Кодирование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7171" y="12537"/>
              <a:ext cx="1878" cy="42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Получатель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utoShape 13"/>
            <p:cNvSpPr>
              <a:spLocks noChangeShapeType="1"/>
            </p:cNvSpPr>
            <p:nvPr/>
          </p:nvSpPr>
          <p:spPr bwMode="auto">
            <a:xfrm>
              <a:off x="4347" y="11913"/>
              <a:ext cx="28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AutoShape 12"/>
            <p:cNvSpPr>
              <a:spLocks noChangeShapeType="1"/>
            </p:cNvSpPr>
            <p:nvPr/>
          </p:nvSpPr>
          <p:spPr bwMode="auto">
            <a:xfrm flipH="1">
              <a:off x="4347" y="13569"/>
              <a:ext cx="28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4704" y="11553"/>
              <a:ext cx="1160" cy="3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Сообщение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AutoShape 10"/>
            <p:cNvSpPr>
              <a:spLocks noChangeShapeType="1"/>
            </p:cNvSpPr>
            <p:nvPr/>
          </p:nvSpPr>
          <p:spPr bwMode="auto">
            <a:xfrm>
              <a:off x="6203" y="11761"/>
              <a:ext cx="1" cy="2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AutoShape 9"/>
            <p:cNvSpPr>
              <a:spLocks noChangeShapeType="1"/>
            </p:cNvSpPr>
            <p:nvPr/>
          </p:nvSpPr>
          <p:spPr bwMode="auto">
            <a:xfrm>
              <a:off x="6424" y="11761"/>
              <a:ext cx="1" cy="2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AutoShape 8"/>
            <p:cNvSpPr>
              <a:spLocks noChangeShapeType="1"/>
            </p:cNvSpPr>
            <p:nvPr/>
          </p:nvSpPr>
          <p:spPr bwMode="auto">
            <a:xfrm>
              <a:off x="6660" y="11761"/>
              <a:ext cx="2" cy="2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5989" y="12045"/>
              <a:ext cx="814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Помехи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AutoShape 6"/>
            <p:cNvSpPr>
              <a:spLocks noChangeShapeType="1"/>
            </p:cNvSpPr>
            <p:nvPr/>
          </p:nvSpPr>
          <p:spPr bwMode="auto">
            <a:xfrm>
              <a:off x="4772" y="13430"/>
              <a:ext cx="1" cy="2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AutoShape 5"/>
            <p:cNvSpPr>
              <a:spLocks noChangeShapeType="1"/>
            </p:cNvSpPr>
            <p:nvPr/>
          </p:nvSpPr>
          <p:spPr bwMode="auto">
            <a:xfrm>
              <a:off x="4993" y="13430"/>
              <a:ext cx="1" cy="2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AutoShape 4"/>
            <p:cNvSpPr>
              <a:spLocks noChangeShapeType="1"/>
            </p:cNvSpPr>
            <p:nvPr/>
          </p:nvSpPr>
          <p:spPr bwMode="auto">
            <a:xfrm>
              <a:off x="5229" y="13430"/>
              <a:ext cx="2" cy="2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" name="Rectangle 3"/>
            <p:cNvSpPr>
              <a:spLocks noChangeArrowheads="1"/>
            </p:cNvSpPr>
            <p:nvPr/>
          </p:nvSpPr>
          <p:spPr bwMode="auto">
            <a:xfrm>
              <a:off x="4658" y="13175"/>
              <a:ext cx="815" cy="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Помехи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" name="Rectangle 2"/>
            <p:cNvSpPr>
              <a:spLocks noChangeArrowheads="1"/>
            </p:cNvSpPr>
            <p:nvPr/>
          </p:nvSpPr>
          <p:spPr bwMode="auto">
            <a:xfrm>
              <a:off x="5196" y="13628"/>
              <a:ext cx="1738" cy="5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Обратная связь – сообщение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50" name="Прямоугольник 2049"/>
          <p:cNvSpPr/>
          <p:nvPr/>
        </p:nvSpPr>
        <p:spPr>
          <a:xfrm>
            <a:off x="152400" y="4658479"/>
            <a:ext cx="89213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/>
              <a:t>Кодирование. </a:t>
            </a:r>
            <a:r>
              <a:rPr lang="ru-RU" dirty="0"/>
              <a:t>Изложение мыслей или идей на языке, понятном для других.</a:t>
            </a:r>
          </a:p>
          <a:p>
            <a:pPr lvl="0"/>
            <a:r>
              <a:rPr lang="ru-RU" b="1" dirty="0"/>
              <a:t>Сообщение.  </a:t>
            </a:r>
            <a:r>
              <a:rPr lang="ru-RU" dirty="0"/>
              <a:t>Результат процесса кодирования.</a:t>
            </a:r>
          </a:p>
          <a:p>
            <a:pPr lvl="0"/>
            <a:r>
              <a:rPr lang="ru-RU" b="1" dirty="0"/>
              <a:t>Средство связи. </a:t>
            </a:r>
            <a:r>
              <a:rPr lang="ru-RU" dirty="0"/>
              <a:t>Способ, использованный для передачи сообщения.</a:t>
            </a:r>
          </a:p>
          <a:p>
            <a:pPr lvl="0"/>
            <a:r>
              <a:rPr lang="ru-RU" b="1" dirty="0"/>
              <a:t>Помехи. </a:t>
            </a:r>
            <a:r>
              <a:rPr lang="ru-RU" dirty="0"/>
              <a:t>Все, что может помешать передаче и пониманию сообщения (например, расстояние).</a:t>
            </a:r>
          </a:p>
          <a:p>
            <a:pPr lvl="0"/>
            <a:r>
              <a:rPr lang="ru-RU" b="1" dirty="0"/>
              <a:t>Декодирование. </a:t>
            </a:r>
            <a:r>
              <a:rPr lang="ru-RU" dirty="0"/>
              <a:t>Преобразование получателем сообщения в понятные ему мысли или идеи.</a:t>
            </a:r>
          </a:p>
        </p:txBody>
      </p:sp>
    </p:spTree>
    <p:extLst>
      <p:ext uri="{BB962C8B-B14F-4D97-AF65-F5344CB8AC3E}">
        <p14:creationId xmlns:p14="http://schemas.microsoft.com/office/powerpoint/2010/main" val="5509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26748" y="0"/>
            <a:ext cx="8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Методы планирования коммуникаций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96752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Анализ требований к коммуникациям</a:t>
            </a:r>
            <a:r>
              <a:rPr lang="ru-RU" sz="2400" b="1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/>
              <a:t>Средства коммуникации.</a:t>
            </a:r>
            <a:endParaRPr lang="ru-RU" sz="2400" dirty="0"/>
          </a:p>
          <a:p>
            <a:r>
              <a:rPr lang="ru-RU" sz="2400" dirty="0" smtClean="0"/>
              <a:t>	На </a:t>
            </a:r>
            <a:r>
              <a:rPr lang="ru-RU" sz="2400" dirty="0"/>
              <a:t>выбор средств влияют следующие факторы.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ru-RU" sz="2400" b="1" dirty="0"/>
              <a:t>Срочность получения информации. </a:t>
            </a:r>
            <a:endParaRPr lang="ru-RU" sz="2400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ru-RU" sz="2400" b="1" dirty="0"/>
              <a:t>Доступность </a:t>
            </a:r>
            <a:r>
              <a:rPr lang="ru-RU" sz="2400" b="1" dirty="0" smtClean="0"/>
              <a:t>технологии</a:t>
            </a:r>
            <a:r>
              <a:rPr lang="ru-RU" sz="2400" dirty="0" smtClean="0"/>
              <a:t>.</a:t>
            </a:r>
            <a:endParaRPr lang="ru-RU" sz="2400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ru-RU" sz="2400" b="1" dirty="0"/>
              <a:t>Персонал, задействованный в проекте. </a:t>
            </a:r>
            <a:endParaRPr lang="ru-RU" sz="2400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ru-RU" sz="2400" b="1" dirty="0"/>
              <a:t>Продолжительность </a:t>
            </a:r>
            <a:r>
              <a:rPr lang="ru-RU" sz="2400" b="1" dirty="0" smtClean="0"/>
              <a:t>проекта</a:t>
            </a:r>
            <a:endParaRPr lang="ru-RU" sz="2400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ru-RU" sz="2400" b="1" dirty="0"/>
              <a:t>Окружение проекта. </a:t>
            </a:r>
            <a:endParaRPr lang="ru-RU" sz="2400" dirty="0"/>
          </a:p>
          <a:p>
            <a:pPr lv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592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3666" y="7028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План управления коммуникациями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8819" y="1412776"/>
            <a:ext cx="870366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ru-RU" sz="2200" b="1" dirty="0"/>
              <a:t>Требования к коммуникациям со стороны участников проекта.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200" b="1" dirty="0"/>
              <a:t>Сведения о передаваемой информации, включая формат, содержание и уровень детализации.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200" b="1" dirty="0"/>
              <a:t>Имя сотрудника, ответственного за передачу информации.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200" b="1" dirty="0"/>
              <a:t>Имя сотрудника или группы – получателей данной информации.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200" b="1" dirty="0"/>
              <a:t>Методы или технологии, используемые для передачи информации. (например, служебная записка, электронная почта и/или пресс-релизы).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200" b="1" dirty="0"/>
              <a:t>Частота коммуникации (например, еженедельно).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200" b="1" dirty="0"/>
              <a:t>Схема передачи по инстанциям, определяющая сроки и порядок передачи на вышестоящие уровни  проблем, которые не могут быть решены персоналом на низшем уровне.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200" b="1" dirty="0"/>
              <a:t>Метод обновления и уточнения плана управления коммуникациями по мере продвижения и развития проекта.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200" b="1" dirty="0"/>
              <a:t>Глоссарий общепринятой терминологии.</a:t>
            </a:r>
          </a:p>
        </p:txBody>
      </p:sp>
    </p:spTree>
    <p:extLst>
      <p:ext uri="{BB962C8B-B14F-4D97-AF65-F5344CB8AC3E}">
        <p14:creationId xmlns:p14="http://schemas.microsoft.com/office/powerpoint/2010/main" val="23730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3666" y="-6636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Методы </a:t>
            </a:r>
            <a:r>
              <a:rPr lang="ru-RU" sz="4000" b="1" dirty="0" smtClean="0"/>
              <a:t>распространения информации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8480" y="1124744"/>
            <a:ext cx="881208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ru-RU" sz="2300" b="1" dirty="0"/>
              <a:t>Навыки коммуникации.</a:t>
            </a:r>
            <a:endParaRPr lang="ru-RU" sz="23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300" b="1" dirty="0"/>
              <a:t>Системы сбора и выработки информации.</a:t>
            </a:r>
            <a:endParaRPr lang="ru-RU" sz="23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300" b="1" dirty="0"/>
              <a:t>Способы распространения информации</a:t>
            </a:r>
            <a:r>
              <a:rPr lang="ru-RU" sz="2300" b="1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300" dirty="0"/>
              <a:t>Собрания по проекту, распространение печатных документов, картотеки и сетевые электронные базы данных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300" dirty="0"/>
              <a:t>Электронное оборудование для коммуникации и проведения конференций (электронная почта, факсимильная связь, голосовая почта, телефон, видео и веб-конференции, а также публикация в Интернете).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300" dirty="0"/>
              <a:t>Электронные инструменты для управления проектом (веб-интерфейсы программного обеспечения для управления проектом и расписанием проекта), программное обеспечение для работы виртуального офиса и виртуального собрания, порталы и инструментальные средства управления совместной работой.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300" b="1" dirty="0"/>
              <a:t>Анализ накопленных знаний</a:t>
            </a:r>
            <a:r>
              <a:rPr lang="ru-RU" sz="2300" b="1" dirty="0" smtClean="0"/>
              <a:t>.</a:t>
            </a:r>
            <a:endParaRPr lang="ru-RU" sz="2300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7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15795" y="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Отчетность по исполнению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70609" y="707886"/>
            <a:ext cx="88120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Исходными </a:t>
            </a:r>
            <a:r>
              <a:rPr lang="ru-RU" sz="2400" b="1" dirty="0"/>
              <a:t>данными для формирования отчетов являются:</a:t>
            </a:r>
          </a:p>
          <a:p>
            <a:pPr lvl="0"/>
            <a:r>
              <a:rPr lang="ru-RU" sz="2400" b="1" dirty="0"/>
              <a:t>информация об исполнении работ;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прогнозы, выполненные по методике освоенного объема;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результаты контроля качества;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базовый план исполнения проекта.</a:t>
            </a:r>
          </a:p>
          <a:p>
            <a:r>
              <a:rPr lang="ru-RU" sz="2400" b="1" dirty="0"/>
              <a:t>При формировании отчетов используются: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инструменты предоставления информации (специализированные пакеты программного обеспечения);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системы сбора и сведения воедино информации о выполнении работ (картотеки, электронные базы данных, программное обеспечение для управления проектами, системы доступа к технической документации);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совещания по оценке текущего состояния;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системы регистрации затрат времени;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системы отчетности по стоимости.</a:t>
            </a: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97586" y="15240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Управление командой проекта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1772816"/>
            <a:ext cx="8812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Оценка эффективности работы команды проекта.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Информация об исполнении работ</a:t>
            </a:r>
            <a:r>
              <a:rPr lang="en-US" sz="2800" b="1" dirty="0"/>
              <a:t>.</a:t>
            </a:r>
            <a:endParaRPr lang="ru-RU" sz="2800" b="1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Отчёты об исполнении</a:t>
            </a:r>
            <a:r>
              <a:rPr lang="en-US" sz="2800" b="1" dirty="0"/>
              <a:t>.</a:t>
            </a:r>
            <a:endParaRPr lang="ru-RU" sz="2800" b="1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Урегулирование конфликтов</a:t>
            </a:r>
            <a:r>
              <a:rPr lang="en-US" sz="2800" b="1" dirty="0"/>
              <a:t>.</a:t>
            </a:r>
            <a:endParaRPr lang="ru-RU" sz="2800" b="1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Ведение журнала регистрации проблем</a:t>
            </a:r>
            <a:r>
              <a:rPr lang="en-US" sz="2800" b="1" dirty="0"/>
              <a:t>.</a:t>
            </a:r>
            <a:endParaRPr lang="ru-RU" sz="2800" b="1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463</Words>
  <Application>Microsoft Office PowerPoint</Application>
  <PresentationFormat>Экран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Сергей</cp:lastModifiedBy>
  <cp:revision>57</cp:revision>
  <dcterms:created xsi:type="dcterms:W3CDTF">2015-09-08T08:43:47Z</dcterms:created>
  <dcterms:modified xsi:type="dcterms:W3CDTF">2015-11-24T07:52:46Z</dcterms:modified>
</cp:coreProperties>
</file>