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66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06.10.2015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управления содержанием</a:t>
            </a:r>
            <a:endParaRPr lang="ru-RU" sz="36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5" name="Group 1"/>
          <p:cNvGrpSpPr>
            <a:grpSpLocks noChangeAspect="1"/>
          </p:cNvGrpSpPr>
          <p:nvPr/>
        </p:nvGrpSpPr>
        <p:grpSpPr bwMode="auto">
          <a:xfrm>
            <a:off x="899592" y="589572"/>
            <a:ext cx="7416824" cy="6043613"/>
            <a:chOff x="2121" y="-374"/>
            <a:chExt cx="7200" cy="7555"/>
          </a:xfrm>
        </p:grpSpPr>
        <p:sp>
          <p:nvSpPr>
            <p:cNvPr id="2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2121" y="-374"/>
              <a:ext cx="7200" cy="7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585" y="-181"/>
              <a:ext cx="2269" cy="7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Предварительное описание содержания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192" y="-181"/>
              <a:ext cx="2269" cy="7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Устав проекта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6984" y="-181"/>
              <a:ext cx="2270" cy="7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План управления проектом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585" y="1036"/>
              <a:ext cx="2269" cy="7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Планирование содержания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utoShape 21"/>
            <p:cNvSpPr>
              <a:spLocks noChangeShapeType="1"/>
            </p:cNvSpPr>
            <p:nvPr/>
          </p:nvSpPr>
          <p:spPr bwMode="auto">
            <a:xfrm>
              <a:off x="5720" y="526"/>
              <a:ext cx="1" cy="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AutoShape 20"/>
            <p:cNvSpPr>
              <a:spLocks noChangeShapeType="1"/>
            </p:cNvSpPr>
            <p:nvPr/>
          </p:nvSpPr>
          <p:spPr bwMode="auto">
            <a:xfrm rot="16200000" flipH="1">
              <a:off x="4269" y="-416"/>
              <a:ext cx="510" cy="2393"/>
            </a:xfrm>
            <a:prstGeom prst="bentConnector3">
              <a:avLst>
                <a:gd name="adj1" fmla="val 4984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AutoShape 19"/>
            <p:cNvSpPr>
              <a:spLocks noChangeShapeType="1"/>
            </p:cNvSpPr>
            <p:nvPr/>
          </p:nvSpPr>
          <p:spPr bwMode="auto">
            <a:xfrm rot="5400000">
              <a:off x="6665" y="-419"/>
              <a:ext cx="510" cy="2399"/>
            </a:xfrm>
            <a:prstGeom prst="bentConnector3">
              <a:avLst>
                <a:gd name="adj1" fmla="val 4984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AutoShape 18"/>
            <p:cNvSpPr>
              <a:spLocks noChangeShapeType="1"/>
            </p:cNvSpPr>
            <p:nvPr/>
          </p:nvSpPr>
          <p:spPr bwMode="auto">
            <a:xfrm>
              <a:off x="5720" y="1743"/>
              <a:ext cx="1" cy="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585" y="2225"/>
              <a:ext cx="2269" cy="7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Определение содержания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5756" y="1839"/>
              <a:ext cx="3039" cy="28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План управления содержанием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AutoShape 15"/>
            <p:cNvSpPr>
              <a:spLocks noChangeShapeType="1"/>
            </p:cNvSpPr>
            <p:nvPr/>
          </p:nvSpPr>
          <p:spPr bwMode="auto">
            <a:xfrm>
              <a:off x="5654" y="2931"/>
              <a:ext cx="2" cy="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5756" y="3015"/>
              <a:ext cx="2363" cy="28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Описание содержания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4585" y="3441"/>
              <a:ext cx="2269" cy="7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Создание ИСР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AutoShape 12"/>
            <p:cNvSpPr>
              <a:spLocks noChangeShapeType="1"/>
            </p:cNvSpPr>
            <p:nvPr/>
          </p:nvSpPr>
          <p:spPr bwMode="auto">
            <a:xfrm>
              <a:off x="5654" y="4147"/>
              <a:ext cx="2" cy="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5756" y="4243"/>
              <a:ext cx="2363" cy="28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ИСР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4585" y="4657"/>
              <a:ext cx="2269" cy="7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Подтверждение содержания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2531" y="6299"/>
              <a:ext cx="2270" cy="7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Заказчик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6525" y="6299"/>
              <a:ext cx="2270" cy="7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Управление содержанием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AutoShape 7"/>
            <p:cNvSpPr>
              <a:spLocks noChangeShapeType="1"/>
            </p:cNvSpPr>
            <p:nvPr/>
          </p:nvSpPr>
          <p:spPr bwMode="auto">
            <a:xfrm rot="5400000">
              <a:off x="4225" y="4804"/>
              <a:ext cx="936" cy="2054"/>
            </a:xfrm>
            <a:prstGeom prst="bentConnector3">
              <a:avLst>
                <a:gd name="adj1" fmla="val 4995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AutoShape 6"/>
            <p:cNvSpPr>
              <a:spLocks noChangeShapeType="1"/>
            </p:cNvSpPr>
            <p:nvPr/>
          </p:nvSpPr>
          <p:spPr bwMode="auto">
            <a:xfrm rot="16200000" flipH="1">
              <a:off x="6222" y="4861"/>
              <a:ext cx="936" cy="1940"/>
            </a:xfrm>
            <a:prstGeom prst="bentConnector3">
              <a:avLst>
                <a:gd name="adj1" fmla="val 4995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5756" y="5421"/>
              <a:ext cx="2132" cy="28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Конечные результаты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AutoShape 4"/>
            <p:cNvSpPr>
              <a:spLocks noChangeShapeType="1"/>
            </p:cNvSpPr>
            <p:nvPr/>
          </p:nvSpPr>
          <p:spPr bwMode="auto">
            <a:xfrm flipH="1" flipV="1">
              <a:off x="8455" y="607"/>
              <a:ext cx="340" cy="6045"/>
            </a:xfrm>
            <a:prstGeom prst="bentConnector4">
              <a:avLst>
                <a:gd name="adj1" fmla="val -84111"/>
                <a:gd name="adj2" fmla="val 5292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9" name="AutoShape 3"/>
            <p:cNvSpPr>
              <a:spLocks noChangeShapeType="1"/>
            </p:cNvSpPr>
            <p:nvPr/>
          </p:nvSpPr>
          <p:spPr bwMode="auto">
            <a:xfrm flipH="1" flipV="1">
              <a:off x="6854" y="2578"/>
              <a:ext cx="1941" cy="4074"/>
            </a:xfrm>
            <a:prstGeom prst="bentConnector3">
              <a:avLst>
                <a:gd name="adj1" fmla="val -1472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7952" y="3502"/>
              <a:ext cx="1078" cy="2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Изменения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11560" y="4462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План управления содержанием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052736"/>
            <a:ext cx="9036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План подготовки подробного описания содержания на основе предварительного описания содержания проекта.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План создания ИСР на основе подробного описания содержания проекта и определения способов поддержания и одобрения ИСР.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План верификации и приемки завершенных конечных результатов.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800" b="1" dirty="0"/>
              <a:t>План обработки запросов на изменения в подробном описании содержания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Подробное описание содержания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3130" y="655353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Цели проекта. </a:t>
            </a:r>
            <a:endParaRPr lang="ru-RU" sz="24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 smtClean="0"/>
              <a:t>Определение </a:t>
            </a:r>
            <a:r>
              <a:rPr lang="ru-RU" sz="2400" b="1" dirty="0"/>
              <a:t>содержания продукта.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Требования к проекту.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Границы проекта.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Конечные результаты проекта.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Критерии приемки продукта.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Ограничения проекта.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Допущения проекта.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Первоначальная организация проекта.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Изначально сформулированные риски.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Контрольные события </a:t>
            </a:r>
            <a:r>
              <a:rPr lang="ru-RU" sz="2400" b="1" dirty="0" smtClean="0"/>
              <a:t>расписания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Ограничение финансирования. </a:t>
            </a:r>
            <a:endParaRPr lang="ru-RU" sz="2400" dirty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Сметная стоимость. </a:t>
            </a:r>
            <a:endParaRPr lang="ru-RU" sz="24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 smtClean="0"/>
              <a:t>Требования </a:t>
            </a:r>
            <a:r>
              <a:rPr lang="ru-RU" sz="2400" b="1" dirty="0"/>
              <a:t>к управлению конфигурацией проекта. </a:t>
            </a:r>
            <a:r>
              <a:rPr lang="ru-RU" sz="2400" b="1" dirty="0" smtClean="0"/>
              <a:t>Спецификации </a:t>
            </a:r>
            <a:r>
              <a:rPr lang="ru-RU" sz="2400" b="1" dirty="0"/>
              <a:t>проекта. </a:t>
            </a:r>
            <a:endParaRPr lang="ru-RU" sz="24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 smtClean="0"/>
              <a:t>Требования </a:t>
            </a:r>
            <a:r>
              <a:rPr lang="ru-RU" sz="2400" b="1" dirty="0"/>
              <a:t>к одобрению.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Иерархическая структура работ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16192" y="637899"/>
            <a:ext cx="8704279" cy="6141939"/>
            <a:chOff x="3053" y="-90"/>
            <a:chExt cx="7200" cy="5079"/>
          </a:xfrm>
        </p:grpSpPr>
        <p:sp>
          <p:nvSpPr>
            <p:cNvPr id="6" name="AutoShape 59"/>
            <p:cNvSpPr>
              <a:spLocks noChangeAspect="1" noChangeArrowheads="1" noTextEdit="1"/>
            </p:cNvSpPr>
            <p:nvPr/>
          </p:nvSpPr>
          <p:spPr bwMode="auto">
            <a:xfrm>
              <a:off x="3053" y="-90"/>
              <a:ext cx="7200" cy="5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8" name="Rectangle 58"/>
            <p:cNvSpPr>
              <a:spLocks noChangeArrowheads="1"/>
            </p:cNvSpPr>
            <p:nvPr/>
          </p:nvSpPr>
          <p:spPr bwMode="auto">
            <a:xfrm>
              <a:off x="6026" y="10"/>
              <a:ext cx="1254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Проект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57"/>
            <p:cNvSpPr>
              <a:spLocks noChangeArrowheads="1"/>
            </p:cNvSpPr>
            <p:nvPr/>
          </p:nvSpPr>
          <p:spPr bwMode="auto">
            <a:xfrm>
              <a:off x="3158" y="735"/>
              <a:ext cx="1253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Фаза 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Rectangle 56"/>
            <p:cNvSpPr>
              <a:spLocks noChangeArrowheads="1"/>
            </p:cNvSpPr>
            <p:nvPr/>
          </p:nvSpPr>
          <p:spPr bwMode="auto">
            <a:xfrm>
              <a:off x="4580" y="735"/>
              <a:ext cx="1253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Фаза 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Rectangle 55"/>
            <p:cNvSpPr>
              <a:spLocks noChangeArrowheads="1"/>
            </p:cNvSpPr>
            <p:nvPr/>
          </p:nvSpPr>
          <p:spPr bwMode="auto">
            <a:xfrm>
              <a:off x="6026" y="735"/>
              <a:ext cx="1254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Результат 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Rectangle 54"/>
            <p:cNvSpPr>
              <a:spLocks noChangeArrowheads="1"/>
            </p:cNvSpPr>
            <p:nvPr/>
          </p:nvSpPr>
          <p:spPr bwMode="auto">
            <a:xfrm>
              <a:off x="7465" y="735"/>
              <a:ext cx="1254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Подпроект 4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4" name="Rectangle 53"/>
            <p:cNvSpPr>
              <a:spLocks noChangeArrowheads="1"/>
            </p:cNvSpPr>
            <p:nvPr/>
          </p:nvSpPr>
          <p:spPr bwMode="auto">
            <a:xfrm>
              <a:off x="8899" y="735"/>
              <a:ext cx="1253" cy="4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Подпроект 5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AutoShape 52"/>
            <p:cNvSpPr>
              <a:spLocks noChangeShapeType="1"/>
            </p:cNvSpPr>
            <p:nvPr/>
          </p:nvSpPr>
          <p:spPr bwMode="auto">
            <a:xfrm rot="5400000">
              <a:off x="5060" y="-858"/>
              <a:ext cx="318" cy="2868"/>
            </a:xfrm>
            <a:prstGeom prst="bentConnector3">
              <a:avLst>
                <a:gd name="adj1" fmla="val 497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6" name="AutoShape 51"/>
            <p:cNvSpPr>
              <a:spLocks noChangeShapeType="1"/>
            </p:cNvSpPr>
            <p:nvPr/>
          </p:nvSpPr>
          <p:spPr bwMode="auto">
            <a:xfrm rot="5400000">
              <a:off x="5771" y="-148"/>
              <a:ext cx="318" cy="1447"/>
            </a:xfrm>
            <a:prstGeom prst="bentConnector3">
              <a:avLst>
                <a:gd name="adj1" fmla="val 497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7" name="AutoShape 50"/>
            <p:cNvSpPr>
              <a:spLocks noChangeShapeType="1"/>
            </p:cNvSpPr>
            <p:nvPr/>
          </p:nvSpPr>
          <p:spPr bwMode="auto">
            <a:xfrm>
              <a:off x="6653" y="417"/>
              <a:ext cx="1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8" name="AutoShape 49"/>
            <p:cNvSpPr>
              <a:spLocks noChangeShapeType="1"/>
            </p:cNvSpPr>
            <p:nvPr/>
          </p:nvSpPr>
          <p:spPr bwMode="auto">
            <a:xfrm rot="16200000" flipH="1">
              <a:off x="7931" y="-861"/>
              <a:ext cx="318" cy="2873"/>
            </a:xfrm>
            <a:prstGeom prst="bentConnector3">
              <a:avLst>
                <a:gd name="adj1" fmla="val 497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9" name="AutoShape 48"/>
            <p:cNvSpPr>
              <a:spLocks noChangeShapeType="1"/>
            </p:cNvSpPr>
            <p:nvPr/>
          </p:nvSpPr>
          <p:spPr bwMode="auto">
            <a:xfrm rot="16200000" flipH="1">
              <a:off x="7214" y="-144"/>
              <a:ext cx="318" cy="1439"/>
            </a:xfrm>
            <a:prstGeom prst="bentConnector3">
              <a:avLst>
                <a:gd name="adj1" fmla="val 4975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0" name="AutoShape 47"/>
            <p:cNvSpPr>
              <a:spLocks noChangeShapeType="1"/>
            </p:cNvSpPr>
            <p:nvPr/>
          </p:nvSpPr>
          <p:spPr bwMode="auto">
            <a:xfrm>
              <a:off x="3785" y="1143"/>
              <a:ext cx="1" cy="1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1" name="Rectangle 46"/>
            <p:cNvSpPr>
              <a:spLocks noChangeArrowheads="1"/>
            </p:cNvSpPr>
            <p:nvPr/>
          </p:nvSpPr>
          <p:spPr bwMode="auto">
            <a:xfrm>
              <a:off x="3089" y="1460"/>
              <a:ext cx="1027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2.1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2" name="Rectangle 45"/>
            <p:cNvSpPr>
              <a:spLocks noChangeArrowheads="1"/>
            </p:cNvSpPr>
            <p:nvPr/>
          </p:nvSpPr>
          <p:spPr bwMode="auto">
            <a:xfrm>
              <a:off x="4180" y="1460"/>
              <a:ext cx="1027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2.2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3" name="Rectangle 44"/>
            <p:cNvSpPr>
              <a:spLocks noChangeArrowheads="1"/>
            </p:cNvSpPr>
            <p:nvPr/>
          </p:nvSpPr>
          <p:spPr bwMode="auto">
            <a:xfrm>
              <a:off x="5281" y="1460"/>
              <a:ext cx="1027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2.3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4" name="AutoShape 43"/>
            <p:cNvSpPr>
              <a:spLocks noChangeShapeType="1"/>
            </p:cNvSpPr>
            <p:nvPr/>
          </p:nvSpPr>
          <p:spPr bwMode="auto">
            <a:xfrm rot="5400000">
              <a:off x="4245" y="500"/>
              <a:ext cx="317" cy="160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5" name="AutoShape 42"/>
            <p:cNvSpPr>
              <a:spLocks noChangeShapeType="1"/>
            </p:cNvSpPr>
            <p:nvPr/>
          </p:nvSpPr>
          <p:spPr bwMode="auto">
            <a:xfrm rot="5400000">
              <a:off x="4791" y="1046"/>
              <a:ext cx="317" cy="5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6" name="AutoShape 41"/>
            <p:cNvSpPr>
              <a:spLocks noChangeShapeType="1"/>
            </p:cNvSpPr>
            <p:nvPr/>
          </p:nvSpPr>
          <p:spPr bwMode="auto">
            <a:xfrm rot="16200000" flipH="1">
              <a:off x="5342" y="1007"/>
              <a:ext cx="317" cy="58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7" name="AutoShape 40"/>
            <p:cNvSpPr>
              <a:spLocks noChangeShapeType="1"/>
            </p:cNvSpPr>
            <p:nvPr/>
          </p:nvSpPr>
          <p:spPr bwMode="auto">
            <a:xfrm>
              <a:off x="3601" y="1868"/>
              <a:ext cx="1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8" name="AutoShape 39"/>
            <p:cNvSpPr>
              <a:spLocks noChangeShapeType="1"/>
            </p:cNvSpPr>
            <p:nvPr/>
          </p:nvSpPr>
          <p:spPr bwMode="auto">
            <a:xfrm>
              <a:off x="5795" y="1868"/>
              <a:ext cx="2" cy="1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9" name="Rectangle 38"/>
            <p:cNvSpPr>
              <a:spLocks noChangeArrowheads="1"/>
            </p:cNvSpPr>
            <p:nvPr/>
          </p:nvSpPr>
          <p:spPr bwMode="auto">
            <a:xfrm>
              <a:off x="3089" y="2185"/>
              <a:ext cx="1027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2.2.1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0" name="Rectangle 37"/>
            <p:cNvSpPr>
              <a:spLocks noChangeArrowheads="1"/>
            </p:cNvSpPr>
            <p:nvPr/>
          </p:nvSpPr>
          <p:spPr bwMode="auto">
            <a:xfrm>
              <a:off x="4551" y="2185"/>
              <a:ext cx="1027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2.2.2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1" name="Rectangle 36"/>
            <p:cNvSpPr>
              <a:spLocks noChangeArrowheads="1"/>
            </p:cNvSpPr>
            <p:nvPr/>
          </p:nvSpPr>
          <p:spPr bwMode="auto">
            <a:xfrm>
              <a:off x="3732" y="2951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2.2.1.1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2" name="AutoShape 35"/>
            <p:cNvSpPr>
              <a:spLocks noChangeShapeType="1"/>
            </p:cNvSpPr>
            <p:nvPr/>
          </p:nvSpPr>
          <p:spPr bwMode="auto">
            <a:xfrm rot="16200000" flipH="1">
              <a:off x="3353" y="2842"/>
              <a:ext cx="628" cy="13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3" name="Rectangle 34"/>
            <p:cNvSpPr>
              <a:spLocks noChangeArrowheads="1"/>
            </p:cNvSpPr>
            <p:nvPr/>
          </p:nvSpPr>
          <p:spPr bwMode="auto">
            <a:xfrm>
              <a:off x="3732" y="3628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2.2.1.2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4" name="Rectangle 33"/>
            <p:cNvSpPr>
              <a:spLocks noChangeArrowheads="1"/>
            </p:cNvSpPr>
            <p:nvPr/>
          </p:nvSpPr>
          <p:spPr bwMode="auto">
            <a:xfrm>
              <a:off x="3732" y="4332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2.2.1.3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5" name="AutoShape 32"/>
            <p:cNvSpPr>
              <a:spLocks noChangeShapeType="1"/>
            </p:cNvSpPr>
            <p:nvPr/>
          </p:nvSpPr>
          <p:spPr bwMode="auto">
            <a:xfrm rot="16200000" flipH="1">
              <a:off x="3014" y="3181"/>
              <a:ext cx="1305" cy="13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6" name="AutoShape 31"/>
            <p:cNvSpPr>
              <a:spLocks noChangeShapeType="1"/>
            </p:cNvSpPr>
            <p:nvPr/>
          </p:nvSpPr>
          <p:spPr bwMode="auto">
            <a:xfrm rot="16200000" flipH="1">
              <a:off x="2662" y="3533"/>
              <a:ext cx="2009" cy="13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7" name="AutoShape 30"/>
            <p:cNvSpPr>
              <a:spLocks noChangeShapeType="1"/>
            </p:cNvSpPr>
            <p:nvPr/>
          </p:nvSpPr>
          <p:spPr bwMode="auto">
            <a:xfrm rot="5400000">
              <a:off x="3989" y="1481"/>
              <a:ext cx="317" cy="1092"/>
            </a:xfrm>
            <a:prstGeom prst="bent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8" name="AutoShape 29"/>
            <p:cNvSpPr>
              <a:spLocks noChangeShapeType="1"/>
            </p:cNvSpPr>
            <p:nvPr/>
          </p:nvSpPr>
          <p:spPr bwMode="auto">
            <a:xfrm rot="16200000" flipH="1">
              <a:off x="4720" y="1842"/>
              <a:ext cx="317" cy="370"/>
            </a:xfrm>
            <a:prstGeom prst="bent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09" name="Rectangle 28"/>
            <p:cNvSpPr>
              <a:spLocks noChangeArrowheads="1"/>
            </p:cNvSpPr>
            <p:nvPr/>
          </p:nvSpPr>
          <p:spPr bwMode="auto">
            <a:xfrm>
              <a:off x="5163" y="2951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Подпроект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2.2.2.1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0" name="AutoShape 27"/>
            <p:cNvSpPr>
              <a:spLocks noChangeShapeType="1"/>
            </p:cNvSpPr>
            <p:nvPr/>
          </p:nvSpPr>
          <p:spPr bwMode="auto">
            <a:xfrm rot="16200000" flipH="1">
              <a:off x="4800" y="2857"/>
              <a:ext cx="628" cy="9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1" name="Rectangle 26"/>
            <p:cNvSpPr>
              <a:spLocks noChangeArrowheads="1"/>
            </p:cNvSpPr>
            <p:nvPr/>
          </p:nvSpPr>
          <p:spPr bwMode="auto">
            <a:xfrm>
              <a:off x="5163" y="3628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Подпроект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2.2.2.2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2" name="AutoShape 25"/>
            <p:cNvSpPr>
              <a:spLocks noChangeShapeType="1"/>
            </p:cNvSpPr>
            <p:nvPr/>
          </p:nvSpPr>
          <p:spPr bwMode="auto">
            <a:xfrm rot="16200000" flipH="1">
              <a:off x="4461" y="3196"/>
              <a:ext cx="1305" cy="9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3" name="Rectangle 24"/>
            <p:cNvSpPr>
              <a:spLocks noChangeArrowheads="1"/>
            </p:cNvSpPr>
            <p:nvPr/>
          </p:nvSpPr>
          <p:spPr bwMode="auto">
            <a:xfrm>
              <a:off x="7424" y="1460"/>
              <a:ext cx="1027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4.1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4" name="Rectangle 23"/>
            <p:cNvSpPr>
              <a:spLocks noChangeArrowheads="1"/>
            </p:cNvSpPr>
            <p:nvPr/>
          </p:nvSpPr>
          <p:spPr bwMode="auto">
            <a:xfrm>
              <a:off x="8899" y="1460"/>
              <a:ext cx="1027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4.2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5" name="AutoShape 22"/>
            <p:cNvSpPr>
              <a:spLocks noChangeShapeType="1"/>
            </p:cNvSpPr>
            <p:nvPr/>
          </p:nvSpPr>
          <p:spPr bwMode="auto">
            <a:xfrm rot="5400000">
              <a:off x="7856" y="1224"/>
              <a:ext cx="318" cy="154"/>
            </a:xfrm>
            <a:prstGeom prst="bent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6" name="AutoShape 21"/>
            <p:cNvSpPr>
              <a:spLocks noChangeShapeType="1"/>
            </p:cNvSpPr>
            <p:nvPr/>
          </p:nvSpPr>
          <p:spPr bwMode="auto">
            <a:xfrm rot="16200000" flipH="1">
              <a:off x="8593" y="641"/>
              <a:ext cx="318" cy="1320"/>
            </a:xfrm>
            <a:prstGeom prst="bent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17" name="Rectangle 20"/>
            <p:cNvSpPr>
              <a:spLocks noChangeArrowheads="1"/>
            </p:cNvSpPr>
            <p:nvPr/>
          </p:nvSpPr>
          <p:spPr bwMode="auto">
            <a:xfrm>
              <a:off x="6975" y="2185"/>
              <a:ext cx="1026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4.1.1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8" name="Rectangle 19"/>
            <p:cNvSpPr>
              <a:spLocks noChangeArrowheads="1"/>
            </p:cNvSpPr>
            <p:nvPr/>
          </p:nvSpPr>
          <p:spPr bwMode="auto">
            <a:xfrm>
              <a:off x="8092" y="2185"/>
              <a:ext cx="1025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4.1.2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9" name="Rectangle 18"/>
            <p:cNvSpPr>
              <a:spLocks noChangeArrowheads="1"/>
            </p:cNvSpPr>
            <p:nvPr/>
          </p:nvSpPr>
          <p:spPr bwMode="auto">
            <a:xfrm>
              <a:off x="9201" y="2185"/>
              <a:ext cx="1025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45720" rIns="18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Рез. 4.1.3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0" name="AutoShape 17"/>
            <p:cNvSpPr>
              <a:spLocks noChangeShapeType="1"/>
            </p:cNvSpPr>
            <p:nvPr/>
          </p:nvSpPr>
          <p:spPr bwMode="auto">
            <a:xfrm rot="5400000">
              <a:off x="7554" y="1802"/>
              <a:ext cx="317" cy="450"/>
            </a:xfrm>
            <a:prstGeom prst="bent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1" name="AutoShape 16"/>
            <p:cNvSpPr>
              <a:spLocks noChangeShapeType="1"/>
            </p:cNvSpPr>
            <p:nvPr/>
          </p:nvSpPr>
          <p:spPr bwMode="auto">
            <a:xfrm rot="16200000" flipH="1">
              <a:off x="8112" y="1694"/>
              <a:ext cx="317" cy="666"/>
            </a:xfrm>
            <a:prstGeom prst="bent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2" name="AutoShape 15"/>
            <p:cNvSpPr>
              <a:spLocks noChangeShapeType="1"/>
            </p:cNvSpPr>
            <p:nvPr/>
          </p:nvSpPr>
          <p:spPr bwMode="auto">
            <a:xfrm rot="16200000" flipH="1">
              <a:off x="8667" y="1139"/>
              <a:ext cx="317" cy="1776"/>
            </a:xfrm>
            <a:prstGeom prst="bentConnector3">
              <a:avLst>
                <a:gd name="adj1" fmla="val 4987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3" name="AutoShape 14"/>
            <p:cNvSpPr>
              <a:spLocks noChangeShapeType="1"/>
            </p:cNvSpPr>
            <p:nvPr/>
          </p:nvSpPr>
          <p:spPr bwMode="auto">
            <a:xfrm>
              <a:off x="9411" y="1868"/>
              <a:ext cx="1" cy="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24" name="Rectangle 13"/>
            <p:cNvSpPr>
              <a:spLocks noChangeArrowheads="1"/>
            </p:cNvSpPr>
            <p:nvPr/>
          </p:nvSpPr>
          <p:spPr bwMode="auto">
            <a:xfrm>
              <a:off x="8768" y="2951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4.1.2.1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5" name="Rectangle 12"/>
            <p:cNvSpPr>
              <a:spLocks noChangeArrowheads="1"/>
            </p:cNvSpPr>
            <p:nvPr/>
          </p:nvSpPr>
          <p:spPr bwMode="auto">
            <a:xfrm>
              <a:off x="6919" y="2951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3.1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6" name="Rectangle 11"/>
            <p:cNvSpPr>
              <a:spLocks noChangeArrowheads="1"/>
            </p:cNvSpPr>
            <p:nvPr/>
          </p:nvSpPr>
          <p:spPr bwMode="auto">
            <a:xfrm>
              <a:off x="6919" y="3628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3.2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7" name="Rectangle 10"/>
            <p:cNvSpPr>
              <a:spLocks noChangeArrowheads="1"/>
            </p:cNvSpPr>
            <p:nvPr/>
          </p:nvSpPr>
          <p:spPr bwMode="auto">
            <a:xfrm>
              <a:off x="8768" y="3628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4.1.2.2 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8" name="Rectangle 9"/>
            <p:cNvSpPr>
              <a:spLocks noChangeArrowheads="1"/>
            </p:cNvSpPr>
            <p:nvPr/>
          </p:nvSpPr>
          <p:spPr bwMode="auto">
            <a:xfrm>
              <a:off x="6919" y="4332"/>
              <a:ext cx="1215" cy="5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Пакет работ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3.3 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9" name="AutoShape 8"/>
            <p:cNvSpPr>
              <a:spLocks noChangeShapeType="1"/>
            </p:cNvSpPr>
            <p:nvPr/>
          </p:nvSpPr>
          <p:spPr bwMode="auto">
            <a:xfrm>
              <a:off x="7487" y="2624"/>
              <a:ext cx="1" cy="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0" name="AutoShape 7"/>
            <p:cNvSpPr>
              <a:spLocks noChangeShapeType="1"/>
            </p:cNvSpPr>
            <p:nvPr/>
          </p:nvSpPr>
          <p:spPr bwMode="auto">
            <a:xfrm>
              <a:off x="9713" y="2624"/>
              <a:ext cx="1" cy="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1" name="AutoShape 6"/>
            <p:cNvSpPr>
              <a:spLocks noChangeShapeType="1"/>
            </p:cNvSpPr>
            <p:nvPr/>
          </p:nvSpPr>
          <p:spPr bwMode="auto">
            <a:xfrm rot="16200000" flipH="1">
              <a:off x="8372" y="2825"/>
              <a:ext cx="628" cy="16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2" name="AutoShape 5"/>
            <p:cNvSpPr>
              <a:spLocks noChangeShapeType="1"/>
            </p:cNvSpPr>
            <p:nvPr/>
          </p:nvSpPr>
          <p:spPr bwMode="auto">
            <a:xfrm rot="16200000" flipH="1">
              <a:off x="8033" y="3164"/>
              <a:ext cx="1305" cy="164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3" name="AutoShape 4"/>
            <p:cNvSpPr>
              <a:spLocks noChangeShapeType="1"/>
            </p:cNvSpPr>
            <p:nvPr/>
          </p:nvSpPr>
          <p:spPr bwMode="auto">
            <a:xfrm rot="16200000" flipH="1">
              <a:off x="5746" y="2049"/>
              <a:ext cx="2079" cy="26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4" name="AutoShape 3"/>
            <p:cNvSpPr>
              <a:spLocks noChangeShapeType="1"/>
            </p:cNvSpPr>
            <p:nvPr/>
          </p:nvSpPr>
          <p:spPr bwMode="auto">
            <a:xfrm rot="16200000" flipH="1">
              <a:off x="5408" y="2387"/>
              <a:ext cx="2756" cy="26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35" name="AutoShape 2"/>
            <p:cNvSpPr>
              <a:spLocks noChangeShapeType="1"/>
            </p:cNvSpPr>
            <p:nvPr/>
          </p:nvSpPr>
          <p:spPr bwMode="auto">
            <a:xfrm rot="16200000" flipH="1">
              <a:off x="5056" y="2739"/>
              <a:ext cx="3460" cy="26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215</Words>
  <Application>Microsoft Office PowerPoint</Application>
  <PresentationFormat>Экран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38</cp:revision>
  <dcterms:created xsi:type="dcterms:W3CDTF">2015-09-08T08:43:47Z</dcterms:created>
  <dcterms:modified xsi:type="dcterms:W3CDTF">2015-10-06T09:27:12Z</dcterms:modified>
</cp:coreProperties>
</file>