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5" r:id="rId6"/>
    <p:sldId id="264" r:id="rId7"/>
    <p:sldId id="268" r:id="rId8"/>
    <p:sldId id="266" r:id="rId9"/>
    <p:sldId id="267" r:id="rId10"/>
    <p:sldId id="270" r:id="rId11"/>
    <p:sldId id="269" r:id="rId12"/>
    <p:sldId id="271" r:id="rId13"/>
    <p:sldId id="272" r:id="rId14"/>
    <p:sldId id="273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8" autoAdjust="0"/>
    <p:restoredTop sz="86358" autoAdjust="0"/>
  </p:normalViewPr>
  <p:slideViewPr>
    <p:cSldViewPr>
      <p:cViewPr varScale="1">
        <p:scale>
          <a:sx n="63" d="100"/>
          <a:sy n="63" d="100"/>
        </p:scale>
        <p:origin x="-3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pPr/>
              <a:t>24.03.2016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9094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pPr/>
              <a:t>24.03.2016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1105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pPr/>
              <a:t>24.03.2016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96954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pPr/>
              <a:t>24.03.2016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70133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pPr/>
              <a:t>24.03.2016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068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pPr/>
              <a:t>24.03.2016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9875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pPr/>
              <a:t>24.03.2016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9694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pPr/>
              <a:t>24.03.2016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31963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pPr/>
              <a:t>24.03.2016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7234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pPr/>
              <a:t>24.03.2016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0075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pPr/>
              <a:t>24.03.2016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28820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6435F-77FD-433A-8214-894523F502A0}" type="datetimeFigureOut">
              <a:rPr lang="ru-RU" smtClean="0"/>
              <a:pPr/>
              <a:t>24.03.2016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C0FF6-4CE8-44A1-A786-AB713891CF3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14326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3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81" name="TextBox 3080"/>
          <p:cNvSpPr txBox="1"/>
          <p:nvPr/>
        </p:nvSpPr>
        <p:spPr>
          <a:xfrm>
            <a:off x="395536" y="-3464"/>
            <a:ext cx="8121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Управление сроками</a:t>
            </a:r>
            <a:endParaRPr lang="ru-RU" sz="4000" b="1" dirty="0"/>
          </a:p>
        </p:txBody>
      </p:sp>
      <p:sp>
        <p:nvSpPr>
          <p:cNvPr id="3" name="Rectangle 3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152400" y="706952"/>
            <a:ext cx="8740080" cy="6119298"/>
            <a:chOff x="3053" y="30"/>
            <a:chExt cx="7200" cy="8340"/>
          </a:xfrm>
        </p:grpSpPr>
        <p:sp>
          <p:nvSpPr>
            <p:cNvPr id="6" name="AutoShape 36"/>
            <p:cNvSpPr>
              <a:spLocks noChangeAspect="1" noChangeArrowheads="1" noTextEdit="1"/>
            </p:cNvSpPr>
            <p:nvPr/>
          </p:nvSpPr>
          <p:spPr bwMode="auto">
            <a:xfrm>
              <a:off x="3053" y="30"/>
              <a:ext cx="7200" cy="83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" name="Rectangle 35"/>
            <p:cNvSpPr>
              <a:spLocks noChangeArrowheads="1"/>
            </p:cNvSpPr>
            <p:nvPr/>
          </p:nvSpPr>
          <p:spPr bwMode="auto">
            <a:xfrm>
              <a:off x="3195" y="193"/>
              <a:ext cx="1588" cy="5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Наличие ресурсов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34"/>
            <p:cNvSpPr>
              <a:spLocks noChangeArrowheads="1"/>
            </p:cNvSpPr>
            <p:nvPr/>
          </p:nvSpPr>
          <p:spPr bwMode="auto">
            <a:xfrm>
              <a:off x="4940" y="193"/>
              <a:ext cx="1583" cy="5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ИСР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33"/>
            <p:cNvSpPr>
              <a:spLocks noChangeArrowheads="1"/>
            </p:cNvSpPr>
            <p:nvPr/>
          </p:nvSpPr>
          <p:spPr bwMode="auto">
            <a:xfrm>
              <a:off x="6658" y="193"/>
              <a:ext cx="1684" cy="5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Описание содер-жания проекта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32"/>
            <p:cNvSpPr>
              <a:spLocks noChangeArrowheads="1"/>
            </p:cNvSpPr>
            <p:nvPr/>
          </p:nvSpPr>
          <p:spPr bwMode="auto">
            <a:xfrm>
              <a:off x="8460" y="193"/>
              <a:ext cx="1652" cy="5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План управле-ния проектом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AutoShape 31"/>
            <p:cNvSpPr>
              <a:spLocks noChangeShapeType="1"/>
            </p:cNvSpPr>
            <p:nvPr/>
          </p:nvSpPr>
          <p:spPr bwMode="auto">
            <a:xfrm rot="16200000" flipH="1">
              <a:off x="5046" y="-333"/>
              <a:ext cx="554" cy="266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AutoShape 30"/>
            <p:cNvSpPr>
              <a:spLocks noChangeShapeType="1"/>
            </p:cNvSpPr>
            <p:nvPr/>
          </p:nvSpPr>
          <p:spPr bwMode="auto">
            <a:xfrm rot="16200000" flipH="1">
              <a:off x="5917" y="538"/>
              <a:ext cx="554" cy="92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" name="AutoShape 29"/>
            <p:cNvSpPr>
              <a:spLocks noChangeShapeType="1"/>
            </p:cNvSpPr>
            <p:nvPr/>
          </p:nvSpPr>
          <p:spPr bwMode="auto">
            <a:xfrm rot="5400000">
              <a:off x="6801" y="578"/>
              <a:ext cx="554" cy="84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" name="AutoShape 28"/>
            <p:cNvSpPr>
              <a:spLocks noChangeShapeType="1"/>
            </p:cNvSpPr>
            <p:nvPr/>
          </p:nvSpPr>
          <p:spPr bwMode="auto">
            <a:xfrm rot="5400000">
              <a:off x="7694" y="-315"/>
              <a:ext cx="554" cy="263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Rectangle 27"/>
            <p:cNvSpPr>
              <a:spLocks noChangeArrowheads="1"/>
            </p:cNvSpPr>
            <p:nvPr/>
          </p:nvSpPr>
          <p:spPr bwMode="auto">
            <a:xfrm>
              <a:off x="6751" y="1934"/>
              <a:ext cx="3006" cy="49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Список и параметры операций</a:t>
              </a:r>
              <a:endPara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Список контрольных событий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26"/>
            <p:cNvSpPr>
              <a:spLocks noChangeArrowheads="1"/>
            </p:cNvSpPr>
            <p:nvPr/>
          </p:nvSpPr>
          <p:spPr bwMode="auto">
            <a:xfrm>
              <a:off x="5571" y="2531"/>
              <a:ext cx="2228" cy="60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Определение взаимосвязи операций</a:t>
              </a:r>
              <a:endPara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25"/>
            <p:cNvSpPr>
              <a:spLocks noChangeArrowheads="1"/>
            </p:cNvSpPr>
            <p:nvPr/>
          </p:nvSpPr>
          <p:spPr bwMode="auto">
            <a:xfrm>
              <a:off x="5571" y="1277"/>
              <a:ext cx="2228" cy="60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Определение состава операций</a:t>
              </a:r>
              <a:endPara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AutoShape 24"/>
            <p:cNvSpPr>
              <a:spLocks noChangeShapeType="1"/>
            </p:cNvSpPr>
            <p:nvPr/>
          </p:nvSpPr>
          <p:spPr bwMode="auto">
            <a:xfrm>
              <a:off x="6685" y="1886"/>
              <a:ext cx="1" cy="64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AutoShape 23"/>
            <p:cNvSpPr>
              <a:spLocks noChangeShapeType="1"/>
            </p:cNvSpPr>
            <p:nvPr/>
          </p:nvSpPr>
          <p:spPr bwMode="auto">
            <a:xfrm>
              <a:off x="6685" y="3140"/>
              <a:ext cx="1" cy="64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AutoShape 22"/>
            <p:cNvSpPr>
              <a:spLocks noChangeShapeType="1"/>
            </p:cNvSpPr>
            <p:nvPr/>
          </p:nvSpPr>
          <p:spPr bwMode="auto">
            <a:xfrm rot="16200000" flipH="1">
              <a:off x="3097" y="1616"/>
              <a:ext cx="3367" cy="1581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5571" y="3785"/>
              <a:ext cx="2228" cy="60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Оценка ресурсов операций</a:t>
              </a:r>
              <a:endPara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6751" y="3178"/>
              <a:ext cx="2196" cy="56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Сетевые диаграммы расписания проекта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AutoShape 19"/>
            <p:cNvSpPr>
              <a:spLocks noChangeShapeType="1"/>
            </p:cNvSpPr>
            <p:nvPr/>
          </p:nvSpPr>
          <p:spPr bwMode="auto">
            <a:xfrm>
              <a:off x="6685" y="4394"/>
              <a:ext cx="1" cy="64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6751" y="4458"/>
              <a:ext cx="3006" cy="54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Требования к ресурсам</a:t>
              </a:r>
              <a:endPara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Иерархич. структура ресурсов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5571" y="5039"/>
              <a:ext cx="2228" cy="60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Оценка длительности операций</a:t>
              </a:r>
              <a:endPara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AutoShape 16"/>
            <p:cNvSpPr>
              <a:spLocks noChangeShapeType="1"/>
            </p:cNvSpPr>
            <p:nvPr/>
          </p:nvSpPr>
          <p:spPr bwMode="auto">
            <a:xfrm>
              <a:off x="6685" y="5648"/>
              <a:ext cx="1" cy="64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Rectangle 15"/>
            <p:cNvSpPr>
              <a:spLocks noChangeArrowheads="1"/>
            </p:cNvSpPr>
            <p:nvPr/>
          </p:nvSpPr>
          <p:spPr bwMode="auto">
            <a:xfrm>
              <a:off x="6751" y="5770"/>
              <a:ext cx="2328" cy="37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Оценки длит. операций</a:t>
              </a:r>
              <a:endPara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14"/>
            <p:cNvSpPr>
              <a:spLocks noChangeArrowheads="1"/>
            </p:cNvSpPr>
            <p:nvPr/>
          </p:nvSpPr>
          <p:spPr bwMode="auto">
            <a:xfrm>
              <a:off x="5571" y="6293"/>
              <a:ext cx="2228" cy="60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Разработка расписания</a:t>
              </a:r>
              <a:endPara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13"/>
            <p:cNvSpPr>
              <a:spLocks noChangeArrowheads="1"/>
            </p:cNvSpPr>
            <p:nvPr/>
          </p:nvSpPr>
          <p:spPr bwMode="auto">
            <a:xfrm>
              <a:off x="6751" y="6982"/>
              <a:ext cx="2328" cy="37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Расписание проекта</a:t>
              </a:r>
              <a:endPara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AutoShape 12"/>
            <p:cNvSpPr>
              <a:spLocks noChangeShapeType="1"/>
            </p:cNvSpPr>
            <p:nvPr/>
          </p:nvSpPr>
          <p:spPr bwMode="auto">
            <a:xfrm>
              <a:off x="6685" y="6902"/>
              <a:ext cx="1" cy="64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72" name="Rectangle 11"/>
            <p:cNvSpPr>
              <a:spLocks noChangeArrowheads="1"/>
            </p:cNvSpPr>
            <p:nvPr/>
          </p:nvSpPr>
          <p:spPr bwMode="auto">
            <a:xfrm>
              <a:off x="5571" y="7547"/>
              <a:ext cx="2228" cy="60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Управление расписанием</a:t>
              </a:r>
              <a:endPara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3" name="Rectangle 10"/>
            <p:cNvSpPr>
              <a:spLocks noChangeArrowheads="1"/>
            </p:cNvSpPr>
            <p:nvPr/>
          </p:nvSpPr>
          <p:spPr bwMode="auto">
            <a:xfrm>
              <a:off x="3110" y="5039"/>
              <a:ext cx="1927" cy="60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Оценка стоимости операций</a:t>
              </a:r>
              <a:endPara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4" name="AutoShape 9"/>
            <p:cNvSpPr>
              <a:spLocks noChangeShapeType="1"/>
            </p:cNvSpPr>
            <p:nvPr/>
          </p:nvSpPr>
          <p:spPr bwMode="auto">
            <a:xfrm>
              <a:off x="5037" y="5344"/>
              <a:ext cx="53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75" name="Rectangle 8"/>
            <p:cNvSpPr>
              <a:spLocks noChangeArrowheads="1"/>
            </p:cNvSpPr>
            <p:nvPr/>
          </p:nvSpPr>
          <p:spPr bwMode="auto">
            <a:xfrm>
              <a:off x="3110" y="6293"/>
              <a:ext cx="1927" cy="60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Реестр рисков</a:t>
              </a:r>
              <a:endPara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6" name="AutoShape 7"/>
            <p:cNvSpPr>
              <a:spLocks noChangeShapeType="1"/>
            </p:cNvSpPr>
            <p:nvPr/>
          </p:nvSpPr>
          <p:spPr bwMode="auto">
            <a:xfrm>
              <a:off x="5037" y="6598"/>
              <a:ext cx="53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77" name="AutoShape 6"/>
            <p:cNvSpPr>
              <a:spLocks noChangeShapeType="1"/>
            </p:cNvSpPr>
            <p:nvPr/>
          </p:nvSpPr>
          <p:spPr bwMode="auto">
            <a:xfrm flipV="1">
              <a:off x="5037" y="5344"/>
              <a:ext cx="534" cy="125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78" name="Rectangle 5"/>
            <p:cNvSpPr>
              <a:spLocks noChangeArrowheads="1"/>
            </p:cNvSpPr>
            <p:nvPr/>
          </p:nvSpPr>
          <p:spPr bwMode="auto">
            <a:xfrm>
              <a:off x="3110" y="7547"/>
              <a:ext cx="1927" cy="60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Отчеты об исполнении работ</a:t>
              </a:r>
              <a:endPara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9" name="AutoShape 4"/>
            <p:cNvSpPr>
              <a:spLocks noChangeShapeType="1"/>
            </p:cNvSpPr>
            <p:nvPr/>
          </p:nvSpPr>
          <p:spPr bwMode="auto">
            <a:xfrm>
              <a:off x="5037" y="7852"/>
              <a:ext cx="53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80" name="AutoShape 3"/>
            <p:cNvSpPr>
              <a:spLocks noChangeShapeType="1"/>
            </p:cNvSpPr>
            <p:nvPr/>
          </p:nvSpPr>
          <p:spPr bwMode="auto">
            <a:xfrm flipV="1">
              <a:off x="7799" y="797"/>
              <a:ext cx="2167" cy="7055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82" name="Rectangle 2"/>
            <p:cNvSpPr>
              <a:spLocks noChangeArrowheads="1"/>
            </p:cNvSpPr>
            <p:nvPr/>
          </p:nvSpPr>
          <p:spPr bwMode="auto">
            <a:xfrm>
              <a:off x="8386" y="7912"/>
              <a:ext cx="1635" cy="37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Изменения</a:t>
              </a:r>
              <a:endPara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53694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3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81" name="TextBox 3080"/>
          <p:cNvSpPr txBox="1"/>
          <p:nvPr/>
        </p:nvSpPr>
        <p:spPr>
          <a:xfrm>
            <a:off x="539552" y="-99392"/>
            <a:ext cx="8121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Пример. Определение ресурсов операций</a:t>
            </a:r>
            <a:endParaRPr lang="ru-RU" sz="2800" b="1" dirty="0"/>
          </a:p>
        </p:txBody>
      </p:sp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3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43707722"/>
              </p:ext>
            </p:extLst>
          </p:nvPr>
        </p:nvGraphicFramePr>
        <p:xfrm>
          <a:off x="423946" y="836712"/>
          <a:ext cx="8352928" cy="5057328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784480"/>
                <a:gridCol w="5840256"/>
                <a:gridCol w="1728192"/>
              </a:tblGrid>
              <a:tr h="4745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i="1" dirty="0">
                          <a:effectLst/>
                          <a:latin typeface="Times New Roman"/>
                          <a:ea typeface="Times New Roman"/>
                        </a:rPr>
                        <a:t>№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92" marR="90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i="1">
                          <a:effectLst/>
                          <a:latin typeface="Times New Roman"/>
                          <a:ea typeface="Times New Roman"/>
                        </a:rPr>
                        <a:t>Название работы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92" marR="90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i="1">
                          <a:effectLst/>
                          <a:latin typeface="Times New Roman"/>
                          <a:ea typeface="Times New Roman"/>
                        </a:rPr>
                        <a:t>Исполнители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92" marR="90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8850">
                <a:tc>
                  <a:txBody>
                    <a:bodyPr/>
                    <a:lstStyle/>
                    <a:p>
                      <a:pPr marL="342900" lvl="0" indent="-342900" algn="ctr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180340" algn="l"/>
                        </a:tabLst>
                      </a:pPr>
                      <a:r>
                        <a:rPr lang="en-US" sz="2000" dirty="0" smtClean="0">
                          <a:effectLst/>
                          <a:latin typeface="Times New Roman"/>
                          <a:ea typeface="Times New Roman"/>
                        </a:rPr>
                        <a:t>9</a:t>
                      </a:r>
                      <a:r>
                        <a:rPr lang="ru-RU" sz="200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2357" marR="90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Times New Roman"/>
                        </a:rPr>
                        <a:t>Установка сетевого ПО, настройка сети</a:t>
                      </a:r>
                    </a:p>
                  </a:txBody>
                  <a:tcPr marL="9092" marR="90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Times New Roman"/>
                        </a:rPr>
                        <a:t>Администратор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Times New Roman"/>
                        </a:rPr>
                        <a:t>Программист</a:t>
                      </a:r>
                    </a:p>
                  </a:txBody>
                  <a:tcPr marL="9092" marR="90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6822">
                <a:tc>
                  <a:txBody>
                    <a:bodyPr/>
                    <a:lstStyle/>
                    <a:p>
                      <a:pPr marL="342900" lvl="0" indent="-342900" algn="ctr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180340" algn="l"/>
                        </a:tabLst>
                      </a:pPr>
                      <a:r>
                        <a:rPr lang="en-US" sz="2000" dirty="0" smtClean="0">
                          <a:effectLst/>
                          <a:latin typeface="Times New Roman"/>
                          <a:ea typeface="Times New Roman"/>
                        </a:rPr>
                        <a:t>10</a:t>
                      </a:r>
                      <a:r>
                        <a:rPr lang="ru-RU" sz="200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2357" marR="90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Times New Roman"/>
                        </a:rPr>
                        <a:t>Ввод начальных данных в информационную базу</a:t>
                      </a:r>
                    </a:p>
                  </a:txBody>
                  <a:tcPr marL="9092" marR="90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Главбух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Бухгалтер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Программист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92" marR="90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6144">
                <a:tc>
                  <a:txBody>
                    <a:bodyPr/>
                    <a:lstStyle/>
                    <a:p>
                      <a:pPr marL="342900" lvl="0" indent="-342900" algn="ctr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180340" algn="l"/>
                        </a:tabLst>
                      </a:pPr>
                      <a:r>
                        <a:rPr lang="en-US" sz="2000" dirty="0" smtClean="0">
                          <a:effectLst/>
                          <a:latin typeface="Times New Roman"/>
                          <a:ea typeface="Times New Roman"/>
                        </a:rPr>
                        <a:t>11</a:t>
                      </a:r>
                      <a:r>
                        <a:rPr lang="en-US" sz="200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357" marR="90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Обучение персонала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92" marR="90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Главбух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Бухгалтер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Администратор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Программист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92" marR="90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6144">
                <a:tc>
                  <a:txBody>
                    <a:bodyPr/>
                    <a:lstStyle/>
                    <a:p>
                      <a:pPr marL="342900" lvl="0" indent="-342900" algn="ctr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180340" algn="l"/>
                        </a:tabLst>
                      </a:pPr>
                      <a:r>
                        <a:rPr lang="en-US" sz="2000" dirty="0" smtClean="0">
                          <a:effectLst/>
                          <a:latin typeface="Times New Roman"/>
                          <a:ea typeface="Times New Roman"/>
                        </a:rPr>
                        <a:t>12</a:t>
                      </a:r>
                      <a:r>
                        <a:rPr lang="en-US" sz="200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357" marR="90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Передача в эксплуатацию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92" marR="90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Главбух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Администратор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Программист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Техник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92" marR="90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42">
                <a:tc>
                  <a:txBody>
                    <a:bodyPr/>
                    <a:lstStyle/>
                    <a:p>
                      <a:pPr marL="342900" lvl="0" indent="-342900" algn="ctr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180340" algn="l"/>
                        </a:tabLst>
                      </a:pPr>
                      <a:r>
                        <a:rPr lang="en-US" sz="2000" dirty="0" smtClean="0">
                          <a:effectLst/>
                          <a:latin typeface="Times New Roman"/>
                          <a:ea typeface="Times New Roman"/>
                        </a:rPr>
                        <a:t>13</a:t>
                      </a:r>
                      <a:r>
                        <a:rPr lang="en-US" sz="200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357" marR="90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Конец проекта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92" marR="90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Times New Roman"/>
                        </a:rPr>
                        <a:t>–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92" marR="90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2081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3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81" name="TextBox 3080"/>
          <p:cNvSpPr txBox="1"/>
          <p:nvPr/>
        </p:nvSpPr>
        <p:spPr>
          <a:xfrm>
            <a:off x="539552" y="-99392"/>
            <a:ext cx="8121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Пример. Определение длительностей операций</a:t>
            </a:r>
            <a:endParaRPr lang="ru-RU" sz="2800" b="1" dirty="0"/>
          </a:p>
        </p:txBody>
      </p:sp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3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41960977"/>
              </p:ext>
            </p:extLst>
          </p:nvPr>
        </p:nvGraphicFramePr>
        <p:xfrm>
          <a:off x="323528" y="620688"/>
          <a:ext cx="8496943" cy="6179688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487595"/>
                <a:gridCol w="3504674"/>
                <a:gridCol w="3504674"/>
              </a:tblGrid>
              <a:tr h="3060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1" dirty="0">
                          <a:effectLst/>
                          <a:latin typeface="Times New Roman"/>
                          <a:ea typeface="Times New Roman"/>
                        </a:rPr>
                        <a:t>№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i="1">
                          <a:effectLst/>
                          <a:latin typeface="Times New Roman"/>
                          <a:ea typeface="Times New Roman"/>
                        </a:rPr>
                        <a:t>Название работы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i="1">
                          <a:effectLst/>
                          <a:latin typeface="Times New Roman"/>
                          <a:ea typeface="Times New Roman"/>
                        </a:rPr>
                        <a:t>Длит</a:t>
                      </a:r>
                      <a:r>
                        <a:rPr lang="ru-RU" sz="1800" i="1">
                          <a:effectLst/>
                          <a:latin typeface="Times New Roman"/>
                          <a:ea typeface="Times New Roman"/>
                        </a:rPr>
                        <a:t>.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99"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r>
                        <a:rPr lang="en-US" sz="1800" dirty="0" smtClean="0"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Times New Roman"/>
                        </a:rPr>
                        <a:t>Начало проекта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Times New Roman"/>
                        </a:rPr>
                        <a:t>–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99"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r>
                        <a:rPr lang="en-US" sz="1800" dirty="0" smtClean="0">
                          <a:effectLst/>
                          <a:latin typeface="Times New Roman"/>
                          <a:ea typeface="Times New Roman"/>
                        </a:rPr>
                        <a:t>2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Times New Roman"/>
                        </a:rPr>
                        <a:t>Выбор системы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Times New Roman"/>
                        </a:rPr>
                        <a:t>15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9148"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r>
                        <a:rPr lang="en-US" sz="1800" dirty="0" smtClean="0"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Times New Roman"/>
                        </a:rPr>
                        <a:t>Приобретение программного обеспечения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Times New Roman"/>
                        </a:rPr>
                        <a:t>7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99"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r>
                        <a:rPr lang="en-US" sz="1800" dirty="0" smtClean="0">
                          <a:effectLst/>
                          <a:latin typeface="Times New Roman"/>
                          <a:ea typeface="Times New Roman"/>
                        </a:rPr>
                        <a:t>4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Times New Roman"/>
                        </a:rPr>
                        <a:t>Составление проекта сети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Times New Roman"/>
                        </a:rPr>
                        <a:t>7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197"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r>
                        <a:rPr lang="en-US" sz="1800" dirty="0" smtClean="0">
                          <a:effectLst/>
                          <a:latin typeface="Times New Roman"/>
                          <a:ea typeface="Times New Roman"/>
                        </a:rPr>
                        <a:t>5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/>
                          <a:ea typeface="Times New Roman"/>
                        </a:rPr>
                        <a:t>Приобретение компьютеров и сетевого оборудования</a:t>
                      </a: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Times New Roman"/>
                        </a:rPr>
                        <a:t>15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197"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r>
                        <a:rPr lang="en-US" sz="1800" dirty="0" smtClean="0">
                          <a:effectLst/>
                          <a:latin typeface="Times New Roman"/>
                          <a:ea typeface="Times New Roman"/>
                        </a:rPr>
                        <a:t>6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Times New Roman"/>
                        </a:rPr>
                        <a:t>Обучение администратора и программиста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Times New Roman"/>
                        </a:rPr>
                        <a:t>30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9148"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r>
                        <a:rPr lang="en-US" sz="1800" dirty="0" smtClean="0">
                          <a:effectLst/>
                          <a:latin typeface="Times New Roman"/>
                          <a:ea typeface="Times New Roman"/>
                        </a:rPr>
                        <a:t>7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Times New Roman"/>
                        </a:rPr>
                        <a:t>Монтаж локальной сети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Times New Roman"/>
                        </a:rPr>
                        <a:t>20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9148"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r>
                        <a:rPr lang="en-US" sz="1800" dirty="0" smtClean="0">
                          <a:effectLst/>
                          <a:latin typeface="Times New Roman"/>
                          <a:ea typeface="Times New Roman"/>
                        </a:rPr>
                        <a:t>8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Times New Roman"/>
                        </a:rPr>
                        <a:t>Установка ПО на компьютеры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Times New Roman"/>
                        </a:rPr>
                        <a:t>5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197"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r>
                        <a:rPr lang="en-US" sz="1800" dirty="0" smtClean="0">
                          <a:effectLst/>
                          <a:latin typeface="Times New Roman"/>
                          <a:ea typeface="Times New Roman"/>
                        </a:rPr>
                        <a:t>9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/>
                          <a:ea typeface="Times New Roman"/>
                        </a:rPr>
                        <a:t>Установка сетевого ПО, настройка сети</a:t>
                      </a: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Times New Roman"/>
                        </a:rPr>
                        <a:t>25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5247"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r>
                        <a:rPr lang="en-US" sz="1800" dirty="0" smtClean="0">
                          <a:effectLst/>
                          <a:latin typeface="Times New Roman"/>
                          <a:ea typeface="Times New Roman"/>
                        </a:rPr>
                        <a:t>10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/>
                          <a:ea typeface="Times New Roman"/>
                        </a:rPr>
                        <a:t>Ввод начальных данных в информационную базу</a:t>
                      </a: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Times New Roman"/>
                        </a:rPr>
                        <a:t>40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99"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r>
                        <a:rPr lang="en-US" sz="1800" dirty="0" smtClean="0">
                          <a:effectLst/>
                          <a:latin typeface="Times New Roman"/>
                          <a:ea typeface="Times New Roman"/>
                        </a:rPr>
                        <a:t>11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Times New Roman"/>
                        </a:rPr>
                        <a:t>Обучение персонала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Times New Roman"/>
                        </a:rPr>
                        <a:t>30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99"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r>
                        <a:rPr lang="en-US" sz="1800" dirty="0" smtClean="0">
                          <a:effectLst/>
                          <a:latin typeface="Times New Roman"/>
                          <a:ea typeface="Times New Roman"/>
                        </a:rPr>
                        <a:t>12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Times New Roman"/>
                        </a:rPr>
                        <a:t>Передача в эксплуатацию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Times New Roman"/>
                        </a:rPr>
                        <a:t>5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790"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r>
                        <a:rPr lang="en-US" sz="1800" dirty="0" smtClean="0">
                          <a:effectLst/>
                          <a:latin typeface="Times New Roman"/>
                          <a:ea typeface="Times New Roman"/>
                        </a:rPr>
                        <a:t>13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/>
                          <a:ea typeface="Times New Roman"/>
                        </a:rPr>
                        <a:t>Конец</a:t>
                      </a:r>
                      <a:r>
                        <a:rPr lang="en-US" sz="1800" dirty="0">
                          <a:effectLst/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/>
                          <a:ea typeface="Times New Roman"/>
                        </a:rPr>
                        <a:t>проекта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Times New Roman"/>
                        </a:rPr>
                        <a:t>–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7168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3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81" name="TextBox 3080"/>
          <p:cNvSpPr txBox="1"/>
          <p:nvPr/>
        </p:nvSpPr>
        <p:spPr>
          <a:xfrm>
            <a:off x="539552" y="-99392"/>
            <a:ext cx="8121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Пример. Расчет критического пути</a:t>
            </a:r>
            <a:endParaRPr lang="ru-RU" sz="2800" b="1" dirty="0"/>
          </a:p>
        </p:txBody>
      </p:sp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3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3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8" name="Group 1"/>
          <p:cNvGrpSpPr>
            <a:grpSpLocks noChangeAspect="1"/>
          </p:cNvGrpSpPr>
          <p:nvPr/>
        </p:nvGrpSpPr>
        <p:grpSpPr bwMode="auto">
          <a:xfrm>
            <a:off x="152400" y="1414436"/>
            <a:ext cx="8905174" cy="3317614"/>
            <a:chOff x="2271" y="694"/>
            <a:chExt cx="7200" cy="2648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/>
          </p:nvSpPr>
          <p:spPr bwMode="auto">
            <a:xfrm>
              <a:off x="2271" y="694"/>
              <a:ext cx="7200" cy="2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Oval 31"/>
            <p:cNvSpPr>
              <a:spLocks noChangeArrowheads="1"/>
            </p:cNvSpPr>
            <p:nvPr/>
          </p:nvSpPr>
          <p:spPr bwMode="auto">
            <a:xfrm>
              <a:off x="2412" y="1810"/>
              <a:ext cx="424" cy="41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3600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Oval 30"/>
            <p:cNvSpPr>
              <a:spLocks noChangeArrowheads="1"/>
            </p:cNvSpPr>
            <p:nvPr/>
          </p:nvSpPr>
          <p:spPr bwMode="auto">
            <a:xfrm>
              <a:off x="3259" y="1810"/>
              <a:ext cx="424" cy="41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3600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Oval 29"/>
            <p:cNvSpPr>
              <a:spLocks noChangeArrowheads="1"/>
            </p:cNvSpPr>
            <p:nvPr/>
          </p:nvSpPr>
          <p:spPr bwMode="auto">
            <a:xfrm>
              <a:off x="4106" y="833"/>
              <a:ext cx="424" cy="41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3600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Oval 28"/>
            <p:cNvSpPr>
              <a:spLocks noChangeArrowheads="1"/>
            </p:cNvSpPr>
            <p:nvPr/>
          </p:nvSpPr>
          <p:spPr bwMode="auto">
            <a:xfrm>
              <a:off x="4106" y="1810"/>
              <a:ext cx="424" cy="41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3600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Oval 27"/>
            <p:cNvSpPr>
              <a:spLocks noChangeArrowheads="1"/>
            </p:cNvSpPr>
            <p:nvPr/>
          </p:nvSpPr>
          <p:spPr bwMode="auto">
            <a:xfrm>
              <a:off x="4106" y="2785"/>
              <a:ext cx="424" cy="41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3600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Oval 26"/>
            <p:cNvSpPr>
              <a:spLocks noChangeArrowheads="1"/>
            </p:cNvSpPr>
            <p:nvPr/>
          </p:nvSpPr>
          <p:spPr bwMode="auto">
            <a:xfrm>
              <a:off x="5236" y="833"/>
              <a:ext cx="423" cy="41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3600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8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Oval 25"/>
            <p:cNvSpPr>
              <a:spLocks noChangeArrowheads="1"/>
            </p:cNvSpPr>
            <p:nvPr/>
          </p:nvSpPr>
          <p:spPr bwMode="auto">
            <a:xfrm>
              <a:off x="5236" y="1810"/>
              <a:ext cx="423" cy="41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3600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6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Oval 24"/>
            <p:cNvSpPr>
              <a:spLocks noChangeArrowheads="1"/>
            </p:cNvSpPr>
            <p:nvPr/>
          </p:nvSpPr>
          <p:spPr bwMode="auto">
            <a:xfrm>
              <a:off x="5236" y="2785"/>
              <a:ext cx="423" cy="41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3600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7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Oval 23"/>
            <p:cNvSpPr>
              <a:spLocks noChangeArrowheads="1"/>
            </p:cNvSpPr>
            <p:nvPr/>
          </p:nvSpPr>
          <p:spPr bwMode="auto">
            <a:xfrm>
              <a:off x="6224" y="1810"/>
              <a:ext cx="423" cy="41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3600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9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7071" y="833"/>
              <a:ext cx="423" cy="41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18000" tIns="36000" rIns="1800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Oval 21"/>
            <p:cNvSpPr>
              <a:spLocks noChangeArrowheads="1"/>
            </p:cNvSpPr>
            <p:nvPr/>
          </p:nvSpPr>
          <p:spPr bwMode="auto">
            <a:xfrm>
              <a:off x="7071" y="2785"/>
              <a:ext cx="423" cy="41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18000" tIns="36000" rIns="1800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auto">
            <a:xfrm>
              <a:off x="7918" y="1809"/>
              <a:ext cx="423" cy="41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18000" tIns="36000" rIns="1800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Oval 19"/>
            <p:cNvSpPr>
              <a:spLocks noChangeArrowheads="1"/>
            </p:cNvSpPr>
            <p:nvPr/>
          </p:nvSpPr>
          <p:spPr bwMode="auto">
            <a:xfrm>
              <a:off x="8906" y="1809"/>
              <a:ext cx="423" cy="41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18000" tIns="36000" rIns="1800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AutoShape 18"/>
            <p:cNvSpPr>
              <a:spLocks noChangeShapeType="1"/>
            </p:cNvSpPr>
            <p:nvPr/>
          </p:nvSpPr>
          <p:spPr bwMode="auto">
            <a:xfrm>
              <a:off x="2836" y="2019"/>
              <a:ext cx="423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AutoShape 17"/>
            <p:cNvSpPr>
              <a:spLocks noChangeShapeType="1"/>
            </p:cNvSpPr>
            <p:nvPr/>
          </p:nvSpPr>
          <p:spPr bwMode="auto">
            <a:xfrm flipV="1">
              <a:off x="3621" y="1190"/>
              <a:ext cx="547" cy="6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AutoShape 16"/>
            <p:cNvSpPr>
              <a:spLocks noChangeShapeType="1"/>
            </p:cNvSpPr>
            <p:nvPr/>
          </p:nvSpPr>
          <p:spPr bwMode="auto">
            <a:xfrm>
              <a:off x="3683" y="2019"/>
              <a:ext cx="423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AutoShape 15"/>
            <p:cNvSpPr>
              <a:spLocks noChangeShapeType="1"/>
            </p:cNvSpPr>
            <p:nvPr/>
          </p:nvSpPr>
          <p:spPr bwMode="auto">
            <a:xfrm>
              <a:off x="3621" y="2167"/>
              <a:ext cx="547" cy="67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AutoShape 14"/>
            <p:cNvSpPr>
              <a:spLocks noChangeShapeType="1"/>
            </p:cNvSpPr>
            <p:nvPr/>
          </p:nvSpPr>
          <p:spPr bwMode="auto">
            <a:xfrm>
              <a:off x="4530" y="1042"/>
              <a:ext cx="7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AutoShape 13"/>
            <p:cNvSpPr>
              <a:spLocks noChangeShapeType="1"/>
            </p:cNvSpPr>
            <p:nvPr/>
          </p:nvSpPr>
          <p:spPr bwMode="auto">
            <a:xfrm>
              <a:off x="4530" y="2019"/>
              <a:ext cx="7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AutoShape 12"/>
            <p:cNvSpPr>
              <a:spLocks noChangeShapeType="1"/>
            </p:cNvSpPr>
            <p:nvPr/>
          </p:nvSpPr>
          <p:spPr bwMode="auto">
            <a:xfrm>
              <a:off x="4530" y="2994"/>
              <a:ext cx="7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" name="AutoShape 11"/>
            <p:cNvSpPr>
              <a:spLocks noChangeShapeType="1"/>
            </p:cNvSpPr>
            <p:nvPr/>
          </p:nvSpPr>
          <p:spPr bwMode="auto">
            <a:xfrm flipV="1">
              <a:off x="4468" y="1190"/>
              <a:ext cx="830" cy="165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72" name="AutoShape 10"/>
            <p:cNvSpPr>
              <a:spLocks noChangeShapeType="1"/>
            </p:cNvSpPr>
            <p:nvPr/>
          </p:nvSpPr>
          <p:spPr bwMode="auto">
            <a:xfrm>
              <a:off x="4468" y="2167"/>
              <a:ext cx="830" cy="67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73" name="AutoShape 9"/>
            <p:cNvSpPr>
              <a:spLocks noChangeShapeType="1"/>
            </p:cNvSpPr>
            <p:nvPr/>
          </p:nvSpPr>
          <p:spPr bwMode="auto">
            <a:xfrm>
              <a:off x="5597" y="1190"/>
              <a:ext cx="689" cy="6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74" name="AutoShape 8"/>
            <p:cNvSpPr>
              <a:spLocks noChangeShapeType="1"/>
            </p:cNvSpPr>
            <p:nvPr/>
          </p:nvSpPr>
          <p:spPr bwMode="auto">
            <a:xfrm>
              <a:off x="5659" y="2019"/>
              <a:ext cx="56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75" name="AutoShape 7"/>
            <p:cNvSpPr>
              <a:spLocks noChangeShapeType="1"/>
            </p:cNvSpPr>
            <p:nvPr/>
          </p:nvSpPr>
          <p:spPr bwMode="auto">
            <a:xfrm flipV="1">
              <a:off x="5597" y="2167"/>
              <a:ext cx="689" cy="67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76" name="AutoShape 6"/>
            <p:cNvSpPr>
              <a:spLocks noChangeShapeType="1"/>
            </p:cNvSpPr>
            <p:nvPr/>
          </p:nvSpPr>
          <p:spPr bwMode="auto">
            <a:xfrm flipV="1">
              <a:off x="6585" y="1190"/>
              <a:ext cx="548" cy="6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77" name="AutoShape 5"/>
            <p:cNvSpPr>
              <a:spLocks noChangeShapeType="1"/>
            </p:cNvSpPr>
            <p:nvPr/>
          </p:nvSpPr>
          <p:spPr bwMode="auto">
            <a:xfrm>
              <a:off x="6585" y="2167"/>
              <a:ext cx="548" cy="67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78" name="AutoShape 4"/>
            <p:cNvSpPr>
              <a:spLocks noChangeShapeType="1"/>
            </p:cNvSpPr>
            <p:nvPr/>
          </p:nvSpPr>
          <p:spPr bwMode="auto">
            <a:xfrm flipV="1">
              <a:off x="7432" y="2165"/>
              <a:ext cx="548" cy="6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79" name="AutoShape 3"/>
            <p:cNvSpPr>
              <a:spLocks noChangeShapeType="1"/>
            </p:cNvSpPr>
            <p:nvPr/>
          </p:nvSpPr>
          <p:spPr bwMode="auto">
            <a:xfrm>
              <a:off x="7432" y="1190"/>
              <a:ext cx="548" cy="6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80" name="AutoShape 2"/>
            <p:cNvSpPr>
              <a:spLocks noChangeShapeType="1"/>
            </p:cNvSpPr>
            <p:nvPr/>
          </p:nvSpPr>
          <p:spPr bwMode="auto">
            <a:xfrm>
              <a:off x="8341" y="2018"/>
              <a:ext cx="56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xmlns="" val="171514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3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81" name="TextBox 3080"/>
          <p:cNvSpPr txBox="1"/>
          <p:nvPr/>
        </p:nvSpPr>
        <p:spPr>
          <a:xfrm>
            <a:off x="539552" y="-99392"/>
            <a:ext cx="8121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Пример. Составление расписания</a:t>
            </a:r>
            <a:endParaRPr lang="ru-RU" sz="2800" b="1" dirty="0"/>
          </a:p>
        </p:txBody>
      </p:sp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3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3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082" name="Объект 30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31667979"/>
              </p:ext>
            </p:extLst>
          </p:nvPr>
        </p:nvGraphicFramePr>
        <p:xfrm>
          <a:off x="152399" y="548680"/>
          <a:ext cx="8745675" cy="5112568"/>
        </p:xfrm>
        <a:graphic>
          <a:graphicData uri="http://schemas.openxmlformats.org/presentationml/2006/ole">
            <p:oleObj spid="_x0000_s8195" r:id="rId3" imgW="9167655" imgH="5357324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89071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3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81" name="TextBox 3080"/>
          <p:cNvSpPr txBox="1"/>
          <p:nvPr/>
        </p:nvSpPr>
        <p:spPr>
          <a:xfrm>
            <a:off x="539552" y="-99392"/>
            <a:ext cx="81217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Пример. График загруженности ресурса Программист</a:t>
            </a:r>
            <a:endParaRPr lang="ru-RU" sz="2800" b="1" dirty="0"/>
          </a:p>
        </p:txBody>
      </p:sp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3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3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33288949"/>
              </p:ext>
            </p:extLst>
          </p:nvPr>
        </p:nvGraphicFramePr>
        <p:xfrm>
          <a:off x="232937" y="1628800"/>
          <a:ext cx="8678125" cy="3744416"/>
        </p:xfrm>
        <a:graphic>
          <a:graphicData uri="http://schemas.openxmlformats.org/presentationml/2006/ole">
            <p:oleObj spid="_x0000_s9219" r:id="rId3" imgW="9388654" imgH="3604572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880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3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81" name="TextBox 3080"/>
          <p:cNvSpPr txBox="1"/>
          <p:nvPr/>
        </p:nvSpPr>
        <p:spPr>
          <a:xfrm>
            <a:off x="663542" y="152400"/>
            <a:ext cx="8121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err="1" smtClean="0"/>
              <a:t>Опреденеие</a:t>
            </a:r>
            <a:r>
              <a:rPr lang="ru-RU" sz="4000" b="1" dirty="0" smtClean="0"/>
              <a:t> состава операций</a:t>
            </a:r>
            <a:endParaRPr lang="ru-RU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6231" y="1475839"/>
            <a:ext cx="828092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800" b="1" dirty="0" smtClean="0"/>
              <a:t>Методы.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800" b="1" dirty="0" smtClean="0"/>
              <a:t>Д</a:t>
            </a:r>
            <a:r>
              <a:rPr lang="en-US" sz="2800" b="1" dirty="0" err="1" smtClean="0"/>
              <a:t>екомпозиция</a:t>
            </a:r>
            <a:r>
              <a:rPr lang="ru-RU" sz="2800" b="1" dirty="0"/>
              <a:t>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800" b="1" dirty="0"/>
              <a:t>Ш</a:t>
            </a:r>
            <a:r>
              <a:rPr lang="en-US" sz="2800" b="1" dirty="0" err="1" smtClean="0"/>
              <a:t>аблоны</a:t>
            </a:r>
            <a:r>
              <a:rPr lang="ru-RU" sz="2800" b="1" dirty="0"/>
              <a:t>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800" b="1" dirty="0" err="1"/>
              <a:t>М</a:t>
            </a:r>
            <a:r>
              <a:rPr lang="en-US" sz="2800" b="1" dirty="0" err="1" smtClean="0"/>
              <a:t>етод</a:t>
            </a:r>
            <a:r>
              <a:rPr lang="en-US" sz="2800" b="1" dirty="0" smtClean="0"/>
              <a:t> </a:t>
            </a:r>
            <a:r>
              <a:rPr lang="en-US" sz="2800" b="1" dirty="0" err="1"/>
              <a:t>набегающей</a:t>
            </a:r>
            <a:r>
              <a:rPr lang="en-US" sz="2800" b="1" dirty="0"/>
              <a:t> </a:t>
            </a:r>
            <a:r>
              <a:rPr lang="en-US" sz="2800" b="1" dirty="0" err="1"/>
              <a:t>волны</a:t>
            </a:r>
            <a:r>
              <a:rPr lang="en-US" sz="2000" dirty="0"/>
              <a:t>.</a:t>
            </a:r>
            <a:endParaRPr lang="ru-RU" sz="2000" dirty="0"/>
          </a:p>
          <a:p>
            <a:endParaRPr lang="ru-RU" dirty="0" smtClean="0"/>
          </a:p>
          <a:p>
            <a:r>
              <a:rPr lang="ru-RU" sz="2800" b="1" dirty="0" smtClean="0"/>
              <a:t>Результаты.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800" b="1" dirty="0"/>
              <a:t>С</a:t>
            </a:r>
            <a:r>
              <a:rPr lang="ru-RU" sz="2800" b="1" dirty="0" smtClean="0"/>
              <a:t>писок операций</a:t>
            </a:r>
            <a:r>
              <a:rPr lang="ru-RU" sz="2800" b="1" dirty="0"/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800" b="1" dirty="0"/>
              <a:t>П</a:t>
            </a:r>
            <a:r>
              <a:rPr lang="ru-RU" sz="2800" b="1" dirty="0" smtClean="0"/>
              <a:t>араметры операций</a:t>
            </a:r>
            <a:r>
              <a:rPr lang="ru-RU" sz="2800" b="1" dirty="0"/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800" b="1" dirty="0"/>
              <a:t>С</a:t>
            </a:r>
            <a:r>
              <a:rPr lang="ru-RU" sz="2800" b="1" dirty="0" smtClean="0"/>
              <a:t>писок </a:t>
            </a:r>
            <a:r>
              <a:rPr lang="ru-RU" sz="2800" b="1" dirty="0"/>
              <a:t>контрольных событий</a:t>
            </a:r>
            <a:r>
              <a:rPr lang="en-US" sz="2800" b="1" dirty="0" smtClean="0"/>
              <a:t>.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xmlns="" val="248340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3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81" name="TextBox 3080"/>
          <p:cNvSpPr txBox="1"/>
          <p:nvPr/>
        </p:nvSpPr>
        <p:spPr>
          <a:xfrm>
            <a:off x="663542" y="17318"/>
            <a:ext cx="8121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Определение взаимосвязей операций</a:t>
            </a:r>
            <a:endParaRPr lang="ru-RU" sz="3600" b="1" dirty="0"/>
          </a:p>
        </p:txBody>
      </p:sp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3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245948" y="629453"/>
            <a:ext cx="8533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/>
              <a:t>Метод предшествования (или «операции в узлах</a:t>
            </a:r>
            <a:r>
              <a:rPr lang="ru-RU" sz="2400" dirty="0" smtClean="0"/>
              <a:t>»).</a:t>
            </a:r>
            <a:endParaRPr lang="ru-RU" sz="2400" dirty="0"/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7" name="Group 1"/>
          <p:cNvGrpSpPr>
            <a:grpSpLocks noChangeAspect="1"/>
          </p:cNvGrpSpPr>
          <p:nvPr/>
        </p:nvGrpSpPr>
        <p:grpSpPr bwMode="auto">
          <a:xfrm>
            <a:off x="237241" y="976622"/>
            <a:ext cx="8782926" cy="2933901"/>
            <a:chOff x="2356" y="2568"/>
            <a:chExt cx="7200" cy="2405"/>
          </a:xfrm>
        </p:grpSpPr>
        <p:sp>
          <p:nvSpPr>
            <p:cNvPr id="8" name="AutoShape 25"/>
            <p:cNvSpPr>
              <a:spLocks noChangeAspect="1" noChangeArrowheads="1" noTextEdit="1"/>
            </p:cNvSpPr>
            <p:nvPr/>
          </p:nvSpPr>
          <p:spPr bwMode="auto">
            <a:xfrm>
              <a:off x="2356" y="2568"/>
              <a:ext cx="7200" cy="2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" name="Oval 24"/>
            <p:cNvSpPr>
              <a:spLocks noChangeArrowheads="1"/>
            </p:cNvSpPr>
            <p:nvPr/>
          </p:nvSpPr>
          <p:spPr bwMode="auto">
            <a:xfrm>
              <a:off x="4937" y="2735"/>
              <a:ext cx="310" cy="3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Oval 23"/>
            <p:cNvSpPr>
              <a:spLocks noChangeArrowheads="1"/>
            </p:cNvSpPr>
            <p:nvPr/>
          </p:nvSpPr>
          <p:spPr bwMode="auto">
            <a:xfrm>
              <a:off x="4937" y="2735"/>
              <a:ext cx="310" cy="3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Oval 22"/>
            <p:cNvSpPr>
              <a:spLocks noChangeArrowheads="1"/>
            </p:cNvSpPr>
            <p:nvPr/>
          </p:nvSpPr>
          <p:spPr bwMode="auto">
            <a:xfrm>
              <a:off x="4937" y="4456"/>
              <a:ext cx="310" cy="35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4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Oval 21"/>
            <p:cNvSpPr>
              <a:spLocks noChangeArrowheads="1"/>
            </p:cNvSpPr>
            <p:nvPr/>
          </p:nvSpPr>
          <p:spPr bwMode="auto">
            <a:xfrm>
              <a:off x="5976" y="2735"/>
              <a:ext cx="310" cy="3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Oval 20"/>
            <p:cNvSpPr>
              <a:spLocks noChangeArrowheads="1"/>
            </p:cNvSpPr>
            <p:nvPr/>
          </p:nvSpPr>
          <p:spPr bwMode="auto">
            <a:xfrm>
              <a:off x="5953" y="4456"/>
              <a:ext cx="310" cy="35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5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Oval 19"/>
            <p:cNvSpPr>
              <a:spLocks noChangeArrowheads="1"/>
            </p:cNvSpPr>
            <p:nvPr/>
          </p:nvSpPr>
          <p:spPr bwMode="auto">
            <a:xfrm>
              <a:off x="7001" y="3595"/>
              <a:ext cx="308" cy="3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6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3921" y="3595"/>
              <a:ext cx="310" cy="3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7727" y="2735"/>
              <a:ext cx="309" cy="3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7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7727" y="4456"/>
              <a:ext cx="309" cy="35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8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3399" y="3781"/>
              <a:ext cx="48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 flipV="1">
              <a:off x="4265" y="2936"/>
              <a:ext cx="648" cy="7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4229" y="3952"/>
              <a:ext cx="668" cy="6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Line 12"/>
            <p:cNvSpPr>
              <a:spLocks noChangeShapeType="1"/>
            </p:cNvSpPr>
            <p:nvPr/>
          </p:nvSpPr>
          <p:spPr bwMode="auto">
            <a:xfrm>
              <a:off x="5318" y="2912"/>
              <a:ext cx="621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Line 11"/>
            <p:cNvSpPr>
              <a:spLocks noChangeShapeType="1"/>
            </p:cNvSpPr>
            <p:nvPr/>
          </p:nvSpPr>
          <p:spPr bwMode="auto">
            <a:xfrm>
              <a:off x="5317" y="4649"/>
              <a:ext cx="60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" name="Line 10"/>
            <p:cNvSpPr>
              <a:spLocks noChangeShapeType="1"/>
            </p:cNvSpPr>
            <p:nvPr/>
          </p:nvSpPr>
          <p:spPr bwMode="auto">
            <a:xfrm>
              <a:off x="6351" y="2983"/>
              <a:ext cx="657" cy="6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Line 9"/>
            <p:cNvSpPr>
              <a:spLocks noChangeShapeType="1"/>
            </p:cNvSpPr>
            <p:nvPr/>
          </p:nvSpPr>
          <p:spPr bwMode="auto">
            <a:xfrm flipV="1">
              <a:off x="6328" y="3858"/>
              <a:ext cx="657" cy="7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Line 8"/>
            <p:cNvSpPr>
              <a:spLocks noChangeShapeType="1"/>
            </p:cNvSpPr>
            <p:nvPr/>
          </p:nvSpPr>
          <p:spPr bwMode="auto">
            <a:xfrm flipV="1">
              <a:off x="7311" y="2996"/>
              <a:ext cx="389" cy="6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Line 7"/>
            <p:cNvSpPr>
              <a:spLocks noChangeShapeType="1"/>
            </p:cNvSpPr>
            <p:nvPr/>
          </p:nvSpPr>
          <p:spPr bwMode="auto">
            <a:xfrm>
              <a:off x="7301" y="3916"/>
              <a:ext cx="412" cy="6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Line 6"/>
            <p:cNvSpPr>
              <a:spLocks noChangeShapeType="1"/>
            </p:cNvSpPr>
            <p:nvPr/>
          </p:nvSpPr>
          <p:spPr bwMode="auto">
            <a:xfrm>
              <a:off x="8072" y="3030"/>
              <a:ext cx="574" cy="6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Line 5"/>
            <p:cNvSpPr>
              <a:spLocks noChangeShapeType="1"/>
            </p:cNvSpPr>
            <p:nvPr/>
          </p:nvSpPr>
          <p:spPr bwMode="auto">
            <a:xfrm flipV="1">
              <a:off x="8078" y="3904"/>
              <a:ext cx="557" cy="6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AutoShape 4"/>
            <p:cNvSpPr>
              <a:spLocks noChangeShapeType="1"/>
            </p:cNvSpPr>
            <p:nvPr/>
          </p:nvSpPr>
          <p:spPr bwMode="auto">
            <a:xfrm flipV="1">
              <a:off x="5201" y="3037"/>
              <a:ext cx="820" cy="147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" name="Rectangle 3"/>
            <p:cNvSpPr>
              <a:spLocks noChangeArrowheads="1"/>
            </p:cNvSpPr>
            <p:nvPr/>
          </p:nvSpPr>
          <p:spPr bwMode="auto">
            <a:xfrm>
              <a:off x="2458" y="3565"/>
              <a:ext cx="845" cy="4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45720" rIns="1800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Начало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2" name="Rectangle 2"/>
            <p:cNvSpPr>
              <a:spLocks noChangeArrowheads="1"/>
            </p:cNvSpPr>
            <p:nvPr/>
          </p:nvSpPr>
          <p:spPr bwMode="auto">
            <a:xfrm>
              <a:off x="8676" y="3565"/>
              <a:ext cx="845" cy="4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45720" rIns="1800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Конец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4" name="Прямоугольник 33"/>
          <p:cNvSpPr/>
          <p:nvPr/>
        </p:nvSpPr>
        <p:spPr>
          <a:xfrm>
            <a:off x="152400" y="3755568"/>
            <a:ext cx="85065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400" dirty="0"/>
              <a:t>Метод стрелочных диаграмм («операции в дугах»).</a:t>
            </a:r>
          </a:p>
        </p:txBody>
      </p:sp>
      <p:sp>
        <p:nvSpPr>
          <p:cNvPr id="3073" name="Rectangle 6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3074" name="Group 37"/>
          <p:cNvGrpSpPr>
            <a:grpSpLocks noChangeAspect="1"/>
          </p:cNvGrpSpPr>
          <p:nvPr/>
        </p:nvGrpSpPr>
        <p:grpSpPr bwMode="auto">
          <a:xfrm>
            <a:off x="328978" y="3986400"/>
            <a:ext cx="8450708" cy="2754968"/>
            <a:chOff x="2356" y="2568"/>
            <a:chExt cx="7200" cy="2405"/>
          </a:xfrm>
        </p:grpSpPr>
        <p:sp>
          <p:nvSpPr>
            <p:cNvPr id="3075" name="AutoShape 67"/>
            <p:cNvSpPr>
              <a:spLocks noChangeAspect="1" noChangeArrowheads="1" noTextEdit="1"/>
            </p:cNvSpPr>
            <p:nvPr/>
          </p:nvSpPr>
          <p:spPr bwMode="auto">
            <a:xfrm>
              <a:off x="2356" y="2568"/>
              <a:ext cx="7200" cy="2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76" name="Oval 66"/>
            <p:cNvSpPr>
              <a:spLocks noChangeArrowheads="1"/>
            </p:cNvSpPr>
            <p:nvPr/>
          </p:nvSpPr>
          <p:spPr bwMode="auto">
            <a:xfrm>
              <a:off x="4937" y="2735"/>
              <a:ext cx="310" cy="3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77" name="Oval 65"/>
            <p:cNvSpPr>
              <a:spLocks noChangeArrowheads="1"/>
            </p:cNvSpPr>
            <p:nvPr/>
          </p:nvSpPr>
          <p:spPr bwMode="auto">
            <a:xfrm>
              <a:off x="4937" y="2735"/>
              <a:ext cx="310" cy="3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B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8" name="Oval 64"/>
            <p:cNvSpPr>
              <a:spLocks noChangeArrowheads="1"/>
            </p:cNvSpPr>
            <p:nvPr/>
          </p:nvSpPr>
          <p:spPr bwMode="auto">
            <a:xfrm>
              <a:off x="4937" y="4456"/>
              <a:ext cx="310" cy="35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9" name="Oval 63"/>
            <p:cNvSpPr>
              <a:spLocks noChangeArrowheads="1"/>
            </p:cNvSpPr>
            <p:nvPr/>
          </p:nvSpPr>
          <p:spPr bwMode="auto">
            <a:xfrm>
              <a:off x="5976" y="3595"/>
              <a:ext cx="310" cy="3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80" name="Oval 62"/>
            <p:cNvSpPr>
              <a:spLocks noChangeArrowheads="1"/>
            </p:cNvSpPr>
            <p:nvPr/>
          </p:nvSpPr>
          <p:spPr bwMode="auto">
            <a:xfrm>
              <a:off x="7001" y="3595"/>
              <a:ext cx="308" cy="3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82" name="Oval 61"/>
            <p:cNvSpPr>
              <a:spLocks noChangeArrowheads="1"/>
            </p:cNvSpPr>
            <p:nvPr/>
          </p:nvSpPr>
          <p:spPr bwMode="auto">
            <a:xfrm>
              <a:off x="3921" y="3595"/>
              <a:ext cx="310" cy="3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83" name="Oval 60"/>
            <p:cNvSpPr>
              <a:spLocks noChangeArrowheads="1"/>
            </p:cNvSpPr>
            <p:nvPr/>
          </p:nvSpPr>
          <p:spPr bwMode="auto">
            <a:xfrm>
              <a:off x="7727" y="2735"/>
              <a:ext cx="309" cy="3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84" name="Oval 59"/>
            <p:cNvSpPr>
              <a:spLocks noChangeArrowheads="1"/>
            </p:cNvSpPr>
            <p:nvPr/>
          </p:nvSpPr>
          <p:spPr bwMode="auto">
            <a:xfrm>
              <a:off x="7727" y="4456"/>
              <a:ext cx="309" cy="35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85" name="Line 58"/>
            <p:cNvSpPr>
              <a:spLocks noChangeShapeType="1"/>
            </p:cNvSpPr>
            <p:nvPr/>
          </p:nvSpPr>
          <p:spPr bwMode="auto">
            <a:xfrm>
              <a:off x="3399" y="3781"/>
              <a:ext cx="48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86" name="Line 57"/>
            <p:cNvSpPr>
              <a:spLocks noChangeShapeType="1"/>
            </p:cNvSpPr>
            <p:nvPr/>
          </p:nvSpPr>
          <p:spPr bwMode="auto">
            <a:xfrm flipV="1">
              <a:off x="4265" y="2936"/>
              <a:ext cx="648" cy="7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87" name="Line 56"/>
            <p:cNvSpPr>
              <a:spLocks noChangeShapeType="1"/>
            </p:cNvSpPr>
            <p:nvPr/>
          </p:nvSpPr>
          <p:spPr bwMode="auto">
            <a:xfrm>
              <a:off x="4229" y="3952"/>
              <a:ext cx="668" cy="6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88" name="Line 55"/>
            <p:cNvSpPr>
              <a:spLocks noChangeShapeType="1"/>
            </p:cNvSpPr>
            <p:nvPr/>
          </p:nvSpPr>
          <p:spPr bwMode="auto">
            <a:xfrm>
              <a:off x="5247" y="2912"/>
              <a:ext cx="774" cy="7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89" name="Line 54"/>
            <p:cNvSpPr>
              <a:spLocks noChangeShapeType="1"/>
            </p:cNvSpPr>
            <p:nvPr/>
          </p:nvSpPr>
          <p:spPr bwMode="auto">
            <a:xfrm flipV="1">
              <a:off x="5247" y="3858"/>
              <a:ext cx="729" cy="7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90" name="Line 53"/>
            <p:cNvSpPr>
              <a:spLocks noChangeShapeType="1"/>
            </p:cNvSpPr>
            <p:nvPr/>
          </p:nvSpPr>
          <p:spPr bwMode="auto">
            <a:xfrm flipV="1">
              <a:off x="7311" y="2996"/>
              <a:ext cx="389" cy="6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91" name="Line 52"/>
            <p:cNvSpPr>
              <a:spLocks noChangeShapeType="1"/>
            </p:cNvSpPr>
            <p:nvPr/>
          </p:nvSpPr>
          <p:spPr bwMode="auto">
            <a:xfrm>
              <a:off x="7301" y="3916"/>
              <a:ext cx="412" cy="6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92" name="Line 51"/>
            <p:cNvSpPr>
              <a:spLocks noChangeShapeType="1"/>
            </p:cNvSpPr>
            <p:nvPr/>
          </p:nvSpPr>
          <p:spPr bwMode="auto">
            <a:xfrm>
              <a:off x="8072" y="3030"/>
              <a:ext cx="574" cy="6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93" name="Line 50"/>
            <p:cNvSpPr>
              <a:spLocks noChangeShapeType="1"/>
            </p:cNvSpPr>
            <p:nvPr/>
          </p:nvSpPr>
          <p:spPr bwMode="auto">
            <a:xfrm flipV="1">
              <a:off x="8078" y="3904"/>
              <a:ext cx="557" cy="6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94" name="AutoShape 49"/>
            <p:cNvSpPr>
              <a:spLocks noChangeShapeType="1"/>
            </p:cNvSpPr>
            <p:nvPr/>
          </p:nvSpPr>
          <p:spPr bwMode="auto">
            <a:xfrm flipV="1">
              <a:off x="5092" y="3089"/>
              <a:ext cx="1" cy="136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95" name="Rectangle 48"/>
            <p:cNvSpPr>
              <a:spLocks noChangeArrowheads="1"/>
            </p:cNvSpPr>
            <p:nvPr/>
          </p:nvSpPr>
          <p:spPr bwMode="auto">
            <a:xfrm>
              <a:off x="2458" y="3565"/>
              <a:ext cx="845" cy="4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45720" rIns="1800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Начало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96" name="Rectangle 47"/>
            <p:cNvSpPr>
              <a:spLocks noChangeArrowheads="1"/>
            </p:cNvSpPr>
            <p:nvPr/>
          </p:nvSpPr>
          <p:spPr bwMode="auto">
            <a:xfrm>
              <a:off x="8676" y="3565"/>
              <a:ext cx="845" cy="4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45720" rIns="1800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Конец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97" name="Rectangle 46"/>
            <p:cNvSpPr>
              <a:spLocks noChangeArrowheads="1"/>
            </p:cNvSpPr>
            <p:nvPr/>
          </p:nvSpPr>
          <p:spPr bwMode="auto">
            <a:xfrm>
              <a:off x="3507" y="3816"/>
              <a:ext cx="231" cy="26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98" name="Rectangle 45"/>
            <p:cNvSpPr>
              <a:spLocks noChangeArrowheads="1"/>
            </p:cNvSpPr>
            <p:nvPr/>
          </p:nvSpPr>
          <p:spPr bwMode="auto">
            <a:xfrm>
              <a:off x="4229" y="3037"/>
              <a:ext cx="224" cy="26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99" name="Rectangle 44"/>
            <p:cNvSpPr>
              <a:spLocks noChangeArrowheads="1"/>
            </p:cNvSpPr>
            <p:nvPr/>
          </p:nvSpPr>
          <p:spPr bwMode="auto">
            <a:xfrm>
              <a:off x="4152" y="4231"/>
              <a:ext cx="231" cy="26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0" name="Rectangle 43"/>
            <p:cNvSpPr>
              <a:spLocks noChangeArrowheads="1"/>
            </p:cNvSpPr>
            <p:nvPr/>
          </p:nvSpPr>
          <p:spPr bwMode="auto">
            <a:xfrm>
              <a:off x="5670" y="3037"/>
              <a:ext cx="224" cy="26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1" name="Rectangle 42"/>
            <p:cNvSpPr>
              <a:spLocks noChangeArrowheads="1"/>
            </p:cNvSpPr>
            <p:nvPr/>
          </p:nvSpPr>
          <p:spPr bwMode="auto">
            <a:xfrm>
              <a:off x="5587" y="4192"/>
              <a:ext cx="231" cy="26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2" name="AutoShape 41"/>
            <p:cNvSpPr>
              <a:spLocks noChangeShapeType="1"/>
            </p:cNvSpPr>
            <p:nvPr/>
          </p:nvSpPr>
          <p:spPr bwMode="auto">
            <a:xfrm>
              <a:off x="6286" y="3772"/>
              <a:ext cx="71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03" name="Rectangle 40"/>
            <p:cNvSpPr>
              <a:spLocks noChangeArrowheads="1"/>
            </p:cNvSpPr>
            <p:nvPr/>
          </p:nvSpPr>
          <p:spPr bwMode="auto">
            <a:xfrm>
              <a:off x="6470" y="3816"/>
              <a:ext cx="231" cy="26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6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Rectangle 39"/>
            <p:cNvSpPr>
              <a:spLocks noChangeArrowheads="1"/>
            </p:cNvSpPr>
            <p:nvPr/>
          </p:nvSpPr>
          <p:spPr bwMode="auto">
            <a:xfrm>
              <a:off x="7227" y="3089"/>
              <a:ext cx="232" cy="26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7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Rectangle 38"/>
            <p:cNvSpPr>
              <a:spLocks noChangeArrowheads="1"/>
            </p:cNvSpPr>
            <p:nvPr/>
          </p:nvSpPr>
          <p:spPr bwMode="auto">
            <a:xfrm>
              <a:off x="7227" y="4154"/>
              <a:ext cx="232" cy="26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8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85870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3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81" name="TextBox 3080"/>
          <p:cNvSpPr txBox="1"/>
          <p:nvPr/>
        </p:nvSpPr>
        <p:spPr>
          <a:xfrm>
            <a:off x="564422" y="0"/>
            <a:ext cx="8121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Оценка длительностей операций</a:t>
            </a:r>
            <a:endParaRPr lang="ru-RU" sz="3600" b="1" dirty="0"/>
          </a:p>
        </p:txBody>
      </p:sp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3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79542" y="908720"/>
            <a:ext cx="850659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ru-RU" sz="2800" b="1" dirty="0"/>
              <a:t>Экспертная оценка.</a:t>
            </a:r>
            <a:r>
              <a:rPr lang="ru-RU" sz="2800" dirty="0"/>
              <a:t> </a:t>
            </a:r>
            <a:endParaRPr lang="ru-RU" sz="28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ru-RU" sz="2800" b="1" dirty="0" smtClean="0"/>
              <a:t>Оценка </a:t>
            </a:r>
            <a:r>
              <a:rPr lang="ru-RU" sz="2800" b="1" dirty="0"/>
              <a:t>по аналогам.</a:t>
            </a:r>
            <a:r>
              <a:rPr lang="ru-RU" sz="2800" dirty="0"/>
              <a:t>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800" b="1" dirty="0"/>
              <a:t>Параметрическая оценка.</a:t>
            </a:r>
            <a:r>
              <a:rPr lang="ru-RU" sz="2800" dirty="0"/>
              <a:t>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800" b="1" dirty="0"/>
              <a:t>Оценка по трём точкам</a:t>
            </a:r>
            <a:r>
              <a:rPr lang="ru-RU" sz="2800" b="1" dirty="0" smtClean="0"/>
              <a:t>.</a:t>
            </a:r>
            <a:r>
              <a:rPr lang="ru-RU" sz="2800" dirty="0" smtClean="0"/>
              <a:t>:</a:t>
            </a:r>
            <a:endParaRPr lang="ru-RU" sz="2800" dirty="0"/>
          </a:p>
          <a:p>
            <a:pPr marL="971550" lvl="1" indent="-514350">
              <a:buFont typeface="+mj-lt"/>
              <a:buAutoNum type="arabicPeriod"/>
            </a:pPr>
            <a:r>
              <a:rPr lang="ru-RU" sz="2800" b="1" dirty="0"/>
              <a:t>Наиболее вероятная. </a:t>
            </a:r>
            <a:endParaRPr lang="ru-RU" sz="2800" dirty="0"/>
          </a:p>
          <a:p>
            <a:pPr marL="971550" lvl="1" indent="-514350">
              <a:buFont typeface="+mj-lt"/>
              <a:buAutoNum type="arabicPeriod"/>
            </a:pPr>
            <a:r>
              <a:rPr lang="ru-RU" sz="2800" b="1" dirty="0"/>
              <a:t>Оптимистичная. </a:t>
            </a:r>
            <a:endParaRPr lang="ru-RU" sz="2800" dirty="0"/>
          </a:p>
          <a:p>
            <a:pPr marL="971550" lvl="1" indent="-514350">
              <a:buFont typeface="+mj-lt"/>
              <a:buAutoNum type="arabicPeriod"/>
            </a:pPr>
            <a:r>
              <a:rPr lang="ru-RU" sz="2800" b="1" dirty="0"/>
              <a:t>Пессимистичная. </a:t>
            </a:r>
            <a:endParaRPr lang="ru-RU" sz="2800" dirty="0"/>
          </a:p>
          <a:p>
            <a:pPr marL="514350" indent="-514350">
              <a:buFont typeface="+mj-lt"/>
              <a:buAutoNum type="arabicPeriod"/>
            </a:pPr>
            <a:r>
              <a:rPr lang="ru-RU" sz="2800" b="1" dirty="0"/>
              <a:t>Анализ резервов. </a:t>
            </a:r>
            <a:r>
              <a:rPr lang="ru-RU" sz="2800" b="1" dirty="0" smtClean="0"/>
              <a:t>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xmlns="" val="263818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3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81" name="TextBox 3080"/>
          <p:cNvSpPr txBox="1"/>
          <p:nvPr/>
        </p:nvSpPr>
        <p:spPr>
          <a:xfrm>
            <a:off x="539552" y="-99392"/>
            <a:ext cx="8121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Разработка расписания</a:t>
            </a:r>
            <a:endParaRPr lang="ru-RU" sz="4000" b="1" dirty="0"/>
          </a:p>
        </p:txBody>
      </p:sp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3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52400" y="1052736"/>
            <a:ext cx="853373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ru-RU" sz="3200" b="1" dirty="0"/>
              <a:t>Метод критического пути.</a:t>
            </a:r>
            <a:r>
              <a:rPr lang="ru-RU" sz="3200" dirty="0"/>
              <a:t> </a:t>
            </a:r>
            <a:endParaRPr lang="ru-RU" sz="32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ru-RU" sz="3200" b="1" dirty="0" smtClean="0"/>
              <a:t>Сжатие </a:t>
            </a:r>
            <a:r>
              <a:rPr lang="ru-RU" sz="3200" b="1" dirty="0"/>
              <a:t>расписания.</a:t>
            </a:r>
            <a:r>
              <a:rPr lang="ru-RU" sz="3200" dirty="0"/>
              <a:t> 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sz="3200" b="1" dirty="0"/>
              <a:t>Сжатие. </a:t>
            </a:r>
            <a:endParaRPr lang="ru-RU" sz="3200" dirty="0"/>
          </a:p>
          <a:p>
            <a:pPr marL="971550" lvl="1" indent="-514350">
              <a:buFont typeface="+mj-lt"/>
              <a:buAutoNum type="arabicPeriod"/>
            </a:pPr>
            <a:r>
              <a:rPr lang="ru-RU" sz="3200" b="1" dirty="0"/>
              <a:t>Быстрый проход. </a:t>
            </a:r>
            <a:endParaRPr lang="ru-RU" sz="3200" dirty="0"/>
          </a:p>
          <a:p>
            <a:pPr marL="514350" lvl="0" indent="-514350">
              <a:buFont typeface="+mj-lt"/>
              <a:buAutoNum type="arabicPeriod"/>
            </a:pPr>
            <a:r>
              <a:rPr lang="ru-RU" sz="3200" b="1" dirty="0"/>
              <a:t>Анализ возможных сценариев.</a:t>
            </a:r>
            <a:r>
              <a:rPr lang="ru-RU" sz="3200" dirty="0"/>
              <a:t>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3200" b="1" dirty="0"/>
              <a:t>Выравнивание ресурсов.</a:t>
            </a:r>
            <a:r>
              <a:rPr lang="ru-RU" sz="3200" dirty="0"/>
              <a:t>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3200" b="1" dirty="0" smtClean="0"/>
              <a:t>Метод </a:t>
            </a:r>
            <a:r>
              <a:rPr lang="ru-RU" sz="3200" b="1" dirty="0"/>
              <a:t>критической цепи.</a:t>
            </a:r>
            <a:r>
              <a:rPr lang="ru-RU" sz="3200" dirty="0"/>
              <a:t> 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xmlns="" val="297992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3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81" name="TextBox 3080"/>
          <p:cNvSpPr txBox="1"/>
          <p:nvPr/>
        </p:nvSpPr>
        <p:spPr>
          <a:xfrm>
            <a:off x="539552" y="-99392"/>
            <a:ext cx="8121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Пример. Определение состава операций</a:t>
            </a:r>
            <a:endParaRPr lang="ru-RU" sz="3200" b="1" dirty="0"/>
          </a:p>
        </p:txBody>
      </p:sp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3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25629015"/>
              </p:ext>
            </p:extLst>
          </p:nvPr>
        </p:nvGraphicFramePr>
        <p:xfrm>
          <a:off x="683568" y="692696"/>
          <a:ext cx="7500339" cy="5296307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944216"/>
                <a:gridCol w="5556123"/>
              </a:tblGrid>
              <a:tr h="2321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Times New Roman"/>
                          <a:ea typeface="Times New Roman"/>
                        </a:rPr>
                        <a:t>№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Times New Roman"/>
                          <a:ea typeface="Times New Roman"/>
                        </a:rPr>
                        <a:t>Название работы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101">
                <a:tc>
                  <a:txBody>
                    <a:bodyPr/>
                    <a:lstStyle/>
                    <a:p>
                      <a:pPr marL="0" lvl="0" indent="0" algn="just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ru-RU" sz="2000" dirty="0" smtClean="0">
                          <a:effectLst/>
                          <a:latin typeface="Times New Roman"/>
                          <a:ea typeface="Times New Roman"/>
                        </a:rPr>
                        <a:t>1 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Начало проекта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101">
                <a:tc>
                  <a:txBody>
                    <a:bodyPr/>
                    <a:lstStyle/>
                    <a:p>
                      <a:pPr marL="0" lvl="0" indent="0" algn="just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ru-RU" sz="2000" dirty="0" smtClean="0">
                          <a:effectLst/>
                          <a:latin typeface="Times New Roman"/>
                          <a:ea typeface="Times New Roman"/>
                        </a:rPr>
                        <a:t>2 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Выбор системы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marL="0" lvl="0" indent="0" algn="just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ru-RU" sz="2000" dirty="0" smtClean="0"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Приобретение программного обеспечения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101">
                <a:tc>
                  <a:txBody>
                    <a:bodyPr/>
                    <a:lstStyle/>
                    <a:p>
                      <a:pPr marL="0" lvl="0" indent="0" algn="just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ru-RU" sz="2000" dirty="0" smtClean="0">
                          <a:effectLst/>
                          <a:latin typeface="Times New Roman"/>
                          <a:ea typeface="Times New Roman"/>
                        </a:rPr>
                        <a:t>4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Составление проекта сети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4201">
                <a:tc>
                  <a:txBody>
                    <a:bodyPr/>
                    <a:lstStyle/>
                    <a:p>
                      <a:pPr marL="0" lvl="0" indent="0" algn="just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ru-RU" sz="2000" dirty="0" smtClean="0">
                          <a:effectLst/>
                          <a:latin typeface="Times New Roman"/>
                          <a:ea typeface="Times New Roman"/>
                        </a:rPr>
                        <a:t>5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</a:rPr>
                        <a:t>Приобретение компьютеров и сетевого оборудования</a:t>
                      </a: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4201">
                <a:tc>
                  <a:txBody>
                    <a:bodyPr/>
                    <a:lstStyle/>
                    <a:p>
                      <a:pPr marL="0" lvl="0" indent="0" algn="just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ru-RU" sz="2000" dirty="0" smtClean="0">
                          <a:effectLst/>
                          <a:latin typeface="Times New Roman"/>
                          <a:ea typeface="Times New Roman"/>
                        </a:rPr>
                        <a:t>6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Обучение администратора и программиста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marL="0" lvl="0" indent="0" algn="just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ru-RU" sz="2000" dirty="0" smtClean="0">
                          <a:effectLst/>
                          <a:latin typeface="Times New Roman"/>
                          <a:ea typeface="Times New Roman"/>
                        </a:rPr>
                        <a:t>7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Монтаж локальной сети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marL="0" lvl="0" indent="0" algn="just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ru-RU" sz="2000" dirty="0" smtClean="0">
                          <a:effectLst/>
                          <a:latin typeface="Times New Roman"/>
                          <a:ea typeface="Times New Roman"/>
                        </a:rPr>
                        <a:t>8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Установка ПО на компьютеры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4201">
                <a:tc>
                  <a:txBody>
                    <a:bodyPr/>
                    <a:lstStyle/>
                    <a:p>
                      <a:pPr marL="0" lvl="0" indent="0" algn="just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ru-RU" sz="2000" dirty="0" smtClean="0">
                          <a:effectLst/>
                          <a:latin typeface="Times New Roman"/>
                          <a:ea typeface="Times New Roman"/>
                        </a:rPr>
                        <a:t>9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</a:rPr>
                        <a:t>Установка сетевого ПО, настройка сети</a:t>
                      </a: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0252">
                <a:tc>
                  <a:txBody>
                    <a:bodyPr/>
                    <a:lstStyle/>
                    <a:p>
                      <a:pPr marL="0" lvl="0" indent="0" algn="just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ru-RU" sz="2000" dirty="0" smtClean="0">
                          <a:effectLst/>
                          <a:latin typeface="Times New Roman"/>
                          <a:ea typeface="Times New Roman"/>
                        </a:rPr>
                        <a:t>10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</a:rPr>
                        <a:t>Ввод начальных данных в информационную базу</a:t>
                      </a: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101">
                <a:tc>
                  <a:txBody>
                    <a:bodyPr/>
                    <a:lstStyle/>
                    <a:p>
                      <a:pPr marL="0" lvl="0" indent="0" algn="just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ru-RU" sz="2000" dirty="0" smtClean="0">
                          <a:effectLst/>
                          <a:latin typeface="Times New Roman"/>
                          <a:ea typeface="Times New Roman"/>
                        </a:rPr>
                        <a:t>11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Обучение персонала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101">
                <a:tc>
                  <a:txBody>
                    <a:bodyPr/>
                    <a:lstStyle/>
                    <a:p>
                      <a:pPr marL="0" lvl="0" indent="0" algn="just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ru-RU" sz="2000" dirty="0" smtClean="0">
                          <a:effectLst/>
                          <a:latin typeface="Times New Roman"/>
                          <a:ea typeface="Times New Roman"/>
                        </a:rPr>
                        <a:t>12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Передача в эксплуатацию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050">
                <a:tc>
                  <a:txBody>
                    <a:bodyPr/>
                    <a:lstStyle/>
                    <a:p>
                      <a:pPr marL="0" lvl="0" indent="0" algn="just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ru-RU" sz="2000" dirty="0" smtClean="0">
                          <a:effectLst/>
                          <a:latin typeface="Times New Roman"/>
                          <a:ea typeface="Times New Roman"/>
                        </a:rPr>
                        <a:t>13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/>
                          <a:ea typeface="Times New Roman"/>
                        </a:rPr>
                        <a:t>Конец</a:t>
                      </a:r>
                      <a:r>
                        <a:rPr lang="en-US" sz="2000" dirty="0">
                          <a:effectLst/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/>
                          <a:ea typeface="Times New Roman"/>
                        </a:rPr>
                        <a:t>проекта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1442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3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81" name="TextBox 3080"/>
          <p:cNvSpPr txBox="1"/>
          <p:nvPr/>
        </p:nvSpPr>
        <p:spPr>
          <a:xfrm>
            <a:off x="539552" y="-99392"/>
            <a:ext cx="8121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Пример. Определение состава операций</a:t>
            </a:r>
            <a:endParaRPr lang="ru-RU" sz="3200" b="1" dirty="0"/>
          </a:p>
        </p:txBody>
      </p:sp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3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54097403"/>
              </p:ext>
            </p:extLst>
          </p:nvPr>
        </p:nvGraphicFramePr>
        <p:xfrm>
          <a:off x="683568" y="692696"/>
          <a:ext cx="7500339" cy="5296307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944216"/>
                <a:gridCol w="5556123"/>
              </a:tblGrid>
              <a:tr h="2321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Times New Roman"/>
                          <a:ea typeface="Times New Roman"/>
                        </a:rPr>
                        <a:t>№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Times New Roman"/>
                          <a:ea typeface="Times New Roman"/>
                        </a:rPr>
                        <a:t>Название работы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101">
                <a:tc>
                  <a:txBody>
                    <a:bodyPr/>
                    <a:lstStyle/>
                    <a:p>
                      <a:pPr marL="0" lvl="0" indent="0" algn="just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ru-RU" sz="2000" dirty="0" smtClean="0">
                          <a:effectLst/>
                          <a:latin typeface="Times New Roman"/>
                          <a:ea typeface="Times New Roman"/>
                        </a:rPr>
                        <a:t>1 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Начало проекта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101">
                <a:tc>
                  <a:txBody>
                    <a:bodyPr/>
                    <a:lstStyle/>
                    <a:p>
                      <a:pPr marL="0" lvl="0" indent="0" algn="just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ru-RU" sz="2000" dirty="0" smtClean="0">
                          <a:effectLst/>
                          <a:latin typeface="Times New Roman"/>
                          <a:ea typeface="Times New Roman"/>
                        </a:rPr>
                        <a:t>2 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Выбор системы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marL="0" lvl="0" indent="0" algn="just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ru-RU" sz="2000" dirty="0" smtClean="0"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Приобретение программного обеспечения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101">
                <a:tc>
                  <a:txBody>
                    <a:bodyPr/>
                    <a:lstStyle/>
                    <a:p>
                      <a:pPr marL="0" lvl="0" indent="0" algn="just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ru-RU" sz="2000" dirty="0" smtClean="0">
                          <a:effectLst/>
                          <a:latin typeface="Times New Roman"/>
                          <a:ea typeface="Times New Roman"/>
                        </a:rPr>
                        <a:t>4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Составление проекта сети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4201">
                <a:tc>
                  <a:txBody>
                    <a:bodyPr/>
                    <a:lstStyle/>
                    <a:p>
                      <a:pPr marL="0" lvl="0" indent="0" algn="just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ru-RU" sz="2000" dirty="0" smtClean="0">
                          <a:effectLst/>
                          <a:latin typeface="Times New Roman"/>
                          <a:ea typeface="Times New Roman"/>
                        </a:rPr>
                        <a:t>5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</a:rPr>
                        <a:t>Приобретение компьютеров и сетевого оборудования</a:t>
                      </a: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4201">
                <a:tc>
                  <a:txBody>
                    <a:bodyPr/>
                    <a:lstStyle/>
                    <a:p>
                      <a:pPr marL="0" lvl="0" indent="0" algn="just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ru-RU" sz="2000" dirty="0" smtClean="0">
                          <a:effectLst/>
                          <a:latin typeface="Times New Roman"/>
                          <a:ea typeface="Times New Roman"/>
                        </a:rPr>
                        <a:t>6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Обучение администратора и программиста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marL="0" lvl="0" indent="0" algn="just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ru-RU" sz="2000" dirty="0" smtClean="0">
                          <a:effectLst/>
                          <a:latin typeface="Times New Roman"/>
                          <a:ea typeface="Times New Roman"/>
                        </a:rPr>
                        <a:t>7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Монтаж локальной сети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marL="0" lvl="0" indent="0" algn="just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ru-RU" sz="2000" dirty="0" smtClean="0">
                          <a:effectLst/>
                          <a:latin typeface="Times New Roman"/>
                          <a:ea typeface="Times New Roman"/>
                        </a:rPr>
                        <a:t>8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Установка ПО на компьютеры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4201">
                <a:tc>
                  <a:txBody>
                    <a:bodyPr/>
                    <a:lstStyle/>
                    <a:p>
                      <a:pPr marL="0" lvl="0" indent="0" algn="just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ru-RU" sz="2000" dirty="0" smtClean="0">
                          <a:effectLst/>
                          <a:latin typeface="Times New Roman"/>
                          <a:ea typeface="Times New Roman"/>
                        </a:rPr>
                        <a:t>9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</a:rPr>
                        <a:t>Установка сетевого ПО, настройка сети</a:t>
                      </a: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0252">
                <a:tc>
                  <a:txBody>
                    <a:bodyPr/>
                    <a:lstStyle/>
                    <a:p>
                      <a:pPr marL="0" lvl="0" indent="0" algn="just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ru-RU" sz="2000" dirty="0" smtClean="0">
                          <a:effectLst/>
                          <a:latin typeface="Times New Roman"/>
                          <a:ea typeface="Times New Roman"/>
                        </a:rPr>
                        <a:t>10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</a:rPr>
                        <a:t>Ввод начальных данных в информационную базу</a:t>
                      </a: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101">
                <a:tc>
                  <a:txBody>
                    <a:bodyPr/>
                    <a:lstStyle/>
                    <a:p>
                      <a:pPr marL="0" lvl="0" indent="0" algn="just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ru-RU" sz="2000" dirty="0" smtClean="0">
                          <a:effectLst/>
                          <a:latin typeface="Times New Roman"/>
                          <a:ea typeface="Times New Roman"/>
                        </a:rPr>
                        <a:t>11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Обучение персонала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101">
                <a:tc>
                  <a:txBody>
                    <a:bodyPr/>
                    <a:lstStyle/>
                    <a:p>
                      <a:pPr marL="0" lvl="0" indent="0" algn="just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ru-RU" sz="2000" dirty="0" smtClean="0">
                          <a:effectLst/>
                          <a:latin typeface="Times New Roman"/>
                          <a:ea typeface="Times New Roman"/>
                        </a:rPr>
                        <a:t>12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Передача в эксплуатацию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050">
                <a:tc>
                  <a:txBody>
                    <a:bodyPr/>
                    <a:lstStyle/>
                    <a:p>
                      <a:pPr marL="0" lvl="0" indent="0" algn="just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ru-RU" sz="2000" dirty="0" smtClean="0">
                          <a:effectLst/>
                          <a:latin typeface="Times New Roman"/>
                          <a:ea typeface="Times New Roman"/>
                        </a:rPr>
                        <a:t>13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/>
                          <a:ea typeface="Times New Roman"/>
                        </a:rPr>
                        <a:t>Конец</a:t>
                      </a:r>
                      <a:r>
                        <a:rPr lang="en-US" sz="2000" dirty="0">
                          <a:effectLst/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/>
                          <a:ea typeface="Times New Roman"/>
                        </a:rPr>
                        <a:t>проекта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2639" marR="326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9394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3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81" name="TextBox 3080"/>
          <p:cNvSpPr txBox="1"/>
          <p:nvPr/>
        </p:nvSpPr>
        <p:spPr>
          <a:xfrm>
            <a:off x="539552" y="-99392"/>
            <a:ext cx="8121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Пример. Составление сетевого графика</a:t>
            </a:r>
            <a:endParaRPr lang="ru-RU" sz="2800" b="1" dirty="0"/>
          </a:p>
        </p:txBody>
      </p:sp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3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5" name="Rectangle 7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3076" name="Group 38"/>
          <p:cNvGrpSpPr>
            <a:grpSpLocks noChangeAspect="1"/>
          </p:cNvGrpSpPr>
          <p:nvPr/>
        </p:nvGrpSpPr>
        <p:grpSpPr bwMode="auto">
          <a:xfrm>
            <a:off x="244465" y="1485528"/>
            <a:ext cx="8711890" cy="3605646"/>
            <a:chOff x="2271" y="694"/>
            <a:chExt cx="7200" cy="2648"/>
          </a:xfrm>
        </p:grpSpPr>
        <p:sp>
          <p:nvSpPr>
            <p:cNvPr id="3077" name="AutoShape 69"/>
            <p:cNvSpPr>
              <a:spLocks noChangeAspect="1" noChangeArrowheads="1" noTextEdit="1"/>
            </p:cNvSpPr>
            <p:nvPr/>
          </p:nvSpPr>
          <p:spPr bwMode="auto">
            <a:xfrm>
              <a:off x="2271" y="694"/>
              <a:ext cx="7200" cy="2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3078" name="Oval 68"/>
            <p:cNvSpPr>
              <a:spLocks noChangeArrowheads="1"/>
            </p:cNvSpPr>
            <p:nvPr/>
          </p:nvSpPr>
          <p:spPr bwMode="auto">
            <a:xfrm>
              <a:off x="2412" y="1810"/>
              <a:ext cx="424" cy="41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3600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9" name="Oval 67"/>
            <p:cNvSpPr>
              <a:spLocks noChangeArrowheads="1"/>
            </p:cNvSpPr>
            <p:nvPr/>
          </p:nvSpPr>
          <p:spPr bwMode="auto">
            <a:xfrm>
              <a:off x="3259" y="1810"/>
              <a:ext cx="424" cy="41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3600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80" name="Oval 66"/>
            <p:cNvSpPr>
              <a:spLocks noChangeArrowheads="1"/>
            </p:cNvSpPr>
            <p:nvPr/>
          </p:nvSpPr>
          <p:spPr bwMode="auto">
            <a:xfrm>
              <a:off x="4106" y="833"/>
              <a:ext cx="424" cy="41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3600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82" name="Oval 65"/>
            <p:cNvSpPr>
              <a:spLocks noChangeArrowheads="1"/>
            </p:cNvSpPr>
            <p:nvPr/>
          </p:nvSpPr>
          <p:spPr bwMode="auto">
            <a:xfrm>
              <a:off x="4106" y="1810"/>
              <a:ext cx="424" cy="41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3600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4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83" name="Oval 64"/>
            <p:cNvSpPr>
              <a:spLocks noChangeArrowheads="1"/>
            </p:cNvSpPr>
            <p:nvPr/>
          </p:nvSpPr>
          <p:spPr bwMode="auto">
            <a:xfrm>
              <a:off x="4106" y="2785"/>
              <a:ext cx="424" cy="41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3600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5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84" name="Oval 63"/>
            <p:cNvSpPr>
              <a:spLocks noChangeArrowheads="1"/>
            </p:cNvSpPr>
            <p:nvPr/>
          </p:nvSpPr>
          <p:spPr bwMode="auto">
            <a:xfrm>
              <a:off x="5236" y="833"/>
              <a:ext cx="423" cy="41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3600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8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85" name="Oval 62"/>
            <p:cNvSpPr>
              <a:spLocks noChangeArrowheads="1"/>
            </p:cNvSpPr>
            <p:nvPr/>
          </p:nvSpPr>
          <p:spPr bwMode="auto">
            <a:xfrm>
              <a:off x="5236" y="1810"/>
              <a:ext cx="423" cy="41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3600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6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86" name="Oval 61"/>
            <p:cNvSpPr>
              <a:spLocks noChangeArrowheads="1"/>
            </p:cNvSpPr>
            <p:nvPr/>
          </p:nvSpPr>
          <p:spPr bwMode="auto">
            <a:xfrm>
              <a:off x="5236" y="2785"/>
              <a:ext cx="423" cy="41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3600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7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87" name="Oval 60"/>
            <p:cNvSpPr>
              <a:spLocks noChangeArrowheads="1"/>
            </p:cNvSpPr>
            <p:nvPr/>
          </p:nvSpPr>
          <p:spPr bwMode="auto">
            <a:xfrm>
              <a:off x="6224" y="1810"/>
              <a:ext cx="423" cy="41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3600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9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88" name="Oval 59"/>
            <p:cNvSpPr>
              <a:spLocks noChangeArrowheads="1"/>
            </p:cNvSpPr>
            <p:nvPr/>
          </p:nvSpPr>
          <p:spPr bwMode="auto">
            <a:xfrm>
              <a:off x="7071" y="833"/>
              <a:ext cx="423" cy="41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18000" tIns="36000" rIns="1800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10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89" name="Oval 58"/>
            <p:cNvSpPr>
              <a:spLocks noChangeArrowheads="1"/>
            </p:cNvSpPr>
            <p:nvPr/>
          </p:nvSpPr>
          <p:spPr bwMode="auto">
            <a:xfrm>
              <a:off x="7071" y="2785"/>
              <a:ext cx="423" cy="41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18000" tIns="36000" rIns="1800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11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90" name="Oval 57"/>
            <p:cNvSpPr>
              <a:spLocks noChangeArrowheads="1"/>
            </p:cNvSpPr>
            <p:nvPr/>
          </p:nvSpPr>
          <p:spPr bwMode="auto">
            <a:xfrm>
              <a:off x="7918" y="1809"/>
              <a:ext cx="423" cy="41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18000" tIns="36000" rIns="1800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12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91" name="Oval 56"/>
            <p:cNvSpPr>
              <a:spLocks noChangeArrowheads="1"/>
            </p:cNvSpPr>
            <p:nvPr/>
          </p:nvSpPr>
          <p:spPr bwMode="auto">
            <a:xfrm>
              <a:off x="8906" y="1809"/>
              <a:ext cx="423" cy="41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18000" tIns="36000" rIns="1800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13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92" name="AutoShape 55"/>
            <p:cNvSpPr>
              <a:spLocks noChangeShapeType="1"/>
            </p:cNvSpPr>
            <p:nvPr/>
          </p:nvSpPr>
          <p:spPr bwMode="auto">
            <a:xfrm>
              <a:off x="2836" y="2019"/>
              <a:ext cx="423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3093" name="AutoShape 54"/>
            <p:cNvSpPr>
              <a:spLocks noChangeShapeType="1"/>
            </p:cNvSpPr>
            <p:nvPr/>
          </p:nvSpPr>
          <p:spPr bwMode="auto">
            <a:xfrm flipV="1">
              <a:off x="3621" y="1190"/>
              <a:ext cx="547" cy="6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3094" name="AutoShape 53"/>
            <p:cNvSpPr>
              <a:spLocks noChangeShapeType="1"/>
            </p:cNvSpPr>
            <p:nvPr/>
          </p:nvSpPr>
          <p:spPr bwMode="auto">
            <a:xfrm>
              <a:off x="3683" y="2019"/>
              <a:ext cx="423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3095" name="AutoShape 52"/>
            <p:cNvSpPr>
              <a:spLocks noChangeShapeType="1"/>
            </p:cNvSpPr>
            <p:nvPr/>
          </p:nvSpPr>
          <p:spPr bwMode="auto">
            <a:xfrm>
              <a:off x="3621" y="2167"/>
              <a:ext cx="547" cy="67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3096" name="AutoShape 51"/>
            <p:cNvSpPr>
              <a:spLocks noChangeShapeType="1"/>
            </p:cNvSpPr>
            <p:nvPr/>
          </p:nvSpPr>
          <p:spPr bwMode="auto">
            <a:xfrm>
              <a:off x="4530" y="1042"/>
              <a:ext cx="7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3097" name="AutoShape 50"/>
            <p:cNvSpPr>
              <a:spLocks noChangeShapeType="1"/>
            </p:cNvSpPr>
            <p:nvPr/>
          </p:nvSpPr>
          <p:spPr bwMode="auto">
            <a:xfrm>
              <a:off x="4530" y="2019"/>
              <a:ext cx="7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3098" name="AutoShape 49"/>
            <p:cNvSpPr>
              <a:spLocks noChangeShapeType="1"/>
            </p:cNvSpPr>
            <p:nvPr/>
          </p:nvSpPr>
          <p:spPr bwMode="auto">
            <a:xfrm>
              <a:off x="4530" y="2994"/>
              <a:ext cx="7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3099" name="AutoShape 48"/>
            <p:cNvSpPr>
              <a:spLocks noChangeShapeType="1"/>
            </p:cNvSpPr>
            <p:nvPr/>
          </p:nvSpPr>
          <p:spPr bwMode="auto">
            <a:xfrm flipV="1">
              <a:off x="4468" y="1190"/>
              <a:ext cx="830" cy="165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3100" name="AutoShape 47"/>
            <p:cNvSpPr>
              <a:spLocks noChangeShapeType="1"/>
            </p:cNvSpPr>
            <p:nvPr/>
          </p:nvSpPr>
          <p:spPr bwMode="auto">
            <a:xfrm>
              <a:off x="4468" y="2167"/>
              <a:ext cx="830" cy="67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3101" name="AutoShape 46"/>
            <p:cNvSpPr>
              <a:spLocks noChangeShapeType="1"/>
            </p:cNvSpPr>
            <p:nvPr/>
          </p:nvSpPr>
          <p:spPr bwMode="auto">
            <a:xfrm>
              <a:off x="5597" y="1190"/>
              <a:ext cx="689" cy="6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3102" name="AutoShape 45"/>
            <p:cNvSpPr>
              <a:spLocks noChangeShapeType="1"/>
            </p:cNvSpPr>
            <p:nvPr/>
          </p:nvSpPr>
          <p:spPr bwMode="auto">
            <a:xfrm>
              <a:off x="5659" y="2019"/>
              <a:ext cx="56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3103" name="AutoShape 44"/>
            <p:cNvSpPr>
              <a:spLocks noChangeShapeType="1"/>
            </p:cNvSpPr>
            <p:nvPr/>
          </p:nvSpPr>
          <p:spPr bwMode="auto">
            <a:xfrm flipV="1">
              <a:off x="5597" y="2167"/>
              <a:ext cx="689" cy="67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3104" name="AutoShape 43"/>
            <p:cNvSpPr>
              <a:spLocks noChangeShapeType="1"/>
            </p:cNvSpPr>
            <p:nvPr/>
          </p:nvSpPr>
          <p:spPr bwMode="auto">
            <a:xfrm flipV="1">
              <a:off x="6585" y="1190"/>
              <a:ext cx="548" cy="6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3105" name="AutoShape 42"/>
            <p:cNvSpPr>
              <a:spLocks noChangeShapeType="1"/>
            </p:cNvSpPr>
            <p:nvPr/>
          </p:nvSpPr>
          <p:spPr bwMode="auto">
            <a:xfrm>
              <a:off x="6585" y="2167"/>
              <a:ext cx="548" cy="67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3106" name="AutoShape 41"/>
            <p:cNvSpPr>
              <a:spLocks noChangeShapeType="1"/>
            </p:cNvSpPr>
            <p:nvPr/>
          </p:nvSpPr>
          <p:spPr bwMode="auto">
            <a:xfrm flipV="1">
              <a:off x="7432" y="2165"/>
              <a:ext cx="548" cy="6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3107" name="AutoShape 40"/>
            <p:cNvSpPr>
              <a:spLocks noChangeShapeType="1"/>
            </p:cNvSpPr>
            <p:nvPr/>
          </p:nvSpPr>
          <p:spPr bwMode="auto">
            <a:xfrm>
              <a:off x="7432" y="1190"/>
              <a:ext cx="548" cy="6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3108" name="AutoShape 39"/>
            <p:cNvSpPr>
              <a:spLocks noChangeShapeType="1"/>
            </p:cNvSpPr>
            <p:nvPr/>
          </p:nvSpPr>
          <p:spPr bwMode="auto">
            <a:xfrm>
              <a:off x="8341" y="2018"/>
              <a:ext cx="56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</p:grpSp>
    </p:spTree>
    <p:extLst>
      <p:ext uri="{BB962C8B-B14F-4D97-AF65-F5344CB8AC3E}">
        <p14:creationId xmlns:p14="http://schemas.microsoft.com/office/powerpoint/2010/main" xmlns="" val="316090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3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81" name="TextBox 3080"/>
          <p:cNvSpPr txBox="1"/>
          <p:nvPr/>
        </p:nvSpPr>
        <p:spPr>
          <a:xfrm>
            <a:off x="539552" y="-99392"/>
            <a:ext cx="8121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Пример. Определение ресурсов операций</a:t>
            </a:r>
            <a:endParaRPr lang="ru-RU" sz="3200" b="1" dirty="0"/>
          </a:p>
        </p:txBody>
      </p:sp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3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076" name="Таблица 30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64355911"/>
              </p:ext>
            </p:extLst>
          </p:nvPr>
        </p:nvGraphicFramePr>
        <p:xfrm>
          <a:off x="251520" y="504320"/>
          <a:ext cx="8568952" cy="6021024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807855"/>
                <a:gridCol w="5888889"/>
                <a:gridCol w="1872208"/>
              </a:tblGrid>
              <a:tr h="4826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Times New Roman"/>
                          <a:ea typeface="Times New Roman"/>
                        </a:rPr>
                        <a:t>№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023" marR="100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Times New Roman"/>
                          <a:ea typeface="Times New Roman"/>
                        </a:rPr>
                        <a:t>Название работы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023" marR="100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Times New Roman"/>
                          <a:ea typeface="Times New Roman"/>
                        </a:rPr>
                        <a:t>Исполнители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023" marR="100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309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180340" algn="l"/>
                        </a:tabLst>
                      </a:pPr>
                      <a:r>
                        <a:rPr lang="ru-RU" sz="2000" dirty="0" smtClean="0"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r>
                        <a:rPr lang="en-US" sz="200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99" marR="100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Начало проекта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023" marR="100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–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023" marR="100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7629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180340" algn="l"/>
                        </a:tabLst>
                      </a:pPr>
                      <a:r>
                        <a:rPr lang="ru-RU" sz="2000" dirty="0" smtClean="0">
                          <a:effectLst/>
                          <a:latin typeface="Times New Roman"/>
                          <a:ea typeface="Times New Roman"/>
                        </a:rPr>
                        <a:t>2</a:t>
                      </a:r>
                      <a:r>
                        <a:rPr lang="en-US" sz="200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99" marR="100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Выбор системы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023" marR="100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Главбух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Администратор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023" marR="100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9866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180340" algn="l"/>
                        </a:tabLst>
                      </a:pPr>
                      <a:r>
                        <a:rPr lang="ru-RU" sz="2000" dirty="0" smtClean="0"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  <a:r>
                        <a:rPr lang="en-US" sz="200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99" marR="100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Приобретение программного обеспечения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023" marR="100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Главбух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Программист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023" marR="100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3748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180340" algn="l"/>
                        </a:tabLst>
                      </a:pPr>
                      <a:r>
                        <a:rPr lang="ru-RU" sz="2000" dirty="0" smtClean="0">
                          <a:effectLst/>
                          <a:latin typeface="Times New Roman"/>
                          <a:ea typeface="Times New Roman"/>
                        </a:rPr>
                        <a:t>4</a:t>
                      </a:r>
                      <a:r>
                        <a:rPr lang="en-US" sz="200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99" marR="100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Составление проекта сети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023" marR="100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Администратор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Техник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023" marR="100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0617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180340" algn="l"/>
                        </a:tabLst>
                      </a:pPr>
                      <a:r>
                        <a:rPr lang="ru-RU" sz="2000" dirty="0" smtClean="0">
                          <a:effectLst/>
                          <a:latin typeface="Times New Roman"/>
                          <a:ea typeface="Times New Roman"/>
                        </a:rPr>
                        <a:t>5</a:t>
                      </a:r>
                      <a:r>
                        <a:rPr lang="en-US" sz="200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99" marR="100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</a:rPr>
                        <a:t>Приобретение компьютеров и сетевого оборудования</a:t>
                      </a:r>
                    </a:p>
                  </a:txBody>
                  <a:tcPr marL="10023" marR="100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Программист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Техник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023" marR="100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3154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180340" algn="l"/>
                        </a:tabLst>
                      </a:pPr>
                      <a:r>
                        <a:rPr lang="ru-RU" sz="2000" dirty="0" smtClean="0">
                          <a:effectLst/>
                          <a:latin typeface="Times New Roman"/>
                          <a:ea typeface="Times New Roman"/>
                        </a:rPr>
                        <a:t>6</a:t>
                      </a:r>
                      <a:r>
                        <a:rPr lang="en-US" sz="200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99" marR="100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Обучение администратора и программиста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023" marR="100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Администратор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Программист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023" marR="100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309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180340" algn="l"/>
                        </a:tabLst>
                      </a:pPr>
                      <a:r>
                        <a:rPr lang="ru-RU" sz="2000" dirty="0" smtClean="0">
                          <a:effectLst/>
                          <a:latin typeface="Times New Roman"/>
                          <a:ea typeface="Times New Roman"/>
                        </a:rPr>
                        <a:t>7</a:t>
                      </a:r>
                      <a:r>
                        <a:rPr lang="en-US" sz="200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99" marR="100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Монтаж локальной сети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023" marR="100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Техник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023" marR="100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696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180340" algn="l"/>
                        </a:tabLst>
                      </a:pPr>
                      <a:r>
                        <a:rPr lang="ru-RU" sz="2000" dirty="0" smtClean="0">
                          <a:effectLst/>
                          <a:latin typeface="Times New Roman"/>
                          <a:ea typeface="Times New Roman"/>
                        </a:rPr>
                        <a:t>8</a:t>
                      </a:r>
                      <a:r>
                        <a:rPr lang="en-US" sz="200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99" marR="100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Установка ПО на компьютеры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023" marR="100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/>
                          <a:ea typeface="Times New Roman"/>
                        </a:rPr>
                        <a:t>Программист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023" marR="100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1914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538</Words>
  <Application>Microsoft Office PowerPoint</Application>
  <PresentationFormat>Экран (4:3)</PresentationFormat>
  <Paragraphs>271</Paragraphs>
  <Slides>14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0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</vt:vector>
  </TitlesOfParts>
  <Company>*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Сергей</dc:creator>
  <cp:lastModifiedBy>Professor</cp:lastModifiedBy>
  <cp:revision>45</cp:revision>
  <dcterms:created xsi:type="dcterms:W3CDTF">2015-09-08T08:43:47Z</dcterms:created>
  <dcterms:modified xsi:type="dcterms:W3CDTF">2016-03-24T11:20:59Z</dcterms:modified>
</cp:coreProperties>
</file>